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6" r:id="rId11"/>
    <p:sldId id="267" r:id="rId12"/>
    <p:sldId id="265"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754" y="-14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08938E-F289-4DF6-96E5-20DD34B57735}"/>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8C623FF-F08D-4D01-8839-8ECD655052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6BDF80C2-406F-4740-9EEA-EAF2F03C320D}"/>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5" name="Нижний колонтитул 4">
            <a:extLst>
              <a:ext uri="{FF2B5EF4-FFF2-40B4-BE49-F238E27FC236}">
                <a16:creationId xmlns:a16="http://schemas.microsoft.com/office/drawing/2014/main" id="{5EA4396E-AC90-4A3B-8ED5-774F5E99B88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2C06E0F-3E4E-4E94-A5D0-0AF148FCA228}"/>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1702240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C50068-41E5-42C0-B3F9-72B138F1339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6755BEA-7A00-4B55-8C57-A7806FD8060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95817F6-1B7C-443C-B342-61224BEBD792}"/>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5" name="Нижний колонтитул 4">
            <a:extLst>
              <a:ext uri="{FF2B5EF4-FFF2-40B4-BE49-F238E27FC236}">
                <a16:creationId xmlns:a16="http://schemas.microsoft.com/office/drawing/2014/main" id="{96B0AE72-508F-45B3-AB9A-F677A9FB7B8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662277A-B868-400B-B9CE-86B064638139}"/>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3123944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8D7E6C-A620-4E03-BE8A-70F067F2AB4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CACF6FC-A8B8-4D83-B2AB-C21A737E31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11A3563-BD13-479A-BA93-97130DE4DA11}"/>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5" name="Нижний колонтитул 4">
            <a:extLst>
              <a:ext uri="{FF2B5EF4-FFF2-40B4-BE49-F238E27FC236}">
                <a16:creationId xmlns:a16="http://schemas.microsoft.com/office/drawing/2014/main" id="{3664F4DA-551F-48D7-B0DD-CDF5D21E456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7E7535-92D1-4403-A07C-F32060338F07}"/>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3119698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5E570B-E1A5-448D-BBAF-A983CE86CD6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59E64FE-1489-4CAB-BFE0-76C74B68674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304E390-4F25-4E16-878A-CBF85FB98F9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05A8729-1AFB-4A2F-B072-98B39A0D378E}"/>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6" name="Нижний колонтитул 5">
            <a:extLst>
              <a:ext uri="{FF2B5EF4-FFF2-40B4-BE49-F238E27FC236}">
                <a16:creationId xmlns:a16="http://schemas.microsoft.com/office/drawing/2014/main" id="{7F86BDFF-5E4C-4C89-999D-50BA269F264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2B4E706-FAE1-4A76-94D7-CE7783764F02}"/>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2744255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8BEF10-49A3-4022-B070-974659152AF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DAA5A920-CF51-4442-8F0D-F521845714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B5B3586-D39A-43D3-B918-A6D375215C0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791DF68-CE81-4127-BBCA-CAFE3CE4CE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1B41D32-ADB2-4436-8422-715E7CA4D92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CB2968B-42D1-44F9-90E9-8B4B74CB93BB}"/>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8" name="Нижний колонтитул 7">
            <a:extLst>
              <a:ext uri="{FF2B5EF4-FFF2-40B4-BE49-F238E27FC236}">
                <a16:creationId xmlns:a16="http://schemas.microsoft.com/office/drawing/2014/main" id="{D2DC8DDC-A437-4F54-8DF6-658E9745545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C20DE41-ACF3-4ECA-AE9F-CC77ED5A9BD1}"/>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411148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CBFE9-ED57-4500-96EC-AFD35359398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B01546C-6DC2-4429-A57A-B7C0420B71EE}"/>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4" name="Нижний колонтитул 3">
            <a:extLst>
              <a:ext uri="{FF2B5EF4-FFF2-40B4-BE49-F238E27FC236}">
                <a16:creationId xmlns:a16="http://schemas.microsoft.com/office/drawing/2014/main" id="{3F2FDCD8-D27F-4FC6-92DB-73CE5A4DC65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34BA187-DDAE-4C76-BFF5-8633FC7661FD}"/>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396395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14533F5-E8B0-4A9C-8CE0-980249CFF80A}"/>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3" name="Нижний колонтитул 2">
            <a:extLst>
              <a:ext uri="{FF2B5EF4-FFF2-40B4-BE49-F238E27FC236}">
                <a16:creationId xmlns:a16="http://schemas.microsoft.com/office/drawing/2014/main" id="{C5218BEE-D168-4D6E-9020-479FEB2364C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00F0C82-C37E-4A5F-B0A7-3ACDB152939B}"/>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2179352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38C0A0-FC16-41BD-B1AE-4A23ECE0A53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BFA99B8-3D52-47B5-BE25-54BB5D3FA5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81598C3-64AD-44BE-A8A4-C7A3761DC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D4464CF-1402-444D-8CE5-82DAEE005B45}"/>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6" name="Нижний колонтитул 5">
            <a:extLst>
              <a:ext uri="{FF2B5EF4-FFF2-40B4-BE49-F238E27FC236}">
                <a16:creationId xmlns:a16="http://schemas.microsoft.com/office/drawing/2014/main" id="{B5096992-54C0-4F63-9AFF-34CE39DB88C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B012A9-0E61-4356-81A0-3279DCF75491}"/>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394511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A8C532-1AFB-4766-B583-362F4A479D8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B5C9D82-A1D1-4A37-A5C1-D5D3A3884A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34CECDB-8E5F-4910-844A-8262903DCC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D4AE5BB-2C60-4500-B481-AC34DBC9D355}"/>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6" name="Нижний колонтитул 5">
            <a:extLst>
              <a:ext uri="{FF2B5EF4-FFF2-40B4-BE49-F238E27FC236}">
                <a16:creationId xmlns:a16="http://schemas.microsoft.com/office/drawing/2014/main" id="{4CCD07A1-D3FE-4C6E-86B5-DB830ED353D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2CC1600-FEDB-42D5-96F2-D46784884DA4}"/>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2631597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BA3500-5F0E-4E61-9E92-92B4777F234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4C2DC88-BC9F-4FE8-A6AC-CCF586C4A7A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5B2FF3B-9D47-41DC-92DC-C2A6BA028F5C}"/>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5" name="Нижний колонтитул 4">
            <a:extLst>
              <a:ext uri="{FF2B5EF4-FFF2-40B4-BE49-F238E27FC236}">
                <a16:creationId xmlns:a16="http://schemas.microsoft.com/office/drawing/2014/main" id="{B138E470-6723-4530-B48E-A68E5EC84D9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ED46D94-15E6-4DE4-9632-ACD0D1C27935}"/>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1636226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8FA3AA7-3C89-4AE4-97F0-350B47E8565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1DAC269-4479-4B64-86D5-5B68EFC1A60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B94594D-BC9F-4FD9-811B-5B10319ADC40}"/>
              </a:ext>
            </a:extLst>
          </p:cNvPr>
          <p:cNvSpPr>
            <a:spLocks noGrp="1"/>
          </p:cNvSpPr>
          <p:nvPr>
            <p:ph type="dt" sz="half" idx="10"/>
          </p:nvPr>
        </p:nvSpPr>
        <p:spPr/>
        <p:txBody>
          <a:bodyPr/>
          <a:lstStyle/>
          <a:p>
            <a:fld id="{FFF134F6-5CF4-418E-92E1-A3B83DC8C739}" type="datetimeFigureOut">
              <a:rPr lang="ru-RU" smtClean="0"/>
              <a:t>28.01.2022</a:t>
            </a:fld>
            <a:endParaRPr lang="ru-RU"/>
          </a:p>
        </p:txBody>
      </p:sp>
      <p:sp>
        <p:nvSpPr>
          <p:cNvPr id="5" name="Нижний колонтитул 4">
            <a:extLst>
              <a:ext uri="{FF2B5EF4-FFF2-40B4-BE49-F238E27FC236}">
                <a16:creationId xmlns:a16="http://schemas.microsoft.com/office/drawing/2014/main" id="{3B1F8413-9C78-4EC5-AFC4-F8AB94785E1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EB9EC91-E762-4F8F-9574-AF69862C4769}"/>
              </a:ext>
            </a:extLst>
          </p:cNvPr>
          <p:cNvSpPr>
            <a:spLocks noGrp="1"/>
          </p:cNvSpPr>
          <p:nvPr>
            <p:ph type="sldNum" sz="quarter" idx="12"/>
          </p:nvPr>
        </p:nvSpPr>
        <p:spPr/>
        <p:txBody>
          <a:bodyPr/>
          <a:lstStyle/>
          <a:p>
            <a:fld id="{074F3AE1-8744-4110-81C2-226615881B99}" type="slidenum">
              <a:rPr lang="ru-RU" smtClean="0"/>
              <a:t>‹#›</a:t>
            </a:fld>
            <a:endParaRPr lang="ru-RU"/>
          </a:p>
        </p:txBody>
      </p:sp>
    </p:spTree>
    <p:extLst>
      <p:ext uri="{BB962C8B-B14F-4D97-AF65-F5344CB8AC3E}">
        <p14:creationId xmlns:p14="http://schemas.microsoft.com/office/powerpoint/2010/main" val="895443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9E43AE-A5E2-45FC-B68A-A0CF351869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AB6809A-63AD-4FE7-BF20-9ECDF68BB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F15896-9F64-4743-A787-9BA94CCCE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134F6-5CF4-418E-92E1-A3B83DC8C739}" type="datetimeFigureOut">
              <a:rPr lang="ru-RU" smtClean="0"/>
              <a:t>28.01.2022</a:t>
            </a:fld>
            <a:endParaRPr lang="ru-RU"/>
          </a:p>
        </p:txBody>
      </p:sp>
      <p:sp>
        <p:nvSpPr>
          <p:cNvPr id="5" name="Нижний колонтитул 4">
            <a:extLst>
              <a:ext uri="{FF2B5EF4-FFF2-40B4-BE49-F238E27FC236}">
                <a16:creationId xmlns:a16="http://schemas.microsoft.com/office/drawing/2014/main" id="{DCB48C6A-91D2-402B-8B89-D452CA3BD0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0682AF6-3DD3-4734-9EFE-4035820DD5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F3AE1-8744-4110-81C2-226615881B99}" type="slidenum">
              <a:rPr lang="ru-RU" smtClean="0"/>
              <a:t>‹#›</a:t>
            </a:fld>
            <a:endParaRPr lang="ru-RU"/>
          </a:p>
        </p:txBody>
      </p:sp>
    </p:spTree>
    <p:extLst>
      <p:ext uri="{BB962C8B-B14F-4D97-AF65-F5344CB8AC3E}">
        <p14:creationId xmlns:p14="http://schemas.microsoft.com/office/powerpoint/2010/main" val="9934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9.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449AC2-7C8A-4121-A9DF-E3254A8C8BA7}"/>
              </a:ext>
            </a:extLst>
          </p:cNvPr>
          <p:cNvSpPr>
            <a:spLocks noGrp="1"/>
          </p:cNvSpPr>
          <p:nvPr>
            <p:ph type="ctrTitle"/>
          </p:nvPr>
        </p:nvSpPr>
        <p:spPr/>
        <p:txBody>
          <a:bodyPr>
            <a:normAutofit/>
          </a:bodyPr>
          <a:lstStyle/>
          <a:p>
            <a:r>
              <a:rPr lang="ru-RU" dirty="0">
                <a:latin typeface="Times New Roman" pitchFamily="18" charset="0"/>
                <a:cs typeface="Times New Roman" pitchFamily="18" charset="0"/>
              </a:rPr>
              <a:t>«Детское кресло – забота о детях»</a:t>
            </a:r>
          </a:p>
        </p:txBody>
      </p:sp>
      <p:sp>
        <p:nvSpPr>
          <p:cNvPr id="3" name="Подзаголовок 2">
            <a:extLst>
              <a:ext uri="{FF2B5EF4-FFF2-40B4-BE49-F238E27FC236}">
                <a16:creationId xmlns:a16="http://schemas.microsoft.com/office/drawing/2014/main" id="{5E7CBC85-06C5-47EE-92A0-F0A042090297}"/>
              </a:ext>
            </a:extLst>
          </p:cNvPr>
          <p:cNvSpPr>
            <a:spLocks noGrp="1"/>
          </p:cNvSpPr>
          <p:nvPr>
            <p:ph type="subTitle" idx="1"/>
          </p:nvPr>
        </p:nvSpPr>
        <p:spPr>
          <a:xfrm>
            <a:off x="1524000" y="4079875"/>
            <a:ext cx="9144000" cy="1655762"/>
          </a:xfrm>
        </p:spPr>
        <p:txBody>
          <a:bodyPr/>
          <a:lstStyle/>
          <a:p>
            <a:r>
              <a:rPr lang="ru-RU" i="1" dirty="0">
                <a:latin typeface="Times New Roman" pitchFamily="18" charset="0"/>
                <a:cs typeface="Times New Roman" pitchFamily="18" charset="0"/>
              </a:rPr>
              <a:t>МАУДО МО г. Нягань «ЦДТ»</a:t>
            </a:r>
            <a:endParaRPr lang="ru-RU" dirty="0">
              <a:latin typeface="Times New Roman" pitchFamily="18" charset="0"/>
              <a:cs typeface="Times New Roman" pitchFamily="18" charset="0"/>
            </a:endParaRPr>
          </a:p>
        </p:txBody>
      </p:sp>
      <p:pic>
        <p:nvPicPr>
          <p:cNvPr id="5" name="Рисунок 4">
            <a:extLst>
              <a:ext uri="{FF2B5EF4-FFF2-40B4-BE49-F238E27FC236}">
                <a16:creationId xmlns:a16="http://schemas.microsoft.com/office/drawing/2014/main" id="{71AFA7F4-CD03-45DE-AF44-93A950A252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7151" y="0"/>
            <a:ext cx="1564849" cy="1540398"/>
          </a:xfrm>
          <a:prstGeom prst="rect">
            <a:avLst/>
          </a:prstGeom>
        </p:spPr>
      </p:pic>
    </p:spTree>
    <p:extLst>
      <p:ext uri="{BB962C8B-B14F-4D97-AF65-F5344CB8AC3E}">
        <p14:creationId xmlns:p14="http://schemas.microsoft.com/office/powerpoint/2010/main" val="2521912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41BD67-E49A-4C40-89E1-16D29C5490A3}"/>
              </a:ext>
            </a:extLst>
          </p:cNvPr>
          <p:cNvSpPr>
            <a:spLocks noGrp="1"/>
          </p:cNvSpPr>
          <p:nvPr>
            <p:ph type="title"/>
          </p:nvPr>
        </p:nvSpPr>
        <p:spPr/>
        <p:txBody>
          <a:bodyPr/>
          <a:lstStyle/>
          <a:p>
            <a:pPr algn="ctr"/>
            <a:r>
              <a:rPr lang="ru-RU" dirty="0">
                <a:latin typeface="Times New Roman" pitchFamily="18" charset="0"/>
                <a:cs typeface="Times New Roman" pitchFamily="18" charset="0"/>
              </a:rPr>
              <a:t>Что такое автокресло?</a:t>
            </a:r>
          </a:p>
        </p:txBody>
      </p:sp>
      <p:sp>
        <p:nvSpPr>
          <p:cNvPr id="3" name="Объект 2">
            <a:extLst>
              <a:ext uri="{FF2B5EF4-FFF2-40B4-BE49-F238E27FC236}">
                <a16:creationId xmlns:a16="http://schemas.microsoft.com/office/drawing/2014/main" id="{FBACED3A-376B-4D5A-93AC-1CE55CA2A939}"/>
              </a:ext>
            </a:extLst>
          </p:cNvPr>
          <p:cNvSpPr>
            <a:spLocks noGrp="1"/>
          </p:cNvSpPr>
          <p:nvPr>
            <p:ph idx="1"/>
          </p:nvPr>
        </p:nvSpPr>
        <p:spPr>
          <a:xfrm>
            <a:off x="287867" y="1690158"/>
            <a:ext cx="10515600" cy="4351338"/>
          </a:xfrm>
        </p:spPr>
        <p:txBody>
          <a:bodyPr>
            <a:normAutofit/>
          </a:bodyPr>
          <a:lstStyle/>
          <a:p>
            <a:r>
              <a:rPr lang="ru-RU" b="1" dirty="0">
                <a:latin typeface="Times New Roman" pitchFamily="18" charset="0"/>
                <a:cs typeface="Times New Roman" pitchFamily="18" charset="0"/>
              </a:rPr>
              <a:t>Детское автокресло, автолюлька, детский бустер</a:t>
            </a:r>
            <a:r>
              <a:rPr lang="ru-RU" dirty="0">
                <a:latin typeface="Times New Roman" pitchFamily="18" charset="0"/>
                <a:cs typeface="Times New Roman" pitchFamily="18" charset="0"/>
              </a:rPr>
              <a:t> — это устройства, которые устанавливаются в автомобиль для перевозки детей и фиксируются штатными ремнями безопасности, либо дополнительными креплениями, на штатное сиденье автомобиля</a:t>
            </a:r>
          </a:p>
          <a:p>
            <a:r>
              <a:rPr lang="ru-RU" b="1" dirty="0">
                <a:latin typeface="Times New Roman" pitchFamily="18" charset="0"/>
                <a:cs typeface="Times New Roman" pitchFamily="18" charset="0"/>
              </a:rPr>
              <a:t>Автокресло –</a:t>
            </a:r>
            <a:r>
              <a:rPr lang="ru-RU" dirty="0">
                <a:latin typeface="Times New Roman" pitchFamily="18" charset="0"/>
                <a:cs typeface="Times New Roman" pitchFamily="18" charset="0"/>
              </a:rPr>
              <a:t> единственное безопасное для ребенка место в автомобиле. Дети, не достигшие двенадцати лет, могут перевозиться в машине лишь в специальном детском автомобильном кресле. Оно устанавливается исключительно на заднее сидение и крепится специальными фиксаторами до щелчка, а также ремнями безопасности.</a:t>
            </a:r>
          </a:p>
        </p:txBody>
      </p:sp>
    </p:spTree>
    <p:extLst>
      <p:ext uri="{BB962C8B-B14F-4D97-AF65-F5344CB8AC3E}">
        <p14:creationId xmlns:p14="http://schemas.microsoft.com/office/powerpoint/2010/main" val="3119971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6491D9-FD62-420B-973B-EBC60614D11E}"/>
              </a:ext>
            </a:extLst>
          </p:cNvPr>
          <p:cNvSpPr>
            <a:spLocks noGrp="1"/>
          </p:cNvSpPr>
          <p:nvPr>
            <p:ph type="title"/>
          </p:nvPr>
        </p:nvSpPr>
        <p:spPr/>
        <p:txBody>
          <a:bodyPr>
            <a:normAutofit/>
          </a:bodyPr>
          <a:lstStyle/>
          <a:p>
            <a:pPr algn="ctr"/>
            <a:r>
              <a:rPr lang="ru-RU" sz="3200" dirty="0">
                <a:latin typeface="Times New Roman" pitchFamily="18" charset="0"/>
                <a:cs typeface="Times New Roman" pitchFamily="18" charset="0"/>
              </a:rPr>
              <a:t>Существуют разные виды детских кресел. Сейчас вы увидите краткую характеристику каждой группы.</a:t>
            </a:r>
          </a:p>
        </p:txBody>
      </p:sp>
      <p:pic>
        <p:nvPicPr>
          <p:cNvPr id="4" name="Объект 3">
            <a:extLst>
              <a:ext uri="{FF2B5EF4-FFF2-40B4-BE49-F238E27FC236}">
                <a16:creationId xmlns:a16="http://schemas.microsoft.com/office/drawing/2014/main" id="{4A0C5CCB-56FF-4286-A9CD-5F89B42D03D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4051" y="2414546"/>
            <a:ext cx="3164547" cy="3788046"/>
          </a:xfrm>
        </p:spPr>
      </p:pic>
      <p:sp>
        <p:nvSpPr>
          <p:cNvPr id="5" name="TextBox 4">
            <a:extLst>
              <a:ext uri="{FF2B5EF4-FFF2-40B4-BE49-F238E27FC236}">
                <a16:creationId xmlns:a16="http://schemas.microsoft.com/office/drawing/2014/main" id="{024431A1-E97A-45D8-BDAC-18EA0CEC3444}"/>
              </a:ext>
            </a:extLst>
          </p:cNvPr>
          <p:cNvSpPr txBox="1"/>
          <p:nvPr/>
        </p:nvSpPr>
        <p:spPr>
          <a:xfrm>
            <a:off x="6087881" y="2045266"/>
            <a:ext cx="4364611" cy="4031873"/>
          </a:xfrm>
          <a:prstGeom prst="rect">
            <a:avLst/>
          </a:prstGeom>
          <a:noFill/>
        </p:spPr>
        <p:txBody>
          <a:bodyPr wrap="square" rtlCol="0">
            <a:spAutoFit/>
          </a:bodyPr>
          <a:lstStyle/>
          <a:p>
            <a:r>
              <a:rPr lang="ru-RU" sz="3200" u="sng" dirty="0">
                <a:latin typeface="Times New Roman" panose="02020603050405020304" pitchFamily="18" charset="0"/>
                <a:cs typeface="Times New Roman" panose="02020603050405020304" pitchFamily="18" charset="0"/>
              </a:rPr>
              <a:t>Группа 0</a:t>
            </a:r>
          </a:p>
          <a:p>
            <a:r>
              <a:rPr lang="ru-RU" sz="3200" dirty="0">
                <a:latin typeface="Times New Roman" panose="02020603050405020304" pitchFamily="18" charset="0"/>
                <a:cs typeface="Times New Roman" panose="02020603050405020304" pitchFamily="18" charset="0"/>
              </a:rPr>
              <a:t>Вес ребёнка — менее 10 кг. Примерный возраст — от рождения до 6 месяцев. Способ установки — боком к ходу движения.</a:t>
            </a:r>
          </a:p>
          <a:p>
            <a:endParaRPr lang="ru-RU" sz="3200" dirty="0"/>
          </a:p>
        </p:txBody>
      </p:sp>
    </p:spTree>
    <p:extLst>
      <p:ext uri="{BB962C8B-B14F-4D97-AF65-F5344CB8AC3E}">
        <p14:creationId xmlns:p14="http://schemas.microsoft.com/office/powerpoint/2010/main" val="2780572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472E03-8754-4B68-8B78-8B2912A82FB1}"/>
              </a:ext>
            </a:extLst>
          </p:cNvPr>
          <p:cNvSpPr txBox="1"/>
          <p:nvPr/>
        </p:nvSpPr>
        <p:spPr>
          <a:xfrm>
            <a:off x="6493933" y="1651001"/>
            <a:ext cx="4470400" cy="3970318"/>
          </a:xfrm>
          <a:prstGeom prst="rect">
            <a:avLst/>
          </a:prstGeom>
          <a:noFill/>
        </p:spPr>
        <p:txBody>
          <a:bodyPr wrap="square" rtlCol="0">
            <a:spAutoFit/>
          </a:bodyPr>
          <a:lstStyle/>
          <a:p>
            <a:pPr algn="ctr"/>
            <a:r>
              <a:rPr lang="ru-RU" sz="3200" u="sng" dirty="0">
                <a:latin typeface="Times New Roman" panose="02020603050405020304" pitchFamily="18" charset="0"/>
                <a:cs typeface="Times New Roman" panose="02020603050405020304" pitchFamily="18" charset="0"/>
              </a:rPr>
              <a:t>Группа 0+</a:t>
            </a:r>
          </a:p>
          <a:p>
            <a:pPr algn="ctr"/>
            <a:r>
              <a:rPr lang="ru-RU" sz="3200" dirty="0">
                <a:latin typeface="Times New Roman" panose="02020603050405020304" pitchFamily="18" charset="0"/>
                <a:cs typeface="Times New Roman" panose="02020603050405020304" pitchFamily="18" charset="0"/>
              </a:rPr>
              <a:t>Вес ребёнка — менее 13 кг. Примерный возраст — от рождения до 1 года. Способ установки — лицом против хода движения.</a:t>
            </a:r>
          </a:p>
          <a:p>
            <a:endParaRPr lang="ru-RU" sz="2800" dirty="0"/>
          </a:p>
        </p:txBody>
      </p:sp>
      <p:pic>
        <p:nvPicPr>
          <p:cNvPr id="5" name="Объект 3">
            <a:extLst>
              <a:ext uri="{FF2B5EF4-FFF2-40B4-BE49-F238E27FC236}">
                <a16:creationId xmlns:a16="http://schemas.microsoft.com/office/drawing/2014/main" id="{E971A8CE-C2B1-4A15-BB43-7AA69A44567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6419" y="1568690"/>
            <a:ext cx="3960440" cy="4516487"/>
          </a:xfrm>
        </p:spPr>
      </p:pic>
    </p:spTree>
    <p:extLst>
      <p:ext uri="{BB962C8B-B14F-4D97-AF65-F5344CB8AC3E}">
        <p14:creationId xmlns:p14="http://schemas.microsoft.com/office/powerpoint/2010/main" val="3513082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5E72BE95-DAAE-425E-B218-AE2880BC2A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38200" y="1815058"/>
            <a:ext cx="3384376" cy="4372471"/>
          </a:xfrm>
          <a:prstGeom prst="rect">
            <a:avLst/>
          </a:prstGeom>
        </p:spPr>
      </p:pic>
      <p:sp>
        <p:nvSpPr>
          <p:cNvPr id="5" name="TextBox 4">
            <a:extLst>
              <a:ext uri="{FF2B5EF4-FFF2-40B4-BE49-F238E27FC236}">
                <a16:creationId xmlns:a16="http://schemas.microsoft.com/office/drawing/2014/main" id="{8214A353-ED4A-4128-905B-13564A2C7245}"/>
              </a:ext>
            </a:extLst>
          </p:cNvPr>
          <p:cNvSpPr txBox="1"/>
          <p:nvPr/>
        </p:nvSpPr>
        <p:spPr>
          <a:xfrm>
            <a:off x="6155267" y="1815058"/>
            <a:ext cx="5245231" cy="3693319"/>
          </a:xfrm>
          <a:prstGeom prst="rect">
            <a:avLst/>
          </a:prstGeom>
          <a:noFill/>
        </p:spPr>
        <p:txBody>
          <a:bodyPr wrap="square" rtlCol="0">
            <a:spAutoFit/>
          </a:bodyPr>
          <a:lstStyle/>
          <a:p>
            <a:r>
              <a:rPr lang="ru-RU" sz="2400" u="sng" dirty="0">
                <a:latin typeface="Times New Roman" panose="02020603050405020304" pitchFamily="18" charset="0"/>
                <a:cs typeface="Times New Roman" panose="02020603050405020304" pitchFamily="18" charset="0"/>
              </a:rPr>
              <a:t>Группа 1</a:t>
            </a:r>
          </a:p>
          <a:p>
            <a:r>
              <a:rPr lang="ru-RU" sz="2400" dirty="0">
                <a:latin typeface="Times New Roman" panose="02020603050405020304" pitchFamily="18" charset="0"/>
                <a:cs typeface="Times New Roman" panose="02020603050405020304" pitchFamily="18" charset="0"/>
              </a:rPr>
              <a:t>Вес ребёнка — от 9 до 18 кг. Примерный возраст — от 9 месяцев до 4 лет. </a:t>
            </a:r>
          </a:p>
          <a:p>
            <a:r>
              <a:rPr lang="ru-RU" sz="2400" dirty="0">
                <a:latin typeface="Times New Roman" panose="02020603050405020304" pitchFamily="18" charset="0"/>
                <a:cs typeface="Times New Roman" panose="02020603050405020304" pitchFamily="18" charset="0"/>
              </a:rPr>
              <a:t>Способ установки — лицом по ходу движения (встречаются автокресла спаренной группы 0/I, которые также могут устанавливаться лицом против хода движения).</a:t>
            </a:r>
          </a:p>
          <a:p>
            <a:endParaRPr lang="ru-RU" dirty="0"/>
          </a:p>
        </p:txBody>
      </p:sp>
    </p:spTree>
    <p:extLst>
      <p:ext uri="{BB962C8B-B14F-4D97-AF65-F5344CB8AC3E}">
        <p14:creationId xmlns:p14="http://schemas.microsoft.com/office/powerpoint/2010/main" val="218802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09B61F72-8596-4FD1-B309-9F9018040C7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315144" y="1684908"/>
            <a:ext cx="2904306" cy="4287990"/>
          </a:xfrm>
        </p:spPr>
      </p:pic>
      <p:sp>
        <p:nvSpPr>
          <p:cNvPr id="5" name="TextBox 4">
            <a:extLst>
              <a:ext uri="{FF2B5EF4-FFF2-40B4-BE49-F238E27FC236}">
                <a16:creationId xmlns:a16="http://schemas.microsoft.com/office/drawing/2014/main" id="{F4AFDB24-936F-4F1B-948E-D8279CBEE12E}"/>
              </a:ext>
            </a:extLst>
          </p:cNvPr>
          <p:cNvSpPr txBox="1"/>
          <p:nvPr/>
        </p:nvSpPr>
        <p:spPr>
          <a:xfrm>
            <a:off x="5095876" y="1509184"/>
            <a:ext cx="4905954" cy="3929591"/>
          </a:xfrm>
          <a:prstGeom prst="rect">
            <a:avLst/>
          </a:prstGeom>
          <a:noFill/>
        </p:spPr>
        <p:txBody>
          <a:bodyPr wrap="square" rtlCol="0">
            <a:spAutoFit/>
          </a:bodyPr>
          <a:lstStyle/>
          <a:p>
            <a:r>
              <a:rPr lang="ru-RU" sz="3200" u="sng" dirty="0">
                <a:latin typeface="Times New Roman" panose="02020603050405020304" pitchFamily="18" charset="0"/>
                <a:cs typeface="Times New Roman" panose="02020603050405020304" pitchFamily="18" charset="0"/>
              </a:rPr>
              <a:t>Группа 2 </a:t>
            </a:r>
          </a:p>
          <a:p>
            <a:r>
              <a:rPr lang="ru-RU" sz="3200" dirty="0">
                <a:latin typeface="Times New Roman" panose="02020603050405020304" pitchFamily="18" charset="0"/>
                <a:cs typeface="Times New Roman" panose="02020603050405020304" pitchFamily="18" charset="0"/>
              </a:rPr>
              <a:t> Вес ребёнка — от 15 до 25 кг. </a:t>
            </a:r>
          </a:p>
          <a:p>
            <a:r>
              <a:rPr lang="ru-RU" sz="3200" dirty="0">
                <a:latin typeface="Times New Roman" panose="02020603050405020304" pitchFamily="18" charset="0"/>
                <a:cs typeface="Times New Roman" panose="02020603050405020304" pitchFamily="18" charset="0"/>
              </a:rPr>
              <a:t>Примерный возраст — от 3 до 7 лет. Способ установки — лицом по ходу движения</a:t>
            </a:r>
          </a:p>
          <a:p>
            <a:endParaRPr lang="ru-RU" dirty="0"/>
          </a:p>
        </p:txBody>
      </p:sp>
    </p:spTree>
    <p:extLst>
      <p:ext uri="{BB962C8B-B14F-4D97-AF65-F5344CB8AC3E}">
        <p14:creationId xmlns:p14="http://schemas.microsoft.com/office/powerpoint/2010/main" val="1138445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223E9652-5C51-4CC6-A4DC-8041EAD5914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514149" y="1244172"/>
            <a:ext cx="4650517" cy="4820113"/>
          </a:xfrm>
        </p:spPr>
      </p:pic>
      <p:sp>
        <p:nvSpPr>
          <p:cNvPr id="5" name="TextBox 4">
            <a:extLst>
              <a:ext uri="{FF2B5EF4-FFF2-40B4-BE49-F238E27FC236}">
                <a16:creationId xmlns:a16="http://schemas.microsoft.com/office/drawing/2014/main" id="{36F4E0B7-A79E-4380-B478-26A2B68CAAA8}"/>
              </a:ext>
            </a:extLst>
          </p:cNvPr>
          <p:cNvSpPr txBox="1"/>
          <p:nvPr/>
        </p:nvSpPr>
        <p:spPr>
          <a:xfrm>
            <a:off x="6096000" y="1273797"/>
            <a:ext cx="4641130" cy="3816429"/>
          </a:xfrm>
          <a:prstGeom prst="rect">
            <a:avLst/>
          </a:prstGeom>
          <a:noFill/>
        </p:spPr>
        <p:txBody>
          <a:bodyPr wrap="square" rtlCol="0">
            <a:spAutoFit/>
          </a:bodyPr>
          <a:lstStyle/>
          <a:p>
            <a:r>
              <a:rPr lang="ru-RU" sz="3200" u="sng" dirty="0">
                <a:latin typeface="Times New Roman" panose="02020603050405020304" pitchFamily="18" charset="0"/>
                <a:cs typeface="Times New Roman" panose="02020603050405020304" pitchFamily="18" charset="0"/>
              </a:rPr>
              <a:t>Группа 3</a:t>
            </a:r>
          </a:p>
          <a:p>
            <a:r>
              <a:rPr lang="ru-RU" sz="3200" dirty="0">
                <a:latin typeface="Times New Roman" panose="02020603050405020304" pitchFamily="18" charset="0"/>
                <a:cs typeface="Times New Roman" panose="02020603050405020304" pitchFamily="18" charset="0"/>
              </a:rPr>
              <a:t>Вес ребёнка — от 22 до 36 кг </a:t>
            </a:r>
          </a:p>
          <a:p>
            <a:r>
              <a:rPr lang="ru-RU" sz="3200" dirty="0">
                <a:latin typeface="Times New Roman" panose="02020603050405020304" pitchFamily="18" charset="0"/>
                <a:cs typeface="Times New Roman" panose="02020603050405020304" pitchFamily="18" charset="0"/>
              </a:rPr>
              <a:t>Примерный возраст  от 6 до 12 лет.</a:t>
            </a:r>
          </a:p>
          <a:p>
            <a:r>
              <a:rPr lang="ru-RU" sz="3200" dirty="0">
                <a:latin typeface="Times New Roman" panose="02020603050405020304" pitchFamily="18" charset="0"/>
                <a:cs typeface="Times New Roman" panose="02020603050405020304" pitchFamily="18" charset="0"/>
              </a:rPr>
              <a:t> Способ установки — лицом по ходу движения.</a:t>
            </a:r>
          </a:p>
          <a:p>
            <a:endParaRPr lang="ru-RU" dirty="0"/>
          </a:p>
        </p:txBody>
      </p:sp>
    </p:spTree>
    <p:extLst>
      <p:ext uri="{BB962C8B-B14F-4D97-AF65-F5344CB8AC3E}">
        <p14:creationId xmlns:p14="http://schemas.microsoft.com/office/powerpoint/2010/main" val="232715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4E52F7-4481-43FE-B8E6-33E20ADE275E}"/>
              </a:ext>
            </a:extLst>
          </p:cNvPr>
          <p:cNvSpPr>
            <a:spLocks noGrp="1"/>
          </p:cNvSpPr>
          <p:nvPr>
            <p:ph type="title"/>
          </p:nvPr>
        </p:nvSpPr>
        <p:spPr/>
        <p:txBody>
          <a:bodyPr/>
          <a:lstStyle/>
          <a:p>
            <a:pPr algn="ctr"/>
            <a:r>
              <a:rPr lang="ru-RU" dirty="0">
                <a:latin typeface="Times New Roman" pitchFamily="18" charset="0"/>
                <a:cs typeface="Times New Roman" pitchFamily="18" charset="0"/>
              </a:rPr>
              <a:t>Почему не на родительских руках?</a:t>
            </a:r>
          </a:p>
        </p:txBody>
      </p:sp>
      <p:sp>
        <p:nvSpPr>
          <p:cNvPr id="3" name="Объект 2">
            <a:extLst>
              <a:ext uri="{FF2B5EF4-FFF2-40B4-BE49-F238E27FC236}">
                <a16:creationId xmlns:a16="http://schemas.microsoft.com/office/drawing/2014/main" id="{4B52AAE6-CDAB-430A-B55A-F297E324B91A}"/>
              </a:ext>
            </a:extLst>
          </p:cNvPr>
          <p:cNvSpPr>
            <a:spLocks noGrp="1"/>
          </p:cNvSpPr>
          <p:nvPr>
            <p:ph idx="1"/>
          </p:nvPr>
        </p:nvSpPr>
        <p:spPr/>
        <p:txBody>
          <a:bodyPr/>
          <a:lstStyle/>
          <a:p>
            <a:r>
              <a:rPr lang="ru-RU" dirty="0">
                <a:latin typeface="Times New Roman" pitchFamily="18" charset="0"/>
                <a:cs typeface="Times New Roman" pitchFamily="18" charset="0"/>
              </a:rPr>
              <a:t>Многие матери считают, что ребенок будет чувствовать себя безопасно на руках матери или в специальной корзине. Но они сильно заблуждаются. Испытания доказали, что если автомобиль на скорости 48 км/ч столкнется со стоящим автомобилем, то в момент удара, под воздействием силы инерции, масса тела любого предмета, находящегося в данный момент в машине, увеличивается более чем в 10, а то и 30 раз! </a:t>
            </a:r>
          </a:p>
        </p:txBody>
      </p:sp>
    </p:spTree>
    <p:extLst>
      <p:ext uri="{BB962C8B-B14F-4D97-AF65-F5344CB8AC3E}">
        <p14:creationId xmlns:p14="http://schemas.microsoft.com/office/powerpoint/2010/main" val="1044218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6DAF2E-2EDB-4038-B69C-6F09718D378F}"/>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DCADF7CA-C9E1-4276-AFA9-A87BEB9DF2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p:spPr>
      </p:pic>
    </p:spTree>
    <p:extLst>
      <p:ext uri="{BB962C8B-B14F-4D97-AF65-F5344CB8AC3E}">
        <p14:creationId xmlns:p14="http://schemas.microsoft.com/office/powerpoint/2010/main" val="2171756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Вопрос-ответ для родителей</a:t>
            </a:r>
          </a:p>
        </p:txBody>
      </p:sp>
      <p:sp>
        <p:nvSpPr>
          <p:cNvPr id="3" name="Объект 2"/>
          <p:cNvSpPr>
            <a:spLocks noGrp="1"/>
          </p:cNvSpPr>
          <p:nvPr>
            <p:ph idx="1"/>
          </p:nvPr>
        </p:nvSpPr>
        <p:spPr/>
        <p:txBody>
          <a:bodyPr>
            <a:normAutofit fontScale="85000" lnSpcReduction="20000"/>
          </a:bodyPr>
          <a:lstStyle/>
          <a:p>
            <a:r>
              <a:rPr lang="ru-RU" sz="3600" i="1" dirty="0">
                <a:solidFill>
                  <a:srgbClr val="0070C0"/>
                </a:solidFill>
                <a:latin typeface="Times New Roman" pitchFamily="18" charset="0"/>
                <a:cs typeface="Times New Roman" pitchFamily="18" charset="0"/>
              </a:rPr>
              <a:t>Стоит ли покупать б/у автокресло?</a:t>
            </a:r>
            <a:br>
              <a:rPr lang="ru-RU" sz="2000" dirty="0">
                <a:latin typeface="Times New Roman" pitchFamily="18" charset="0"/>
                <a:cs typeface="Times New Roman" pitchFamily="18" charset="0"/>
              </a:rPr>
            </a:br>
            <a:r>
              <a:rPr lang="ru-RU" dirty="0">
                <a:latin typeface="Times New Roman" pitchFamily="18" charset="0"/>
                <a:cs typeface="Times New Roman" pitchFamily="18" charset="0"/>
              </a:rPr>
              <a:t>Только если вы можете убедиться в том, что автокресло не было в аварии. У автокресла, побывавшего в ДТП, может быть поврежден каркас либо элементы крепления. Такое кресло может не выдержать нагрузки при новой аварии и не обеспечит безопасность вашему малышу.</a:t>
            </a:r>
          </a:p>
          <a:p>
            <a:r>
              <a:rPr lang="ru-RU" sz="3200" i="1" dirty="0">
                <a:solidFill>
                  <a:srgbClr val="0070C0"/>
                </a:solidFill>
                <a:latin typeface="Times New Roman" pitchFamily="18" charset="0"/>
                <a:cs typeface="Times New Roman" pitchFamily="18" charset="0"/>
              </a:rPr>
              <a:t>Можно ли перевозить ребенка на переднем сиденье?</a:t>
            </a:r>
            <a:br>
              <a:rPr lang="ru-RU" i="1" dirty="0">
                <a:latin typeface="Times New Roman" pitchFamily="18" charset="0"/>
                <a:cs typeface="Times New Roman" pitchFamily="18" charset="0"/>
              </a:rPr>
            </a:br>
            <a:r>
              <a:rPr lang="ru-RU" dirty="0">
                <a:latin typeface="Times New Roman" pitchFamily="18" charset="0"/>
                <a:cs typeface="Times New Roman" pitchFamily="18" charset="0"/>
              </a:rPr>
              <a:t>Да, ребенка можно перевозить на переднем сиденье. Но только в автокресле и при условии, что передняя подушка безопасности отключена. Подушку отключать не надо для детей, рост которых составляет не менее 140 см. Пункт 22.9 Правил дорожного движения РФ разрешает перевозить детей на переднем сиденье только в детском удерживающем устройстве (автокресле).</a:t>
            </a:r>
            <a:br>
              <a:rPr lang="ru-RU" dirty="0"/>
            </a:br>
            <a:br>
              <a:rPr lang="ru-RU" dirty="0"/>
            </a:br>
            <a:endParaRPr lang="ru-RU" dirty="0"/>
          </a:p>
        </p:txBody>
      </p:sp>
    </p:spTree>
    <p:extLst>
      <p:ext uri="{BB962C8B-B14F-4D97-AF65-F5344CB8AC3E}">
        <p14:creationId xmlns:p14="http://schemas.microsoft.com/office/powerpoint/2010/main" val="2435797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895350"/>
            <a:ext cx="10515600" cy="4795838"/>
          </a:xfrm>
        </p:spPr>
        <p:txBody>
          <a:bodyPr>
            <a:normAutofit fontScale="85000" lnSpcReduction="20000"/>
          </a:bodyPr>
          <a:lstStyle/>
          <a:p>
            <a:r>
              <a:rPr lang="ru-RU" sz="3200" i="1" dirty="0">
                <a:solidFill>
                  <a:srgbClr val="0070C0"/>
                </a:solidFill>
                <a:latin typeface="Times New Roman" pitchFamily="18" charset="0"/>
                <a:cs typeface="Times New Roman" pitchFamily="18" charset="0"/>
              </a:rPr>
              <a:t>Самое безопасное место в машине для установки автокресла?</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Самое безопасное место в автомобиле – сзади посередине.. Анализ статистики ДТП показал, что задние места безопаснее передних в среднем на 75%. В свою очередь место среднего пассажира на заднем сиденье безопаснее боковых на 25%. Это объясняется тем, что боковины кузова, которые сдавливаются при аварии и травмируют пассажиров, максимально отдалены от заднего среднего места.</a:t>
            </a:r>
            <a:br>
              <a:rPr lang="ru-RU" dirty="0">
                <a:latin typeface="Times New Roman" pitchFamily="18" charset="0"/>
                <a:cs typeface="Times New Roman" pitchFamily="18" charset="0"/>
              </a:rPr>
            </a:br>
            <a:endParaRPr lang="ru-RU" dirty="0">
              <a:latin typeface="Times New Roman" pitchFamily="18" charset="0"/>
              <a:cs typeface="Times New Roman" pitchFamily="18" charset="0"/>
            </a:endParaRPr>
          </a:p>
          <a:p>
            <a:r>
              <a:rPr lang="ru-RU" sz="3600" i="1" dirty="0">
                <a:solidFill>
                  <a:srgbClr val="0070C0"/>
                </a:solidFill>
                <a:latin typeface="Times New Roman" pitchFamily="18" charset="0"/>
                <a:cs typeface="Times New Roman" pitchFamily="18" charset="0"/>
              </a:rPr>
              <a:t>Мой ребенок отказывается сидеть в автокресле. Что делать?</a:t>
            </a:r>
            <a:br>
              <a:rPr lang="ru-RU" sz="2000" dirty="0">
                <a:latin typeface="Times New Roman" pitchFamily="18" charset="0"/>
                <a:cs typeface="Times New Roman" pitchFamily="18" charset="0"/>
              </a:rPr>
            </a:br>
            <a:r>
              <a:rPr lang="ru-RU" dirty="0">
                <a:latin typeface="Times New Roman" pitchFamily="18" charset="0"/>
                <a:cs typeface="Times New Roman" pitchFamily="18" charset="0"/>
              </a:rPr>
              <a:t>Надо дать понять малышу - любая поездка в машине возможна, только если каждый пассажир сидит на своем месте и пристегнут ремнями безопасности. Место для ребенка – это его автокресло. Его маленький трон, с которого открывается отличный вид в боковое окошко и вперед – на дорогу.</a:t>
            </a:r>
            <a:br>
              <a:rPr lang="ru-RU" dirty="0"/>
            </a:br>
            <a:endParaRPr lang="ru-RU" dirty="0"/>
          </a:p>
        </p:txBody>
      </p:sp>
    </p:spTree>
    <p:extLst>
      <p:ext uri="{BB962C8B-B14F-4D97-AF65-F5344CB8AC3E}">
        <p14:creationId xmlns:p14="http://schemas.microsoft.com/office/powerpoint/2010/main" val="803584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 name="TextBox 4"/>
          <p:cNvSpPr txBox="1"/>
          <p:nvPr/>
        </p:nvSpPr>
        <p:spPr>
          <a:xfrm>
            <a:off x="2714623" y="1997750"/>
            <a:ext cx="6524625" cy="4308872"/>
          </a:xfrm>
          <a:prstGeom prst="rect">
            <a:avLst/>
          </a:prstGeom>
          <a:noFill/>
        </p:spPr>
        <p:txBody>
          <a:bodyPr wrap="square" rtlCol="0">
            <a:spAutoFit/>
          </a:bodyPr>
          <a:lstStyle/>
          <a:p>
            <a:pPr algn="ctr"/>
            <a:r>
              <a:rPr lang="ru-RU" sz="3200" dirty="0">
                <a:solidFill>
                  <a:schemeClr val="bg1"/>
                </a:solidFill>
                <a:latin typeface="Times New Roman" pitchFamily="18" charset="0"/>
                <a:cs typeface="Times New Roman" pitchFamily="18" charset="0"/>
              </a:rPr>
              <a:t>Мы в хорошую погоду</a:t>
            </a:r>
          </a:p>
          <a:p>
            <a:pPr algn="ctr"/>
            <a:r>
              <a:rPr lang="ru-RU" sz="3200" dirty="0">
                <a:solidFill>
                  <a:schemeClr val="bg1"/>
                </a:solidFill>
                <a:latin typeface="Times New Roman" pitchFamily="18" charset="0"/>
                <a:cs typeface="Times New Roman" pitchFamily="18" charset="0"/>
              </a:rPr>
              <a:t>Выезжаем на природу:</a:t>
            </a:r>
          </a:p>
          <a:p>
            <a:pPr algn="ctr"/>
            <a:r>
              <a:rPr lang="ru-RU" sz="3200" dirty="0">
                <a:solidFill>
                  <a:schemeClr val="bg1"/>
                </a:solidFill>
                <a:latin typeface="Times New Roman" pitchFamily="18" charset="0"/>
                <a:cs typeface="Times New Roman" pitchFamily="18" charset="0"/>
              </a:rPr>
              <a:t>Все собрали, положили</a:t>
            </a:r>
          </a:p>
          <a:p>
            <a:pPr algn="ctr"/>
            <a:r>
              <a:rPr lang="ru-RU" sz="3200" dirty="0">
                <a:solidFill>
                  <a:schemeClr val="bg1"/>
                </a:solidFill>
                <a:latin typeface="Times New Roman" pitchFamily="18" charset="0"/>
                <a:cs typeface="Times New Roman" pitchFamily="18" charset="0"/>
              </a:rPr>
              <a:t>И надежно закрепили.</a:t>
            </a:r>
          </a:p>
          <a:p>
            <a:pPr algn="ctr"/>
            <a:r>
              <a:rPr lang="ru-RU" sz="3200" dirty="0">
                <a:solidFill>
                  <a:schemeClr val="bg1"/>
                </a:solidFill>
                <a:latin typeface="Times New Roman" pitchFamily="18" charset="0"/>
                <a:cs typeface="Times New Roman" pitchFamily="18" charset="0"/>
              </a:rPr>
              <a:t>Папа сел за руль и вот:</a:t>
            </a:r>
          </a:p>
          <a:p>
            <a:pPr algn="ctr"/>
            <a:r>
              <a:rPr lang="ru-RU" sz="3200" dirty="0">
                <a:solidFill>
                  <a:schemeClr val="bg1"/>
                </a:solidFill>
                <a:latin typeface="Times New Roman" pitchFamily="18" charset="0"/>
                <a:cs typeface="Times New Roman" pitchFamily="18" charset="0"/>
              </a:rPr>
              <a:t>Мы отправились в поход!</a:t>
            </a:r>
          </a:p>
          <a:p>
            <a:pPr algn="ctr"/>
            <a:r>
              <a:rPr lang="ru-RU" sz="3200" dirty="0">
                <a:solidFill>
                  <a:schemeClr val="bg1"/>
                </a:solidFill>
                <a:latin typeface="Times New Roman" pitchFamily="18" charset="0"/>
                <a:cs typeface="Times New Roman" pitchFamily="18" charset="0"/>
              </a:rPr>
              <a:t>У меня своё есть место: </a:t>
            </a:r>
          </a:p>
          <a:p>
            <a:pPr algn="ctr"/>
            <a:r>
              <a:rPr lang="ru-RU" sz="3200" dirty="0">
                <a:solidFill>
                  <a:schemeClr val="bg1"/>
                </a:solidFill>
                <a:latin typeface="Times New Roman" pitchFamily="18" charset="0"/>
                <a:cs typeface="Times New Roman" pitchFamily="18" charset="0"/>
              </a:rPr>
              <a:t>Мне купили автокресло!</a:t>
            </a:r>
          </a:p>
          <a:p>
            <a:endParaRPr lang="ru-RU" dirty="0"/>
          </a:p>
        </p:txBody>
      </p:sp>
      <p:sp>
        <p:nvSpPr>
          <p:cNvPr id="6" name="TextBox 5"/>
          <p:cNvSpPr txBox="1"/>
          <p:nvPr/>
        </p:nvSpPr>
        <p:spPr>
          <a:xfrm>
            <a:off x="8896351" y="5476875"/>
            <a:ext cx="3429000" cy="1384995"/>
          </a:xfrm>
          <a:prstGeom prst="rect">
            <a:avLst/>
          </a:prstGeom>
          <a:noFill/>
        </p:spPr>
        <p:txBody>
          <a:bodyPr wrap="square" rtlCol="0">
            <a:spAutoFit/>
          </a:bodyPr>
          <a:lstStyle/>
          <a:p>
            <a:r>
              <a:rPr lang="ru-RU" sz="2800" dirty="0">
                <a:solidFill>
                  <a:schemeClr val="bg1"/>
                </a:solidFill>
                <a:latin typeface="Times New Roman" pitchFamily="18" charset="0"/>
                <a:cs typeface="Times New Roman" pitchFamily="18" charset="0"/>
              </a:rPr>
              <a:t>Презентацию подготовила: </a:t>
            </a:r>
            <a:r>
              <a:rPr lang="ru-RU" sz="2800" dirty="0" err="1">
                <a:solidFill>
                  <a:schemeClr val="bg1"/>
                </a:solidFill>
                <a:latin typeface="Times New Roman" pitchFamily="18" charset="0"/>
                <a:cs typeface="Times New Roman" pitchFamily="18" charset="0"/>
              </a:rPr>
              <a:t>Дошмуратова</a:t>
            </a:r>
            <a:r>
              <a:rPr lang="ru-RU" sz="2800" dirty="0">
                <a:solidFill>
                  <a:schemeClr val="bg1"/>
                </a:solidFill>
                <a:latin typeface="Times New Roman" pitchFamily="18" charset="0"/>
                <a:cs typeface="Times New Roman" pitchFamily="18" charset="0"/>
              </a:rPr>
              <a:t> А.К</a:t>
            </a:r>
          </a:p>
        </p:txBody>
      </p:sp>
      <p:sp>
        <p:nvSpPr>
          <p:cNvPr id="8" name="Прямоугольник 7"/>
          <p:cNvSpPr/>
          <p:nvPr/>
        </p:nvSpPr>
        <p:spPr>
          <a:xfrm>
            <a:off x="1881163" y="347664"/>
            <a:ext cx="7286676" cy="923330"/>
          </a:xfrm>
          <a:prstGeom prst="rect">
            <a:avLst/>
          </a:prstGeom>
          <a:noFill/>
        </p:spPr>
        <p:txBody>
          <a:bodyPr wrap="square" lIns="91440" tIns="45720" rIns="91440" bIns="45720">
            <a:prstTxWarp prst="textDeflateTo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ru-RU" sz="5400" b="1" spc="50" dirty="0">
                <a:ln w="11430"/>
                <a:solidFill>
                  <a:schemeClr val="bg1"/>
                </a:solidFill>
                <a:effectLst>
                  <a:outerShdw blurRad="76200" dist="50800" dir="5400000" algn="tl" rotWithShape="0">
                    <a:srgbClr val="000000">
                      <a:alpha val="65000"/>
                    </a:srgbClr>
                  </a:outerShdw>
                </a:effectLst>
              </a:rPr>
              <a:t>Спасибо за внимание!</a:t>
            </a:r>
          </a:p>
        </p:txBody>
      </p:sp>
    </p:spTree>
    <p:extLst>
      <p:ext uri="{BB962C8B-B14F-4D97-AF65-F5344CB8AC3E}">
        <p14:creationId xmlns:p14="http://schemas.microsoft.com/office/powerpoint/2010/main" val="17576749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304</Words>
  <Application>Microsoft Office PowerPoint</Application>
  <PresentationFormat>Широкоэкранный</PresentationFormat>
  <Paragraphs>37</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«Детское кресло – забота о детях»</vt:lpstr>
      <vt:lpstr>Что такое автокресло?</vt:lpstr>
      <vt:lpstr>Существуют разные виды детских кресел. Сейчас вы увидите краткую характеристику каждой группы.</vt:lpstr>
      <vt:lpstr>Презентация PowerPoint</vt:lpstr>
      <vt:lpstr>Презентация PowerPoint</vt:lpstr>
      <vt:lpstr>Презентация PowerPoint</vt:lpstr>
      <vt:lpstr>Презентация PowerPoint</vt:lpstr>
      <vt:lpstr>Почему не на родительских руках?</vt:lpstr>
      <vt:lpstr>Презентация PowerPoint</vt:lpstr>
      <vt:lpstr>Вопрос-ответ для родителей</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Профилактическая акция «Детское кресло – забота о детях»</dc:title>
  <dc:creator>user</dc:creator>
  <cp:lastModifiedBy>ylia.ulia@gmail.com</cp:lastModifiedBy>
  <cp:revision>12</cp:revision>
  <dcterms:created xsi:type="dcterms:W3CDTF">2021-01-14T11:19:49Z</dcterms:created>
  <dcterms:modified xsi:type="dcterms:W3CDTF">2022-01-28T09:55:39Z</dcterms:modified>
</cp:coreProperties>
</file>