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"/>
  </p:notesMasterIdLst>
  <p:sldIdLst>
    <p:sldId id="262" r:id="rId2"/>
    <p:sldId id="263" r:id="rId3"/>
    <p:sldId id="259" r:id="rId4"/>
    <p:sldId id="264" r:id="rId5"/>
    <p:sldId id="260" r:id="rId6"/>
    <p:sldId id="261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5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72A41-8241-4FB8-B058-36D9C0993B82}" type="datetimeFigureOut">
              <a:rPr lang="ru-RU" smtClean="0"/>
              <a:t>21.11.2020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63199-B918-4787-A41F-8BED72318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19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D80432-453D-4E4F-B42B-DD64365B74C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F64E0EA-2072-42CD-8ECA-C7D70F6E939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3DAEE-64E5-403E-BA15-CCB3B3B7A62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53F61-CCDE-4400-872B-7E8C38CC1D3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BEF99-B4BA-4477-9E55-577F2D251D0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0F7F-8ABF-4E55-BA8E-DC835A1977D3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E70B6-C58D-4F12-81CA-FAC80A269EA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6D2202A-25D1-496A-8DC0-AE1D775C9F81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2EF373-DE46-4D79-B345-A9D974BE8B3B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092D-C5F8-4240-A32D-CC4FCAE718C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4DD7-4991-4C36-A5E7-94A52097417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altLang="ru-RU" smtClean="0">
              <a:latin typeface="Arial" charset="0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fld id="{FBF889E1-3A3D-4F2D-A5DD-CC410487CF00}" type="slidenum">
              <a:rPr lang="ru-RU" altLang="ru-RU" smtClean="0">
                <a:latin typeface="Arial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</a:pPr>
              <a:t>‹#›</a:t>
            </a:fld>
            <a:endParaRPr lang="ru-RU" altLang="ru-RU" smtClean="0">
              <a:latin typeface="Arial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http://znanie.podelise.ru/tw_files2/urls_250/66/d-65141/65141_html_6f74536c.png" TargetMode="External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10" Type="http://schemas.openxmlformats.org/officeDocument/2006/relationships/image" Target="http://znanie.podelise.ru/tw_files2/urls_250/66/d-65141/65141_html_7aeccbc7.png" TargetMode="External"/><Relationship Id="rId4" Type="http://schemas.openxmlformats.org/officeDocument/2006/relationships/image" Target="http://znanie.podelise.ru/tw_files2/urls_250/66/d-65141/65141_html_m2ba23ecf.png" TargetMode="External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052736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Орнаменты ханты и священные изображения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41168"/>
            <a:ext cx="2170113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7" t="18531" r="18097" b="15551"/>
          <a:stretch/>
        </p:blipFill>
        <p:spPr bwMode="auto">
          <a:xfrm rot="21204352">
            <a:off x="1737700" y="2756574"/>
            <a:ext cx="1782535" cy="1743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108" y="5054064"/>
            <a:ext cx="2033265" cy="135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974512"/>
            <a:ext cx="1725613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5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340768"/>
            <a:ext cx="72728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err="1">
                <a:solidFill>
                  <a:srgbClr val="FFFF00"/>
                </a:solidFill>
                <a:ea typeface="Times New Roman"/>
              </a:rPr>
              <a:t>Сакра́льное</a:t>
            </a:r>
            <a:r>
              <a:rPr lang="ru-RU" sz="3200" dirty="0">
                <a:solidFill>
                  <a:srgbClr val="FFFF00"/>
                </a:solidFill>
                <a:ea typeface="Times New Roman"/>
              </a:rPr>
              <a:t> — священное, посвященное богам — в широком смысле всё имеющее отношение к Божественному, религиозному, небесному, мистическому, отличающееся от обыденных вещей, понятий, явлений. 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9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58" y="2128910"/>
            <a:ext cx="316805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697081"/>
            <a:ext cx="1878955" cy="169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16832"/>
            <a:ext cx="3157463" cy="2481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1052737"/>
            <a:ext cx="6552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200" b="1" dirty="0">
                <a:solidFill>
                  <a:srgbClr val="FFFF00"/>
                </a:solidFill>
                <a:latin typeface="Arial" charset="0"/>
                <a:ea typeface="Microsoft YaHei" charset="-122"/>
                <a:cs typeface="Arial" charset="0"/>
              </a:rPr>
              <a:t>Узор </a:t>
            </a:r>
            <a:r>
              <a:rPr lang="ru-RU" altLang="ru-RU" sz="3200" b="1" dirty="0" smtClean="0">
                <a:solidFill>
                  <a:srgbClr val="FFFF00"/>
                </a:solidFill>
                <a:latin typeface="Arial" charset="0"/>
                <a:ea typeface="Microsoft YaHei" charset="-122"/>
                <a:cs typeface="Arial" charset="0"/>
              </a:rPr>
              <a:t>оленя</a:t>
            </a:r>
            <a:endParaRPr lang="ru-RU" altLang="ru-RU" sz="3200" b="1" dirty="0">
              <a:solidFill>
                <a:srgbClr val="FFFF00"/>
              </a:solidFill>
              <a:latin typeface="Arial" charset="0"/>
              <a:ea typeface="Microsoft YaHei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74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07465"/>
            <a:ext cx="2537404" cy="16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384376" cy="258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25144"/>
            <a:ext cx="270668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68295" y="836712"/>
            <a:ext cx="4035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charset="-122"/>
              </a:rPr>
              <a:t>Двухголовая птица</a:t>
            </a:r>
          </a:p>
        </p:txBody>
      </p:sp>
    </p:spTree>
    <p:extLst>
      <p:ext uri="{BB962C8B-B14F-4D97-AF65-F5344CB8AC3E}">
        <p14:creationId xmlns:p14="http://schemas.microsoft.com/office/powerpoint/2010/main" val="42016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828836"/>
            <a:ext cx="75608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Казымская</a:t>
            </a:r>
            <a:r>
              <a:rPr lang="ru-RU" sz="4000" dirty="0">
                <a:solidFill>
                  <a:srgbClr val="FFFF00"/>
                </a:solidFill>
                <a:latin typeface="Calibri" panose="020F0502020204030204" pitchFamily="34" charset="0"/>
              </a:rPr>
              <a:t> </a:t>
            </a:r>
            <a:r>
              <a:rPr lang="ru-RU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богиня</a:t>
            </a:r>
            <a:r>
              <a:rPr lang="ru-RU" sz="4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 (</a:t>
            </a:r>
            <a:r>
              <a:rPr lang="ru-RU" sz="40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Касум</a:t>
            </a:r>
            <a:r>
              <a:rPr lang="ru-RU" sz="4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ими) </a:t>
            </a:r>
            <a:r>
              <a:rPr lang="ru-RU" sz="4000" dirty="0">
                <a:solidFill>
                  <a:srgbClr val="FFFF00"/>
                </a:solidFill>
                <a:latin typeface="Calibri" panose="020F0502020204030204" pitchFamily="34" charset="0"/>
              </a:rPr>
              <a:t>- дух-покровитель территориальной группы </a:t>
            </a:r>
            <a:r>
              <a:rPr lang="ru-RU" sz="4000" dirty="0" err="1">
                <a:solidFill>
                  <a:srgbClr val="FFFF00"/>
                </a:solidFill>
                <a:latin typeface="Calibri" panose="020F0502020204030204" pitchFamily="34" charset="0"/>
              </a:rPr>
              <a:t>хантов</a:t>
            </a:r>
            <a:r>
              <a:rPr lang="ru-RU" sz="4000" dirty="0">
                <a:solidFill>
                  <a:srgbClr val="FFFF00"/>
                </a:solidFill>
                <a:latin typeface="Calibri" panose="020F0502020204030204" pitchFamily="34" charset="0"/>
              </a:rPr>
              <a:t>, проживающих на реке </a:t>
            </a:r>
            <a:r>
              <a:rPr lang="ru-RU" sz="4000" dirty="0" err="1">
                <a:solidFill>
                  <a:srgbClr val="FFFF00"/>
                </a:solidFill>
                <a:latin typeface="Calibri" panose="020F0502020204030204" pitchFamily="34" charset="0"/>
              </a:rPr>
              <a:t>Казым</a:t>
            </a:r>
            <a:r>
              <a:rPr lang="ru-RU" sz="4000" dirty="0">
                <a:solidFill>
                  <a:srgbClr val="FFFF00"/>
                </a:solidFill>
                <a:latin typeface="Calibri" panose="020F0502020204030204" pitchFamily="34" charset="0"/>
              </a:rPr>
              <a:t>, правом притоке Оби.</a:t>
            </a:r>
          </a:p>
        </p:txBody>
      </p:sp>
    </p:spTree>
    <p:extLst>
      <p:ext uri="{BB962C8B-B14F-4D97-AF65-F5344CB8AC3E}">
        <p14:creationId xmlns:p14="http://schemas.microsoft.com/office/powerpoint/2010/main" val="38332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99481" y="3075057"/>
            <a:ext cx="29450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Орнаменты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22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жу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4" t="16000" b="18666"/>
          <a:stretch>
            <a:fillRect/>
          </a:stretch>
        </p:blipFill>
        <p:spPr bwMode="auto">
          <a:xfrm>
            <a:off x="704403" y="726969"/>
            <a:ext cx="1294130" cy="931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лебедь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4" t="9334" r="17999" b="12666"/>
          <a:stretch>
            <a:fillRect/>
          </a:stretch>
        </p:blipFill>
        <p:spPr bwMode="auto">
          <a:xfrm>
            <a:off x="3059832" y="726969"/>
            <a:ext cx="948690" cy="1112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солнце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9" t="9859" r="7042" b="15494"/>
          <a:stretch>
            <a:fillRect/>
          </a:stretch>
        </p:blipFill>
        <p:spPr bwMode="auto">
          <a:xfrm>
            <a:off x="5004048" y="830474"/>
            <a:ext cx="1121410" cy="10090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961251" y="1658514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жук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3520" y="1873771"/>
            <a:ext cx="1135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лебедь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Рисунок 9" descr="змея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7" t="16667" r="13333" b="14000"/>
          <a:stretch>
            <a:fillRect/>
          </a:stretch>
        </p:blipFill>
        <p:spPr bwMode="auto">
          <a:xfrm>
            <a:off x="758996" y="2517166"/>
            <a:ext cx="1026795" cy="991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глухарка сна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7" b="16000"/>
          <a:stretch>
            <a:fillRect/>
          </a:stretch>
        </p:blipFill>
        <p:spPr bwMode="auto">
          <a:xfrm>
            <a:off x="2861657" y="2513221"/>
            <a:ext cx="1431925" cy="991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головы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124" y="1192741"/>
            <a:ext cx="1354455" cy="61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704403" y="3468840"/>
            <a:ext cx="10477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змея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063124" y="1858569"/>
            <a:ext cx="12852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головы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004048" y="1858569"/>
            <a:ext cx="1121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солнце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99793" y="3594071"/>
            <a:ext cx="17281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глухарка</a:t>
            </a:r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 сна</a:t>
            </a:r>
          </a:p>
        </p:txBody>
      </p:sp>
      <p:pic>
        <p:nvPicPr>
          <p:cNvPr id="22" name="Рисунок 21" descr="медведь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" t="12666" r="5333" b="12000"/>
          <a:stretch>
            <a:fillRect/>
          </a:stretch>
        </p:blipFill>
        <p:spPr bwMode="auto">
          <a:xfrm>
            <a:off x="5210492" y="2390610"/>
            <a:ext cx="1276985" cy="107823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/>
          <p:cNvSpPr txBox="1"/>
          <p:nvPr/>
        </p:nvSpPr>
        <p:spPr>
          <a:xfrm>
            <a:off x="5329450" y="3468840"/>
            <a:ext cx="1171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медведь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24" name="Рисунок 23" descr="рога взрослого оленя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1" r="-6339" b="22536"/>
          <a:stretch>
            <a:fillRect/>
          </a:stretch>
        </p:blipFill>
        <p:spPr bwMode="auto">
          <a:xfrm>
            <a:off x="7063124" y="2778595"/>
            <a:ext cx="1440815" cy="69024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Прямоугольник 25"/>
          <p:cNvSpPr/>
          <p:nvPr/>
        </p:nvSpPr>
        <p:spPr>
          <a:xfrm>
            <a:off x="7063124" y="3459132"/>
            <a:ext cx="14408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рога оленя</a:t>
            </a:r>
          </a:p>
        </p:txBody>
      </p:sp>
      <p:pic>
        <p:nvPicPr>
          <p:cNvPr id="28" name="Рисунок 27" descr="заячьи ушки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2" b="16811"/>
          <a:stretch/>
        </p:blipFill>
        <p:spPr bwMode="auto">
          <a:xfrm>
            <a:off x="635505" y="4462817"/>
            <a:ext cx="1431925" cy="99628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646689" y="5440250"/>
            <a:ext cx="1587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з</a:t>
            </a:r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аячьи ушки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30" name="Рисунок 29" descr="лягушка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81" y="4283731"/>
            <a:ext cx="1354455" cy="135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31" descr="лапа лисицы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696" y="4294996"/>
            <a:ext cx="1431925" cy="14319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Прямоугольник 30"/>
          <p:cNvSpPr/>
          <p:nvPr/>
        </p:nvSpPr>
        <p:spPr>
          <a:xfrm>
            <a:off x="3890681" y="5656233"/>
            <a:ext cx="14387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лягушка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85144" y="5726921"/>
            <a:ext cx="1658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л</a:t>
            </a:r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апа лисицы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53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141_html_m2f0ecbb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2592288" cy="79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znanie.podelise.ru/tw_files2/urls_250/66/d-65141/65141_html_m2ba23ecf.png"/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2376264" cy="79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65141_html_ma6a93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72861"/>
            <a:ext cx="2592288" cy="582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65141_html_52f79e3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162653"/>
            <a:ext cx="2302922" cy="66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znanie.podelise.ru/tw_files2/urls_250/66/d-65141/65141_html_6f74536c.png"/>
          <p:cNvPicPr/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83" y="4797152"/>
            <a:ext cx="2616821" cy="79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znanie.podelise.ru/tw_files2/urls_250/66/d-65141/65141_html_7aeccbc7.png"/>
          <p:cNvPicPr/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075" y="4824557"/>
            <a:ext cx="2591062" cy="70572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547776" y="1763524"/>
            <a:ext cx="1505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щ</a:t>
            </a:r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учьи зубы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48064" y="1763524"/>
            <a:ext cx="2880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  <a:ea typeface="Times New Roman"/>
              </a:rPr>
              <a:t>л</a:t>
            </a:r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/>
              </a:rPr>
              <a:t>апки </a:t>
            </a:r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  <a:ea typeface="Times New Roman"/>
              </a:rPr>
              <a:t>молодого </a:t>
            </a:r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/>
              </a:rPr>
              <a:t>зайца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63689" y="3555853"/>
            <a:ext cx="1080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волны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22592" y="3861758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нарты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59686" y="5581700"/>
            <a:ext cx="254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б</a:t>
            </a:r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ерёзовая ветка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75490" y="5530285"/>
            <a:ext cx="785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крест</a:t>
            </a:r>
            <a:endParaRPr lang="ru-RU" sz="2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98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2990</TotalTime>
  <Words>37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Домашний</dc:creator>
  <cp:lastModifiedBy>Домашний</cp:lastModifiedBy>
  <cp:revision>9</cp:revision>
  <dcterms:created xsi:type="dcterms:W3CDTF">2020-10-28T05:45:23Z</dcterms:created>
  <dcterms:modified xsi:type="dcterms:W3CDTF">2020-11-21T17:11:57Z</dcterms:modified>
</cp:coreProperties>
</file>