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9" r:id="rId4"/>
    <p:sldId id="281" r:id="rId5"/>
    <p:sldId id="280" r:id="rId6"/>
    <p:sldId id="277" r:id="rId7"/>
    <p:sldId id="282" r:id="rId8"/>
    <p:sldId id="283" r:id="rId9"/>
    <p:sldId id="260" r:id="rId10"/>
    <p:sldId id="268" r:id="rId11"/>
    <p:sldId id="262" r:id="rId12"/>
    <p:sldId id="270" r:id="rId13"/>
    <p:sldId id="263" r:id="rId14"/>
    <p:sldId id="271" r:id="rId15"/>
    <p:sldId id="264" r:id="rId16"/>
    <p:sldId id="272" r:id="rId17"/>
    <p:sldId id="265" r:id="rId18"/>
    <p:sldId id="273" r:id="rId19"/>
    <p:sldId id="266" r:id="rId20"/>
    <p:sldId id="274" r:id="rId21"/>
    <p:sldId id="259" r:id="rId22"/>
    <p:sldId id="25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00FF"/>
    <a:srgbClr val="00CCFF"/>
    <a:srgbClr val="33CCFF"/>
    <a:srgbClr val="3399FF"/>
    <a:srgbClr val="CC66FF"/>
    <a:srgbClr val="9900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66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BE4D7-01CC-433F-9131-C8FFE3C2448E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0037-B44E-4AB8-A0B0-61FD43B5D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BE4D7-01CC-433F-9131-C8FFE3C2448E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0037-B44E-4AB8-A0B0-61FD43B5D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BE4D7-01CC-433F-9131-C8FFE3C2448E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0037-B44E-4AB8-A0B0-61FD43B5D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BE4D7-01CC-433F-9131-C8FFE3C2448E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0037-B44E-4AB8-A0B0-61FD43B5D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BE4D7-01CC-433F-9131-C8FFE3C2448E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0037-B44E-4AB8-A0B0-61FD43B5D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BE4D7-01CC-433F-9131-C8FFE3C2448E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0037-B44E-4AB8-A0B0-61FD43B5D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BE4D7-01CC-433F-9131-C8FFE3C2448E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0037-B44E-4AB8-A0B0-61FD43B5D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BE4D7-01CC-433F-9131-C8FFE3C2448E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0037-B44E-4AB8-A0B0-61FD43B5D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BE4D7-01CC-433F-9131-C8FFE3C2448E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0037-B44E-4AB8-A0B0-61FD43B5D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BE4D7-01CC-433F-9131-C8FFE3C2448E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0037-B44E-4AB8-A0B0-61FD43B5D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BE4D7-01CC-433F-9131-C8FFE3C2448E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0037-B44E-4AB8-A0B0-61FD43B5D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BE4D7-01CC-433F-9131-C8FFE3C2448E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C0037-B44E-4AB8-A0B0-61FD43B5DC6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31840" y="1208064"/>
            <a:ext cx="3096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  <a:latin typeface="Comic Sans MS" pitchFamily="66" charset="0"/>
              </a:rPr>
              <a:t>Викторина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9469" y="2660893"/>
            <a:ext cx="7488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spc="100" dirty="0">
                <a:ln w="28575">
                  <a:solidFill>
                    <a:srgbClr val="0000FF"/>
                  </a:solidFill>
                  <a:prstDash val="solid"/>
                </a:ln>
                <a:solidFill>
                  <a:srgbClr val="00CCFF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Comic Sans MS" pitchFamily="66" charset="0"/>
              </a:rPr>
              <a:t>«Дыхание весны»</a:t>
            </a:r>
          </a:p>
        </p:txBody>
      </p:sp>
      <p:sp>
        <p:nvSpPr>
          <p:cNvPr id="14" name="Стрелка вправо 13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 descr="image_5ace7698c6da8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DF9"/>
              </a:clrFrom>
              <a:clrTo>
                <a:srgbClr val="FFFDF9">
                  <a:alpha val="0"/>
                </a:srgbClr>
              </a:clrTo>
            </a:clrChange>
          </a:blip>
          <a:srcRect l="2751" t="9051" r="4851" b="23750"/>
          <a:stretch>
            <a:fillRect/>
          </a:stretch>
        </p:blipFill>
        <p:spPr>
          <a:xfrm>
            <a:off x="197514" y="3676556"/>
            <a:ext cx="4374486" cy="318144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735480-12C4-4851-8324-FCAE04D852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88640"/>
            <a:ext cx="2018203" cy="26117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764704"/>
            <a:ext cx="56886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0070C0"/>
                </a:solidFill>
                <a:latin typeface="Comic Sans MS" pitchFamily="66" charset="0"/>
              </a:rPr>
              <a:t>Ребята!</a:t>
            </a:r>
          </a:p>
          <a:p>
            <a:pPr algn="ctr"/>
            <a: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70C0"/>
                </a:solidFill>
                <a:latin typeface="Comic Sans MS" pitchFamily="66" charset="0"/>
              </a:rPr>
              <a:t>Причиной весенних изменений в природе является потепление.</a:t>
            </a:r>
          </a:p>
          <a:p>
            <a:pPr algn="ctr"/>
            <a: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70C0"/>
                </a:solidFill>
                <a:latin typeface="Comic Sans MS" pitchFamily="66" charset="0"/>
              </a:rPr>
              <a:t>А знаете ли вы весенние явления природы?</a:t>
            </a:r>
          </a:p>
          <a:p>
            <a:pPr algn="ctr"/>
            <a: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70C0"/>
                </a:solidFill>
                <a:latin typeface="Comic Sans MS" pitchFamily="66" charset="0"/>
              </a:rPr>
              <a:t>Давайте проверим!</a:t>
            </a:r>
          </a:p>
          <a:p>
            <a:pPr algn="ctr"/>
            <a: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70C0"/>
                </a:solidFill>
                <a:latin typeface="Comic Sans MS" pitchFamily="66" charset="0"/>
              </a:rPr>
              <a:t>Читайте загадку и выбирайте правильный ответ. </a:t>
            </a:r>
          </a:p>
          <a:p>
            <a:pPr algn="ctr"/>
            <a: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70C0"/>
                </a:solidFill>
                <a:latin typeface="Comic Sans MS" pitchFamily="66" charset="0"/>
              </a:rPr>
              <a:t>Удачи вам! </a:t>
            </a: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517E58-516F-4858-B724-7941973876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288" y="764704"/>
            <a:ext cx="2972143" cy="4293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412240" y="404664"/>
            <a:ext cx="4320000" cy="2160000"/>
          </a:xfrm>
          <a:prstGeom prst="roundRect">
            <a:avLst/>
          </a:prstGeom>
          <a:solidFill>
            <a:srgbClr val="00CCFF"/>
          </a:solidFill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Comic Sans MS" pitchFamily="66" charset="0"/>
              </a:rPr>
              <a:t>Выгляну в оконце,</a:t>
            </a:r>
            <a:br>
              <a:rPr lang="ru-RU" sz="2800" b="1" dirty="0">
                <a:latin typeface="Comic Sans MS" pitchFamily="66" charset="0"/>
              </a:rPr>
            </a:br>
            <a:r>
              <a:rPr lang="ru-RU" sz="2800" b="1" dirty="0">
                <a:latin typeface="Comic Sans MS" pitchFamily="66" charset="0"/>
              </a:rPr>
              <a:t>Лежит белое суконце.</a:t>
            </a:r>
            <a:br>
              <a:rPr lang="ru-RU" sz="2800" b="1" dirty="0">
                <a:latin typeface="Comic Sans MS" pitchFamily="66" charset="0"/>
              </a:rPr>
            </a:br>
            <a:r>
              <a:rPr lang="ru-RU" sz="2800" b="1" dirty="0">
                <a:latin typeface="Comic Sans MS" pitchFamily="66" charset="0"/>
              </a:rPr>
              <a:t>Всю зиму лежит,</a:t>
            </a:r>
            <a:br>
              <a:rPr lang="ru-RU" sz="2800" b="1" dirty="0">
                <a:latin typeface="Comic Sans MS" pitchFamily="66" charset="0"/>
              </a:rPr>
            </a:br>
            <a:r>
              <a:rPr lang="ru-RU" sz="2800" b="1" dirty="0">
                <a:latin typeface="Comic Sans MS" pitchFamily="66" charset="0"/>
              </a:rPr>
              <a:t>А весной убежит.</a:t>
            </a:r>
            <a:endParaRPr lang="ru-RU" sz="2600" b="1" dirty="0">
              <a:latin typeface="Comic Sans MS" pitchFamily="66" charset="0"/>
            </a:endParaRPr>
          </a:p>
        </p:txBody>
      </p:sp>
      <p:grpSp>
        <p:nvGrpSpPr>
          <p:cNvPr id="2" name="Группа 23"/>
          <p:cNvGrpSpPr/>
          <p:nvPr/>
        </p:nvGrpSpPr>
        <p:grpSpPr>
          <a:xfrm>
            <a:off x="3275856" y="3933056"/>
            <a:ext cx="2592288" cy="1104254"/>
            <a:chOff x="539552" y="3933056"/>
            <a:chExt cx="2592288" cy="1104254"/>
          </a:xfrm>
        </p:grpSpPr>
        <p:pic>
          <p:nvPicPr>
            <p:cNvPr id="25" name="Рисунок 24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1043608" y="4149080"/>
              <a:ext cx="16561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облако</a:t>
              </a:r>
            </a:p>
          </p:txBody>
        </p:sp>
      </p:grpSp>
      <p:grpSp>
        <p:nvGrpSpPr>
          <p:cNvPr id="3" name="Группа 26"/>
          <p:cNvGrpSpPr/>
          <p:nvPr/>
        </p:nvGrpSpPr>
        <p:grpSpPr>
          <a:xfrm>
            <a:off x="6012160" y="3933056"/>
            <a:ext cx="2592288" cy="1104254"/>
            <a:chOff x="539552" y="3933056"/>
            <a:chExt cx="2592288" cy="1104254"/>
          </a:xfrm>
        </p:grpSpPr>
        <p:pic>
          <p:nvPicPr>
            <p:cNvPr id="28" name="Рисунок 27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971600" y="4149080"/>
              <a:ext cx="17281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льдина</a:t>
              </a:r>
            </a:p>
          </p:txBody>
        </p:sp>
      </p:grpSp>
      <p:grpSp>
        <p:nvGrpSpPr>
          <p:cNvPr id="4" name="Группа 29"/>
          <p:cNvGrpSpPr/>
          <p:nvPr/>
        </p:nvGrpSpPr>
        <p:grpSpPr>
          <a:xfrm>
            <a:off x="467544" y="3933056"/>
            <a:ext cx="2592288" cy="1104254"/>
            <a:chOff x="539552" y="3933056"/>
            <a:chExt cx="2592288" cy="1104254"/>
          </a:xfrm>
        </p:grpSpPr>
        <p:pic>
          <p:nvPicPr>
            <p:cNvPr id="31" name="Рисунок 30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1331640" y="4149080"/>
              <a:ext cx="10801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снег </a:t>
              </a:r>
            </a:p>
          </p:txBody>
        </p:sp>
      </p:grpSp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be325204eef0391015529e87c8be4649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70889" y="138539"/>
            <a:ext cx="2045526" cy="145123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0BF4BA-67B0-42F3-B03F-D7B122DE78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365" y="1095707"/>
            <a:ext cx="2146006" cy="30997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09072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286664"/>
            <a:ext cx="7740000" cy="5127750"/>
          </a:xfrm>
          <a:prstGeom prst="roundRect">
            <a:avLst/>
          </a:prstGeom>
          <a:ln w="38100">
            <a:solidFill>
              <a:srgbClr val="0000FF"/>
            </a:solidFill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3203848" y="260648"/>
            <a:ext cx="2664296" cy="720080"/>
          </a:xfrm>
          <a:prstGeom prst="roundRect">
            <a:avLst/>
          </a:prstGeom>
          <a:solidFill>
            <a:srgbClr val="00CC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Comic Sans MS" pitchFamily="66" charset="0"/>
              </a:rPr>
              <a:t>Таяние снега</a:t>
            </a:r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411760" y="404664"/>
            <a:ext cx="4320480" cy="2160000"/>
          </a:xfrm>
          <a:prstGeom prst="roundRect">
            <a:avLst/>
          </a:prstGeom>
          <a:solidFill>
            <a:srgbClr val="00CCFF"/>
          </a:solidFill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Comic Sans MS" pitchFamily="66" charset="0"/>
            </a:endParaRPr>
          </a:p>
          <a:p>
            <a:pPr algn="just"/>
            <a:endParaRPr lang="ru-RU" sz="2400" b="1" dirty="0">
              <a:latin typeface="Comic Sans MS" pitchFamily="66" charset="0"/>
            </a:endParaRPr>
          </a:p>
          <a:p>
            <a:endParaRPr lang="ru-RU" sz="2600" dirty="0">
              <a:latin typeface="Comic Sans MS" pitchFamily="66" charset="0"/>
            </a:endParaRPr>
          </a:p>
          <a:p>
            <a:pPr algn="ctr"/>
            <a:r>
              <a:rPr lang="ru-RU" sz="2800" b="1" dirty="0">
                <a:latin typeface="Comic Sans MS" pitchFamily="66" charset="0"/>
              </a:rPr>
              <a:t>Зимой сковало,</a:t>
            </a:r>
          </a:p>
          <a:p>
            <a:pPr algn="ctr"/>
            <a:r>
              <a:rPr lang="ru-RU" sz="2800" b="1" dirty="0">
                <a:latin typeface="Comic Sans MS" pitchFamily="66" charset="0"/>
              </a:rPr>
              <a:t>Весной поломало,</a:t>
            </a:r>
          </a:p>
          <a:p>
            <a:pPr algn="ctr"/>
            <a:r>
              <a:rPr lang="ru-RU" sz="2800" b="1" dirty="0">
                <a:latin typeface="Comic Sans MS" pitchFamily="66" charset="0"/>
              </a:rPr>
              <a:t>С шумом, треском,</a:t>
            </a:r>
          </a:p>
          <a:p>
            <a:pPr algn="ctr"/>
            <a:r>
              <a:rPr lang="ru-RU" sz="2800" b="1" dirty="0">
                <a:latin typeface="Comic Sans MS" pitchFamily="66" charset="0"/>
              </a:rPr>
              <a:t>Вниз погнало!</a:t>
            </a:r>
          </a:p>
          <a:p>
            <a:pPr algn="ctr"/>
            <a:br>
              <a:rPr lang="ru-RU" sz="2800" dirty="0">
                <a:latin typeface="Comic Sans MS" pitchFamily="66" charset="0"/>
              </a:rPr>
            </a:br>
            <a:br>
              <a:rPr lang="ru-RU" sz="2400" dirty="0"/>
            </a:br>
            <a:endParaRPr lang="ru-RU" sz="2400" b="1" dirty="0">
              <a:latin typeface="Comic Sans MS" pitchFamily="66" charset="0"/>
            </a:endParaRPr>
          </a:p>
        </p:txBody>
      </p:sp>
      <p:grpSp>
        <p:nvGrpSpPr>
          <p:cNvPr id="2" name="Группа 23"/>
          <p:cNvGrpSpPr/>
          <p:nvPr/>
        </p:nvGrpSpPr>
        <p:grpSpPr>
          <a:xfrm>
            <a:off x="467544" y="3933056"/>
            <a:ext cx="2592288" cy="1104254"/>
            <a:chOff x="539552" y="3933056"/>
            <a:chExt cx="2592288" cy="1104254"/>
          </a:xfrm>
        </p:grpSpPr>
        <p:pic>
          <p:nvPicPr>
            <p:cNvPr id="25" name="Рисунок 24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827584" y="4149080"/>
              <a:ext cx="20162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ледокол</a:t>
              </a:r>
            </a:p>
          </p:txBody>
        </p:sp>
      </p:grpSp>
      <p:grpSp>
        <p:nvGrpSpPr>
          <p:cNvPr id="3" name="Группа 26"/>
          <p:cNvGrpSpPr/>
          <p:nvPr/>
        </p:nvGrpSpPr>
        <p:grpSpPr>
          <a:xfrm>
            <a:off x="6012160" y="3933056"/>
            <a:ext cx="2592288" cy="1104254"/>
            <a:chOff x="539552" y="3933056"/>
            <a:chExt cx="2592288" cy="1104254"/>
          </a:xfrm>
        </p:grpSpPr>
        <p:pic>
          <p:nvPicPr>
            <p:cNvPr id="28" name="Рисунок 27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827584" y="4149080"/>
              <a:ext cx="20162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ледостав</a:t>
              </a:r>
            </a:p>
          </p:txBody>
        </p:sp>
      </p:grpSp>
      <p:grpSp>
        <p:nvGrpSpPr>
          <p:cNvPr id="4" name="Группа 29"/>
          <p:cNvGrpSpPr/>
          <p:nvPr/>
        </p:nvGrpSpPr>
        <p:grpSpPr>
          <a:xfrm>
            <a:off x="3275856" y="3933056"/>
            <a:ext cx="2592288" cy="1104254"/>
            <a:chOff x="539552" y="3933056"/>
            <a:chExt cx="2592288" cy="1104254"/>
          </a:xfrm>
        </p:grpSpPr>
        <p:pic>
          <p:nvPicPr>
            <p:cNvPr id="31" name="Рисунок 30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827584" y="4149080"/>
              <a:ext cx="20162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ледоход</a:t>
              </a:r>
            </a:p>
          </p:txBody>
        </p:sp>
      </p:grpSp>
      <p:sp>
        <p:nvSpPr>
          <p:cNvPr id="33" name="Стрелка вправо 32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3E8D5F-7161-4683-B94C-BD80F9F6B8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827" y="368762"/>
            <a:ext cx="2145626" cy="2776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09072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280859"/>
            <a:ext cx="7740000" cy="5139361"/>
          </a:xfrm>
          <a:prstGeom prst="roundRect">
            <a:avLst/>
          </a:prstGeom>
          <a:ln w="38100">
            <a:solidFill>
              <a:srgbClr val="0000FF"/>
            </a:solidFill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3347864" y="260648"/>
            <a:ext cx="2376264" cy="720080"/>
          </a:xfrm>
          <a:prstGeom prst="roundRect">
            <a:avLst/>
          </a:prstGeom>
          <a:solidFill>
            <a:srgbClr val="00CC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Comic Sans MS" pitchFamily="66" charset="0"/>
              </a:rPr>
              <a:t>Ледоход</a:t>
            </a:r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412240" y="404664"/>
            <a:ext cx="4320000" cy="2160000"/>
          </a:xfrm>
          <a:prstGeom prst="roundRect">
            <a:avLst/>
          </a:prstGeom>
          <a:solidFill>
            <a:srgbClr val="00CCFF"/>
          </a:solidFill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latin typeface="Comic Sans MS" pitchFamily="66" charset="0"/>
              </a:rPr>
              <a:t>На веточках они растут.</a:t>
            </a:r>
          </a:p>
          <a:p>
            <a:r>
              <a:rPr lang="ru-RU" sz="2400" b="1" dirty="0">
                <a:latin typeface="Comic Sans MS" pitchFamily="66" charset="0"/>
              </a:rPr>
              <a:t>На зиму  все они заснут.</a:t>
            </a:r>
          </a:p>
          <a:p>
            <a:r>
              <a:rPr lang="ru-RU" sz="2400" b="1" dirty="0">
                <a:latin typeface="Comic Sans MS" pitchFamily="66" charset="0"/>
              </a:rPr>
              <a:t>Весной набухнут, и листочки</a:t>
            </a:r>
          </a:p>
          <a:p>
            <a:r>
              <a:rPr lang="ru-RU" sz="2400" b="1" dirty="0">
                <a:latin typeface="Comic Sans MS" pitchFamily="66" charset="0"/>
              </a:rPr>
              <a:t>Появятся на свет из…</a:t>
            </a:r>
          </a:p>
        </p:txBody>
      </p:sp>
      <p:grpSp>
        <p:nvGrpSpPr>
          <p:cNvPr id="2" name="Группа 23"/>
          <p:cNvGrpSpPr/>
          <p:nvPr/>
        </p:nvGrpSpPr>
        <p:grpSpPr>
          <a:xfrm>
            <a:off x="3275856" y="3933056"/>
            <a:ext cx="2592288" cy="1104254"/>
            <a:chOff x="539552" y="3933056"/>
            <a:chExt cx="2592288" cy="1104254"/>
          </a:xfrm>
        </p:grpSpPr>
        <p:pic>
          <p:nvPicPr>
            <p:cNvPr id="25" name="Рисунок 24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1187624" y="4149080"/>
              <a:ext cx="12961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бочка</a:t>
              </a:r>
            </a:p>
          </p:txBody>
        </p:sp>
      </p:grpSp>
      <p:grpSp>
        <p:nvGrpSpPr>
          <p:cNvPr id="3" name="Группа 26"/>
          <p:cNvGrpSpPr/>
          <p:nvPr/>
        </p:nvGrpSpPr>
        <p:grpSpPr>
          <a:xfrm>
            <a:off x="6012160" y="3933056"/>
            <a:ext cx="2592288" cy="1104254"/>
            <a:chOff x="539552" y="3933056"/>
            <a:chExt cx="2592288" cy="1104254"/>
          </a:xfrm>
        </p:grpSpPr>
        <p:pic>
          <p:nvPicPr>
            <p:cNvPr id="28" name="Рисунок 27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1187624" y="4149080"/>
              <a:ext cx="13681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кочка</a:t>
              </a:r>
            </a:p>
          </p:txBody>
        </p:sp>
      </p:grpSp>
      <p:grpSp>
        <p:nvGrpSpPr>
          <p:cNvPr id="4" name="Группа 29"/>
          <p:cNvGrpSpPr/>
          <p:nvPr/>
        </p:nvGrpSpPr>
        <p:grpSpPr>
          <a:xfrm>
            <a:off x="467544" y="3933056"/>
            <a:ext cx="2592288" cy="1104254"/>
            <a:chOff x="539552" y="3933056"/>
            <a:chExt cx="2592288" cy="1104254"/>
          </a:xfrm>
        </p:grpSpPr>
        <p:pic>
          <p:nvPicPr>
            <p:cNvPr id="31" name="Рисунок 30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1115616" y="4149080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почка </a:t>
              </a:r>
            </a:p>
          </p:txBody>
        </p:sp>
      </p:grpSp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791E5B2-3E9F-4354-BD45-40FB905221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312" y="819063"/>
            <a:ext cx="2260184" cy="2924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09072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3268" y="1457941"/>
            <a:ext cx="7180599" cy="4785196"/>
          </a:xfrm>
          <a:prstGeom prst="roundRect">
            <a:avLst/>
          </a:prstGeom>
          <a:ln w="38100">
            <a:solidFill>
              <a:srgbClr val="0000FF"/>
            </a:solidFill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2843808" y="260648"/>
            <a:ext cx="3384376" cy="720080"/>
          </a:xfrm>
          <a:prstGeom prst="roundRect">
            <a:avLst/>
          </a:prstGeom>
          <a:solidFill>
            <a:srgbClr val="00CC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Comic Sans MS" pitchFamily="66" charset="0"/>
              </a:rPr>
              <a:t>Набухание почек</a:t>
            </a:r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3"/>
          <p:cNvGrpSpPr/>
          <p:nvPr/>
        </p:nvGrpSpPr>
        <p:grpSpPr>
          <a:xfrm>
            <a:off x="467544" y="3933056"/>
            <a:ext cx="2592288" cy="1104254"/>
            <a:chOff x="539552" y="3933056"/>
            <a:chExt cx="2592288" cy="1104254"/>
          </a:xfrm>
        </p:grpSpPr>
        <p:pic>
          <p:nvPicPr>
            <p:cNvPr id="25" name="Рисунок 24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827584" y="4149080"/>
              <a:ext cx="20162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водопад</a:t>
              </a:r>
            </a:p>
          </p:txBody>
        </p:sp>
      </p:grpSp>
      <p:grpSp>
        <p:nvGrpSpPr>
          <p:cNvPr id="3" name="Группа 26"/>
          <p:cNvGrpSpPr/>
          <p:nvPr/>
        </p:nvGrpSpPr>
        <p:grpSpPr>
          <a:xfrm>
            <a:off x="3275856" y="3933056"/>
            <a:ext cx="2592288" cy="1104254"/>
            <a:chOff x="539552" y="3933056"/>
            <a:chExt cx="2592288" cy="1104254"/>
          </a:xfrm>
        </p:grpSpPr>
        <p:pic>
          <p:nvPicPr>
            <p:cNvPr id="28" name="Рисунок 27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971600" y="4149080"/>
              <a:ext cx="16561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родник</a:t>
              </a:r>
            </a:p>
          </p:txBody>
        </p:sp>
      </p:grpSp>
      <p:grpSp>
        <p:nvGrpSpPr>
          <p:cNvPr id="4" name="Группа 29"/>
          <p:cNvGrpSpPr/>
          <p:nvPr/>
        </p:nvGrpSpPr>
        <p:grpSpPr>
          <a:xfrm>
            <a:off x="6012160" y="3933056"/>
            <a:ext cx="2592288" cy="1104254"/>
            <a:chOff x="539552" y="3933056"/>
            <a:chExt cx="2592288" cy="1104254"/>
          </a:xfrm>
        </p:grpSpPr>
        <p:pic>
          <p:nvPicPr>
            <p:cNvPr id="31" name="Рисунок 30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1115616" y="4149080"/>
              <a:ext cx="13681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ручей</a:t>
              </a: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2412240" y="404664"/>
            <a:ext cx="4320000" cy="2160000"/>
          </a:xfrm>
          <a:prstGeom prst="roundRect">
            <a:avLst/>
          </a:prstGeom>
          <a:solidFill>
            <a:srgbClr val="00CCFF"/>
          </a:solidFill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Comic Sans MS" pitchFamily="66" charset="0"/>
            </a:endParaRPr>
          </a:p>
          <a:p>
            <a:pPr algn="ctr"/>
            <a:r>
              <a:rPr lang="ru-RU" sz="2400" b="1" dirty="0">
                <a:latin typeface="Comic Sans MS" pitchFamily="66" charset="0"/>
              </a:rPr>
              <a:t>Бегу я, как по лесенке,</a:t>
            </a:r>
          </a:p>
          <a:p>
            <a:pPr algn="ctr"/>
            <a:r>
              <a:rPr lang="ru-RU" sz="2400" b="1" dirty="0">
                <a:latin typeface="Comic Sans MS" pitchFamily="66" charset="0"/>
              </a:rPr>
              <a:t>По камушкам звеня.</a:t>
            </a:r>
          </a:p>
          <a:p>
            <a:pPr algn="ctr"/>
            <a:r>
              <a:rPr lang="ru-RU" sz="2400" b="1" dirty="0">
                <a:latin typeface="Comic Sans MS" pitchFamily="66" charset="0"/>
              </a:rPr>
              <a:t>Издалека по песенке Узнаете меня.</a:t>
            </a:r>
            <a:r>
              <a:rPr lang="ru-RU" sz="2800" b="1" dirty="0">
                <a:latin typeface="Comic Sans MS" pitchFamily="66" charset="0"/>
              </a:rPr>
              <a:t> </a:t>
            </a:r>
          </a:p>
          <a:p>
            <a:pPr algn="ctr"/>
            <a:endParaRPr lang="ru-RU" sz="2600" b="1" dirty="0">
              <a:latin typeface="Comic Sans MS" pitchFamily="66" charset="0"/>
            </a:endParaRPr>
          </a:p>
        </p:txBody>
      </p: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4A40D0-BD62-484F-9FAA-7E50F5619A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761" y="936876"/>
            <a:ext cx="2315230" cy="2996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09072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3268" y="1280859"/>
            <a:ext cx="7180599" cy="5139361"/>
          </a:xfrm>
          <a:prstGeom prst="roundRect">
            <a:avLst/>
          </a:prstGeom>
          <a:ln w="38100">
            <a:solidFill>
              <a:srgbClr val="0000FF"/>
            </a:solidFill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3347864" y="260648"/>
            <a:ext cx="2376264" cy="720080"/>
          </a:xfrm>
          <a:prstGeom prst="roundRect">
            <a:avLst/>
          </a:prstGeom>
          <a:solidFill>
            <a:srgbClr val="00CC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Comic Sans MS" pitchFamily="66" charset="0"/>
              </a:rPr>
              <a:t>Ручей</a:t>
            </a:r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3"/>
          <p:cNvGrpSpPr/>
          <p:nvPr/>
        </p:nvGrpSpPr>
        <p:grpSpPr>
          <a:xfrm>
            <a:off x="467544" y="3933056"/>
            <a:ext cx="2592288" cy="1104254"/>
            <a:chOff x="539552" y="3933056"/>
            <a:chExt cx="2592288" cy="1104254"/>
          </a:xfrm>
        </p:grpSpPr>
        <p:pic>
          <p:nvPicPr>
            <p:cNvPr id="25" name="Рисунок 24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755576" y="4149080"/>
              <a:ext cx="21602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дождинка</a:t>
              </a:r>
            </a:p>
          </p:txBody>
        </p:sp>
      </p:grpSp>
      <p:grpSp>
        <p:nvGrpSpPr>
          <p:cNvPr id="3" name="Группа 26"/>
          <p:cNvGrpSpPr/>
          <p:nvPr/>
        </p:nvGrpSpPr>
        <p:grpSpPr>
          <a:xfrm>
            <a:off x="3275856" y="3933056"/>
            <a:ext cx="2592288" cy="1104254"/>
            <a:chOff x="539552" y="3933056"/>
            <a:chExt cx="2592288" cy="1104254"/>
          </a:xfrm>
        </p:grpSpPr>
        <p:pic>
          <p:nvPicPr>
            <p:cNvPr id="28" name="Рисунок 27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1259632" y="4149080"/>
              <a:ext cx="12241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вода</a:t>
              </a:r>
            </a:p>
          </p:txBody>
        </p:sp>
      </p:grpSp>
      <p:grpSp>
        <p:nvGrpSpPr>
          <p:cNvPr id="4" name="Группа 29"/>
          <p:cNvGrpSpPr/>
          <p:nvPr/>
        </p:nvGrpSpPr>
        <p:grpSpPr>
          <a:xfrm>
            <a:off x="6012160" y="3933056"/>
            <a:ext cx="2592288" cy="1104254"/>
            <a:chOff x="539552" y="3933056"/>
            <a:chExt cx="2592288" cy="1104254"/>
          </a:xfrm>
        </p:grpSpPr>
        <p:pic>
          <p:nvPicPr>
            <p:cNvPr id="31" name="Рисунок 30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1043608" y="4149080"/>
              <a:ext cx="1584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капель</a:t>
              </a: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2412240" y="404664"/>
            <a:ext cx="4752048" cy="2304256"/>
          </a:xfrm>
          <a:prstGeom prst="roundRect">
            <a:avLst/>
          </a:prstGeom>
          <a:solidFill>
            <a:srgbClr val="00CCFF"/>
          </a:solidFill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Comic Sans MS" pitchFamily="66" charset="0"/>
            </a:endParaRPr>
          </a:p>
          <a:p>
            <a:pPr algn="ctr"/>
            <a:r>
              <a:rPr lang="ru-RU" sz="2200" b="1" dirty="0">
                <a:latin typeface="Comic Sans MS" pitchFamily="66" charset="0"/>
              </a:rPr>
              <a:t>Сосульки, как носы у цапель,</a:t>
            </a:r>
            <a:br>
              <a:rPr lang="ru-RU" sz="2200" b="1" dirty="0">
                <a:latin typeface="Comic Sans MS" pitchFamily="66" charset="0"/>
              </a:rPr>
            </a:br>
            <a:r>
              <a:rPr lang="ru-RU" sz="2200" b="1" dirty="0">
                <a:latin typeface="Comic Sans MS" pitchFamily="66" charset="0"/>
              </a:rPr>
              <a:t>И тают, словно карамель.</a:t>
            </a:r>
            <a:br>
              <a:rPr lang="ru-RU" sz="2200" b="1" dirty="0">
                <a:latin typeface="Comic Sans MS" pitchFamily="66" charset="0"/>
              </a:rPr>
            </a:br>
            <a:r>
              <a:rPr lang="ru-RU" sz="2200" b="1" dirty="0">
                <a:latin typeface="Comic Sans MS" pitchFamily="66" charset="0"/>
              </a:rPr>
              <a:t>Я слышу звон апрельских капель,</a:t>
            </a:r>
            <a:br>
              <a:rPr lang="ru-RU" sz="2200" b="1" dirty="0">
                <a:latin typeface="Comic Sans MS" pitchFamily="66" charset="0"/>
              </a:rPr>
            </a:br>
            <a:r>
              <a:rPr lang="ru-RU" sz="2200" b="1" dirty="0">
                <a:latin typeface="Comic Sans MS" pitchFamily="66" charset="0"/>
              </a:rPr>
              <a:t>Поёт весенняя …</a:t>
            </a:r>
          </a:p>
          <a:p>
            <a:pPr algn="ctr"/>
            <a:endParaRPr lang="ru-RU" sz="2600" b="1" dirty="0">
              <a:latin typeface="Comic Sans MS" pitchFamily="66" charset="0"/>
            </a:endParaRPr>
          </a:p>
        </p:txBody>
      </p:sp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683D34A-7E1F-4E6C-8E65-2542FEEDF2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253" y="1254449"/>
            <a:ext cx="2013883" cy="290894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33C61E3-8BC1-4B09-A523-4C639B6506C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72" y="1274530"/>
            <a:ext cx="2126864" cy="30721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09072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426" y="1280859"/>
            <a:ext cx="7596284" cy="5139361"/>
          </a:xfrm>
          <a:prstGeom prst="roundRect">
            <a:avLst/>
          </a:prstGeom>
          <a:ln w="38100">
            <a:solidFill>
              <a:srgbClr val="0000FF"/>
            </a:solidFill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3347864" y="260648"/>
            <a:ext cx="2376264" cy="720080"/>
          </a:xfrm>
          <a:prstGeom prst="roundRect">
            <a:avLst/>
          </a:prstGeom>
          <a:solidFill>
            <a:srgbClr val="00CC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Comic Sans MS" pitchFamily="66" charset="0"/>
              </a:rPr>
              <a:t>Капель</a:t>
            </a:r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411760" y="404664"/>
            <a:ext cx="4320480" cy="2160000"/>
          </a:xfrm>
          <a:prstGeom prst="roundRect">
            <a:avLst/>
          </a:prstGeom>
          <a:solidFill>
            <a:srgbClr val="00CCFF"/>
          </a:solidFill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Comic Sans MS" pitchFamily="66" charset="0"/>
            </a:endParaRPr>
          </a:p>
          <a:p>
            <a:pPr algn="just"/>
            <a:endParaRPr lang="ru-RU" sz="2400" b="1" dirty="0">
              <a:latin typeface="Comic Sans MS" pitchFamily="66" charset="0"/>
            </a:endParaRPr>
          </a:p>
          <a:p>
            <a:pPr algn="ctr"/>
            <a:r>
              <a:rPr lang="ru-RU" sz="2200" b="1" dirty="0">
                <a:latin typeface="Comic Sans MS" pitchFamily="66" charset="0"/>
              </a:rPr>
              <a:t>Тает, тает белый снег.</a:t>
            </a:r>
            <a:br>
              <a:rPr lang="ru-RU" sz="2200" b="1" dirty="0">
                <a:latin typeface="Comic Sans MS" pitchFamily="66" charset="0"/>
              </a:rPr>
            </a:br>
            <a:r>
              <a:rPr lang="ru-RU" sz="2200" b="1" dirty="0">
                <a:latin typeface="Comic Sans MS" pitchFamily="66" charset="0"/>
              </a:rPr>
              <a:t>Мишка, не зевай!</a:t>
            </a:r>
            <a:br>
              <a:rPr lang="ru-RU" sz="2200" b="1" dirty="0">
                <a:latin typeface="Comic Sans MS" pitchFamily="66" charset="0"/>
              </a:rPr>
            </a:br>
            <a:r>
              <a:rPr lang="ru-RU" sz="2200" b="1" dirty="0">
                <a:latin typeface="Comic Sans MS" pitchFamily="66" charset="0"/>
              </a:rPr>
              <a:t>Ведь вода из полных рек</a:t>
            </a:r>
            <a:br>
              <a:rPr lang="ru-RU" sz="2200" b="1" dirty="0">
                <a:latin typeface="Comic Sans MS" pitchFamily="66" charset="0"/>
              </a:rPr>
            </a:br>
            <a:r>
              <a:rPr lang="ru-RU" sz="2200" b="1" dirty="0">
                <a:latin typeface="Comic Sans MS" pitchFamily="66" charset="0"/>
              </a:rPr>
              <a:t>Льётся через край.</a:t>
            </a:r>
            <a:br>
              <a:rPr lang="ru-RU" sz="2200" b="1" dirty="0">
                <a:latin typeface="Comic Sans MS" pitchFamily="66" charset="0"/>
              </a:rPr>
            </a:br>
            <a:r>
              <a:rPr lang="ru-RU" sz="2200" b="1" dirty="0">
                <a:latin typeface="Comic Sans MS" pitchFamily="66" charset="0"/>
              </a:rPr>
              <a:t>Может затопить берлогу,</a:t>
            </a:r>
            <a:br>
              <a:rPr lang="ru-RU" sz="2200" b="1" dirty="0">
                <a:latin typeface="Comic Sans MS" pitchFamily="66" charset="0"/>
              </a:rPr>
            </a:br>
            <a:r>
              <a:rPr lang="ru-RU" sz="2200" b="1" dirty="0">
                <a:latin typeface="Comic Sans MS" pitchFamily="66" charset="0"/>
              </a:rPr>
              <a:t>Деревеньку и дорогу.</a:t>
            </a:r>
            <a:br>
              <a:rPr lang="ru-RU" sz="2200" b="1" dirty="0">
                <a:latin typeface="Comic Sans MS" pitchFamily="66" charset="0"/>
              </a:rPr>
            </a:br>
            <a:br>
              <a:rPr lang="ru-RU" sz="2200" dirty="0"/>
            </a:br>
            <a:endParaRPr lang="ru-RU" sz="2200" b="1" dirty="0">
              <a:latin typeface="Comic Sans MS" pitchFamily="66" charset="0"/>
            </a:endParaRPr>
          </a:p>
        </p:txBody>
      </p:sp>
      <p:grpSp>
        <p:nvGrpSpPr>
          <p:cNvPr id="2" name="Группа 23"/>
          <p:cNvGrpSpPr/>
          <p:nvPr/>
        </p:nvGrpSpPr>
        <p:grpSpPr>
          <a:xfrm>
            <a:off x="467544" y="3933056"/>
            <a:ext cx="2592288" cy="1104254"/>
            <a:chOff x="539552" y="3933056"/>
            <a:chExt cx="2592288" cy="1104254"/>
          </a:xfrm>
        </p:grpSpPr>
        <p:pic>
          <p:nvPicPr>
            <p:cNvPr id="25" name="Рисунок 24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1187624" y="4149080"/>
              <a:ext cx="13681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залив</a:t>
              </a:r>
            </a:p>
          </p:txBody>
        </p:sp>
      </p:grpSp>
      <p:grpSp>
        <p:nvGrpSpPr>
          <p:cNvPr id="3" name="Группа 26"/>
          <p:cNvGrpSpPr/>
          <p:nvPr/>
        </p:nvGrpSpPr>
        <p:grpSpPr>
          <a:xfrm>
            <a:off x="6012160" y="3933056"/>
            <a:ext cx="2592288" cy="1104254"/>
            <a:chOff x="539552" y="3933056"/>
            <a:chExt cx="2592288" cy="1104254"/>
          </a:xfrm>
        </p:grpSpPr>
        <p:pic>
          <p:nvPicPr>
            <p:cNvPr id="28" name="Рисунок 27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1187624" y="4149080"/>
              <a:ext cx="13681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отлив</a:t>
              </a:r>
            </a:p>
          </p:txBody>
        </p:sp>
      </p:grpSp>
      <p:grpSp>
        <p:nvGrpSpPr>
          <p:cNvPr id="4" name="Группа 29"/>
          <p:cNvGrpSpPr/>
          <p:nvPr/>
        </p:nvGrpSpPr>
        <p:grpSpPr>
          <a:xfrm>
            <a:off x="3275856" y="3933056"/>
            <a:ext cx="2592288" cy="1104254"/>
            <a:chOff x="539552" y="3933056"/>
            <a:chExt cx="2592288" cy="1104254"/>
          </a:xfrm>
        </p:grpSpPr>
        <p:pic>
          <p:nvPicPr>
            <p:cNvPr id="31" name="Рисунок 30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683568" y="4149080"/>
              <a:ext cx="23042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половодье</a:t>
              </a:r>
            </a:p>
          </p:txBody>
        </p:sp>
      </p:grpSp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7F7270-A096-4FD5-BB35-14F13D3721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292773"/>
            <a:ext cx="2003318" cy="25925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09072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268760"/>
            <a:ext cx="7632848" cy="5184576"/>
          </a:xfrm>
          <a:prstGeom prst="roundRect">
            <a:avLst/>
          </a:prstGeom>
          <a:ln w="38100">
            <a:solidFill>
              <a:srgbClr val="0000FF"/>
            </a:solidFill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3347864" y="260648"/>
            <a:ext cx="2376264" cy="720080"/>
          </a:xfrm>
          <a:prstGeom prst="roundRect">
            <a:avLst/>
          </a:prstGeom>
          <a:solidFill>
            <a:srgbClr val="00CC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Comic Sans MS" pitchFamily="66" charset="0"/>
              </a:rPr>
              <a:t>Половодье</a:t>
            </a: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412240" y="404664"/>
            <a:ext cx="4320000" cy="2160000"/>
          </a:xfrm>
          <a:prstGeom prst="roundRect">
            <a:avLst/>
          </a:prstGeom>
          <a:solidFill>
            <a:srgbClr val="00CCFF"/>
          </a:solidFill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Comic Sans MS" pitchFamily="66" charset="0"/>
            </a:endParaRPr>
          </a:p>
          <a:p>
            <a:pPr algn="ctr"/>
            <a:r>
              <a:rPr lang="ru-RU" sz="2800" b="1" dirty="0">
                <a:latin typeface="Comic Sans MS" pitchFamily="66" charset="0"/>
              </a:rPr>
              <a:t>Его просят, его ждут,</a:t>
            </a:r>
            <a:br>
              <a:rPr lang="ru-RU" sz="2800" b="1" dirty="0">
                <a:latin typeface="Comic Sans MS" pitchFamily="66" charset="0"/>
              </a:rPr>
            </a:br>
            <a:r>
              <a:rPr lang="ru-RU" sz="2800" b="1" dirty="0">
                <a:latin typeface="Comic Sans MS" pitchFamily="66" charset="0"/>
              </a:rPr>
              <a:t>А как придёт –</a:t>
            </a:r>
            <a:br>
              <a:rPr lang="ru-RU" sz="2800" b="1" dirty="0">
                <a:latin typeface="Comic Sans MS" pitchFamily="66" charset="0"/>
              </a:rPr>
            </a:br>
            <a:r>
              <a:rPr lang="ru-RU" sz="2800" b="1" dirty="0">
                <a:latin typeface="Comic Sans MS" pitchFamily="66" charset="0"/>
              </a:rPr>
              <a:t>Прятаться начнут. </a:t>
            </a:r>
          </a:p>
          <a:p>
            <a:pPr algn="ctr"/>
            <a:endParaRPr lang="ru-RU" sz="2600" b="1" dirty="0">
              <a:latin typeface="Comic Sans MS" pitchFamily="66" charset="0"/>
            </a:endParaRPr>
          </a:p>
        </p:txBody>
      </p:sp>
      <p:grpSp>
        <p:nvGrpSpPr>
          <p:cNvPr id="2" name="Группа 23"/>
          <p:cNvGrpSpPr/>
          <p:nvPr/>
        </p:nvGrpSpPr>
        <p:grpSpPr>
          <a:xfrm>
            <a:off x="3275856" y="3933056"/>
            <a:ext cx="2592288" cy="1104254"/>
            <a:chOff x="539552" y="3933056"/>
            <a:chExt cx="2592288" cy="1104254"/>
          </a:xfrm>
        </p:grpSpPr>
        <p:pic>
          <p:nvPicPr>
            <p:cNvPr id="25" name="Рисунок 24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1259632" y="4149080"/>
              <a:ext cx="10801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снег</a:t>
              </a:r>
            </a:p>
          </p:txBody>
        </p:sp>
      </p:grpSp>
      <p:grpSp>
        <p:nvGrpSpPr>
          <p:cNvPr id="3" name="Группа 26"/>
          <p:cNvGrpSpPr/>
          <p:nvPr/>
        </p:nvGrpSpPr>
        <p:grpSpPr>
          <a:xfrm>
            <a:off x="6012160" y="3933056"/>
            <a:ext cx="2592288" cy="1104254"/>
            <a:chOff x="539552" y="3933056"/>
            <a:chExt cx="2592288" cy="1104254"/>
          </a:xfrm>
        </p:grpSpPr>
        <p:pic>
          <p:nvPicPr>
            <p:cNvPr id="28" name="Рисунок 27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1259632" y="4149080"/>
              <a:ext cx="12241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град</a:t>
              </a:r>
            </a:p>
          </p:txBody>
        </p:sp>
      </p:grpSp>
      <p:grpSp>
        <p:nvGrpSpPr>
          <p:cNvPr id="4" name="Группа 29"/>
          <p:cNvGrpSpPr/>
          <p:nvPr/>
        </p:nvGrpSpPr>
        <p:grpSpPr>
          <a:xfrm>
            <a:off x="467544" y="3933056"/>
            <a:ext cx="2592288" cy="1104254"/>
            <a:chOff x="539552" y="3933056"/>
            <a:chExt cx="2592288" cy="1104254"/>
          </a:xfrm>
        </p:grpSpPr>
        <p:pic>
          <p:nvPicPr>
            <p:cNvPr id="31" name="Рисунок 30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1115616" y="4149080"/>
              <a:ext cx="1440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дождь</a:t>
              </a:r>
            </a:p>
          </p:txBody>
        </p:sp>
      </p:grpSp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084F515-4AA4-4BA4-9F86-62E3481018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581" y="926543"/>
            <a:ext cx="2301915" cy="33249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09072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9047" y="1280859"/>
            <a:ext cx="7709041" cy="5139361"/>
          </a:xfrm>
          <a:prstGeom prst="roundRect">
            <a:avLst/>
          </a:prstGeom>
          <a:ln w="38100">
            <a:solidFill>
              <a:srgbClr val="0000FF"/>
            </a:solidFill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2915816" y="260648"/>
            <a:ext cx="3240360" cy="720080"/>
          </a:xfrm>
          <a:prstGeom prst="roundRect">
            <a:avLst/>
          </a:prstGeom>
          <a:solidFill>
            <a:srgbClr val="00CC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Comic Sans MS" pitchFamily="66" charset="0"/>
              </a:rPr>
              <a:t>Весенний дождь</a:t>
            </a:r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412240" y="404664"/>
            <a:ext cx="4320000" cy="2160000"/>
          </a:xfrm>
          <a:prstGeom prst="roundRect">
            <a:avLst/>
          </a:prstGeom>
          <a:solidFill>
            <a:srgbClr val="00CCFF"/>
          </a:solidFill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200" b="1" dirty="0">
              <a:latin typeface="Comic Sans MS" pitchFamily="66" charset="0"/>
            </a:endParaRPr>
          </a:p>
          <a:p>
            <a:pPr algn="ctr"/>
            <a:r>
              <a:rPr lang="ru-RU" sz="2200" b="1" dirty="0">
                <a:latin typeface="Comic Sans MS" pitchFamily="66" charset="0"/>
              </a:rPr>
              <a:t>Островок я вижу странный, </a:t>
            </a:r>
            <a:br>
              <a:rPr lang="ru-RU" sz="2200" b="1" dirty="0">
                <a:latin typeface="Comic Sans MS" pitchFamily="66" charset="0"/>
              </a:rPr>
            </a:br>
            <a:r>
              <a:rPr lang="ru-RU" sz="2200" b="1" dirty="0">
                <a:latin typeface="Comic Sans MS" pitchFamily="66" charset="0"/>
              </a:rPr>
              <a:t>Он не с пальмой, а с цветком, </a:t>
            </a:r>
            <a:br>
              <a:rPr lang="ru-RU" sz="2200" b="1" dirty="0">
                <a:latin typeface="Comic Sans MS" pitchFamily="66" charset="0"/>
              </a:rPr>
            </a:br>
            <a:r>
              <a:rPr lang="ru-RU" sz="2200" b="1" dirty="0">
                <a:latin typeface="Comic Sans MS" pitchFamily="66" charset="0"/>
              </a:rPr>
              <a:t>Окружён не океаном, </a:t>
            </a:r>
            <a:br>
              <a:rPr lang="ru-RU" sz="2200" b="1" dirty="0">
                <a:latin typeface="Comic Sans MS" pitchFamily="66" charset="0"/>
              </a:rPr>
            </a:br>
            <a:r>
              <a:rPr lang="ru-RU" sz="2200" b="1" dirty="0">
                <a:latin typeface="Comic Sans MS" pitchFamily="66" charset="0"/>
              </a:rPr>
              <a:t>А подтаявшим снежком. </a:t>
            </a:r>
          </a:p>
          <a:p>
            <a:pPr algn="ctr"/>
            <a:endParaRPr lang="ru-RU" sz="2600" b="1" dirty="0">
              <a:latin typeface="Comic Sans MS" pitchFamily="66" charset="0"/>
            </a:endParaRPr>
          </a:p>
        </p:txBody>
      </p:sp>
      <p:grpSp>
        <p:nvGrpSpPr>
          <p:cNvPr id="2" name="Группа 23"/>
          <p:cNvGrpSpPr/>
          <p:nvPr/>
        </p:nvGrpSpPr>
        <p:grpSpPr>
          <a:xfrm>
            <a:off x="3275856" y="3933056"/>
            <a:ext cx="2592288" cy="1104254"/>
            <a:chOff x="539552" y="3933056"/>
            <a:chExt cx="2592288" cy="1104254"/>
          </a:xfrm>
        </p:grpSpPr>
        <p:pic>
          <p:nvPicPr>
            <p:cNvPr id="25" name="Рисунок 24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899592" y="4149080"/>
              <a:ext cx="1800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бугорок</a:t>
              </a:r>
            </a:p>
          </p:txBody>
        </p:sp>
      </p:grpSp>
      <p:grpSp>
        <p:nvGrpSpPr>
          <p:cNvPr id="3" name="Группа 26"/>
          <p:cNvGrpSpPr/>
          <p:nvPr/>
        </p:nvGrpSpPr>
        <p:grpSpPr>
          <a:xfrm>
            <a:off x="6012160" y="3933056"/>
            <a:ext cx="2592288" cy="1104254"/>
            <a:chOff x="539552" y="3933056"/>
            <a:chExt cx="2592288" cy="1104254"/>
          </a:xfrm>
        </p:grpSpPr>
        <p:pic>
          <p:nvPicPr>
            <p:cNvPr id="28" name="Рисунок 27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971600" y="4149080"/>
              <a:ext cx="17281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льдина</a:t>
              </a:r>
            </a:p>
          </p:txBody>
        </p:sp>
      </p:grpSp>
      <p:grpSp>
        <p:nvGrpSpPr>
          <p:cNvPr id="4" name="Группа 29"/>
          <p:cNvGrpSpPr/>
          <p:nvPr/>
        </p:nvGrpSpPr>
        <p:grpSpPr>
          <a:xfrm>
            <a:off x="467544" y="3933056"/>
            <a:ext cx="2592288" cy="1104254"/>
            <a:chOff x="539552" y="3933056"/>
            <a:chExt cx="2592288" cy="1104254"/>
          </a:xfrm>
        </p:grpSpPr>
        <p:pic>
          <p:nvPicPr>
            <p:cNvPr id="31" name="Рисунок 30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683568" y="4149080"/>
              <a:ext cx="23762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проталина</a:t>
              </a:r>
            </a:p>
          </p:txBody>
        </p:sp>
      </p:grpSp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8CF69A9-F951-4EB3-A6A5-B0D2FD4E8E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463" y="1240826"/>
            <a:ext cx="2145626" cy="2776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09072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8224" y="1280859"/>
            <a:ext cx="7670688" cy="5139361"/>
          </a:xfrm>
          <a:prstGeom prst="roundRect">
            <a:avLst/>
          </a:prstGeom>
          <a:ln w="38100">
            <a:solidFill>
              <a:srgbClr val="0000FF"/>
            </a:solidFill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3347864" y="260648"/>
            <a:ext cx="2376264" cy="720080"/>
          </a:xfrm>
          <a:prstGeom prst="roundRect">
            <a:avLst/>
          </a:prstGeom>
          <a:solidFill>
            <a:srgbClr val="00CC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Comic Sans MS" pitchFamily="66" charset="0"/>
              </a:rPr>
              <a:t>Проталины</a:t>
            </a:r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3"/>
          <p:cNvGrpSpPr/>
          <p:nvPr/>
        </p:nvGrpSpPr>
        <p:grpSpPr>
          <a:xfrm>
            <a:off x="467544" y="3933056"/>
            <a:ext cx="2592288" cy="1104254"/>
            <a:chOff x="539552" y="3933056"/>
            <a:chExt cx="2592288" cy="1104254"/>
          </a:xfrm>
        </p:grpSpPr>
        <p:pic>
          <p:nvPicPr>
            <p:cNvPr id="25" name="Рисунок 24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1259632" y="4149080"/>
              <a:ext cx="10801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роса</a:t>
              </a:r>
            </a:p>
          </p:txBody>
        </p:sp>
      </p:grpSp>
      <p:grpSp>
        <p:nvGrpSpPr>
          <p:cNvPr id="3" name="Группа 26"/>
          <p:cNvGrpSpPr/>
          <p:nvPr/>
        </p:nvGrpSpPr>
        <p:grpSpPr>
          <a:xfrm>
            <a:off x="3275856" y="3933056"/>
            <a:ext cx="2592288" cy="1104254"/>
            <a:chOff x="539552" y="3933056"/>
            <a:chExt cx="2592288" cy="1104254"/>
          </a:xfrm>
        </p:grpSpPr>
        <p:pic>
          <p:nvPicPr>
            <p:cNvPr id="28" name="Рисунок 27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1259632" y="4149080"/>
              <a:ext cx="115212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вода</a:t>
              </a:r>
            </a:p>
          </p:txBody>
        </p:sp>
      </p:grpSp>
      <p:grpSp>
        <p:nvGrpSpPr>
          <p:cNvPr id="4" name="Группа 29"/>
          <p:cNvGrpSpPr/>
          <p:nvPr/>
        </p:nvGrpSpPr>
        <p:grpSpPr>
          <a:xfrm>
            <a:off x="6012160" y="3933056"/>
            <a:ext cx="2592288" cy="1104254"/>
            <a:chOff x="539552" y="3933056"/>
            <a:chExt cx="2592288" cy="1104254"/>
          </a:xfrm>
        </p:grpSpPr>
        <p:pic>
          <p:nvPicPr>
            <p:cNvPr id="31" name="Рисунок 30" descr="8-6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9552" y="3933056"/>
              <a:ext cx="2592288" cy="1104254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1187624" y="4149080"/>
              <a:ext cx="12961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>
                  <a:solidFill>
                    <a:srgbClr val="FFFF00"/>
                  </a:solidFill>
                  <a:latin typeface="Comic Sans MS" pitchFamily="66" charset="0"/>
                </a:rPr>
                <a:t>гроза</a:t>
              </a: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2412240" y="404664"/>
            <a:ext cx="4320000" cy="2160000"/>
          </a:xfrm>
          <a:prstGeom prst="roundRect">
            <a:avLst/>
          </a:prstGeom>
          <a:solidFill>
            <a:srgbClr val="00CCFF"/>
          </a:solidFill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Comic Sans MS" pitchFamily="66" charset="0"/>
            </a:endParaRPr>
          </a:p>
          <a:p>
            <a:pPr algn="ctr"/>
            <a:endParaRPr lang="ru-RU" sz="2800" b="1" dirty="0">
              <a:latin typeface="Comic Sans MS" pitchFamily="66" charset="0"/>
            </a:endParaRPr>
          </a:p>
          <a:p>
            <a:pPr algn="ctr"/>
            <a:endParaRPr lang="ru-RU" sz="2800" dirty="0"/>
          </a:p>
          <a:p>
            <a:pPr algn="ctr"/>
            <a:endParaRPr lang="ru-RU" sz="2800" b="1" dirty="0">
              <a:latin typeface="Comic Sans MS" pitchFamily="66" charset="0"/>
            </a:endParaRPr>
          </a:p>
          <a:p>
            <a:pPr algn="ctr"/>
            <a:r>
              <a:rPr lang="ru-RU" sz="2800" b="1" dirty="0">
                <a:latin typeface="Comic Sans MS" pitchFamily="66" charset="0"/>
              </a:rPr>
              <a:t>Нашумела, нагремела, </a:t>
            </a:r>
          </a:p>
          <a:p>
            <a:pPr algn="ctr"/>
            <a:r>
              <a:rPr lang="ru-RU" sz="2800" b="1" dirty="0">
                <a:latin typeface="Comic Sans MS" pitchFamily="66" charset="0"/>
              </a:rPr>
              <a:t>Всё помыла и ушла. И сады, и огороды Всей округи полила…</a:t>
            </a:r>
            <a:br>
              <a:rPr lang="ru-RU" sz="2800" dirty="0"/>
            </a:br>
            <a:br>
              <a:rPr lang="ru-RU" sz="2800" dirty="0"/>
            </a:br>
            <a:br>
              <a:rPr lang="ru-RU" sz="2800" b="1" dirty="0">
                <a:latin typeface="Comic Sans MS" pitchFamily="66" charset="0"/>
              </a:rPr>
            </a:br>
            <a:br>
              <a:rPr lang="ru-RU" sz="2800" dirty="0"/>
            </a:br>
            <a:endParaRPr lang="ru-RU" sz="2600" b="1" dirty="0">
              <a:latin typeface="Comic Sans MS" pitchFamily="66" charset="0"/>
            </a:endParaRPr>
          </a:p>
        </p:txBody>
      </p:sp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29C3607-4DAF-4AF7-9DF6-170A60DBBF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148681"/>
            <a:ext cx="2151563" cy="2784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09072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268760"/>
            <a:ext cx="7704856" cy="5184576"/>
          </a:xfrm>
          <a:prstGeom prst="roundRect">
            <a:avLst/>
          </a:prstGeom>
          <a:ln w="38100">
            <a:solidFill>
              <a:srgbClr val="0000FF"/>
            </a:solidFill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3347864" y="260648"/>
            <a:ext cx="2376264" cy="720080"/>
          </a:xfrm>
          <a:prstGeom prst="roundRect">
            <a:avLst/>
          </a:prstGeom>
          <a:solidFill>
            <a:srgbClr val="00CC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Comic Sans MS" pitchFamily="66" charset="0"/>
              </a:rPr>
              <a:t>Гроза</a:t>
            </a: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8316496" y="6381328"/>
            <a:ext cx="720000" cy="360040"/>
          </a:xfrm>
          <a:prstGeom prst="rightArrow">
            <a:avLst/>
          </a:prstGeom>
          <a:solidFill>
            <a:srgbClr val="CC66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7544" y="548680"/>
            <a:ext cx="56886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  <a:t>Весна, весна! как воздух чист!</a:t>
            </a:r>
            <a:b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</a:br>
            <a: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  <a:t>Как ясен небосклон!</a:t>
            </a:r>
            <a:b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</a:br>
            <a: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  <a:t>Своей </a:t>
            </a:r>
            <a:r>
              <a:rPr lang="ru-RU" sz="2800" b="1" dirty="0" err="1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  <a:t>лазурию</a:t>
            </a:r>
            <a: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  <a:t> живой</a:t>
            </a:r>
            <a:b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</a:br>
            <a: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  <a:t>Слепит мне очи он.</a:t>
            </a:r>
          </a:p>
          <a:p>
            <a: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  <a:t>Весна, весна! как высоко</a:t>
            </a:r>
            <a:b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</a:br>
            <a: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  <a:t>На крыльях ветерка,</a:t>
            </a:r>
            <a:b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</a:br>
            <a: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  <a:t>Ласкаясь к солнечным лучам,</a:t>
            </a:r>
            <a:b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</a:br>
            <a: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  <a:t>Летают облака!</a:t>
            </a:r>
          </a:p>
          <a:p>
            <a: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  <a:t>Шумят ручьи! блестят ручьи!</a:t>
            </a:r>
            <a:b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</a:br>
            <a: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  <a:t>Взревев, река несёт</a:t>
            </a:r>
            <a:b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</a:br>
            <a: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  <a:t>На торжествующем хребте</a:t>
            </a:r>
            <a:b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</a:br>
            <a:r>
              <a:rPr lang="ru-RU" sz="2800" b="1" dirty="0">
                <a:ln w="19050">
                  <a:solidFill>
                    <a:srgbClr val="0000FF"/>
                  </a:solidFill>
                </a:ln>
                <a:solidFill>
                  <a:srgbClr val="00CCFF"/>
                </a:solidFill>
                <a:latin typeface="Comic Sans MS" pitchFamily="66" charset="0"/>
              </a:rPr>
              <a:t>Поднятый ею лед!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BBA4F9-3C3A-4611-B8EB-DA3B45DF44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268760"/>
            <a:ext cx="2927895" cy="3789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987824" y="260648"/>
            <a:ext cx="446449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/>
            </a:outerShdw>
          </a:effectLst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Молодцы!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F7C272-6B7D-4D23-A9CF-3E0D0BDADE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480525"/>
            <a:ext cx="5013176" cy="5013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348</Words>
  <Application>Microsoft Office PowerPoint</Application>
  <PresentationFormat>Экран (4:3)</PresentationFormat>
  <Paragraphs>80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Comic Sans MS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админ</cp:lastModifiedBy>
  <cp:revision>59</cp:revision>
  <dcterms:created xsi:type="dcterms:W3CDTF">2023-02-16T10:50:19Z</dcterms:created>
  <dcterms:modified xsi:type="dcterms:W3CDTF">2025-02-21T14:45:06Z</dcterms:modified>
</cp:coreProperties>
</file>