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8" r:id="rId3"/>
    <p:sldId id="256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70" r:id="rId12"/>
    <p:sldId id="268" r:id="rId13"/>
    <p:sldId id="269" r:id="rId14"/>
    <p:sldId id="271" r:id="rId15"/>
    <p:sldId id="273" r:id="rId16"/>
    <p:sldId id="26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600CC"/>
    <a:srgbClr val="CCCCFF"/>
    <a:srgbClr val="3399FF"/>
    <a:srgbClr val="CCFFFF"/>
    <a:srgbClr val="99CCFF"/>
    <a:srgbClr val="CCECFF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917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06B2-E6EE-418F-BC52-72D85D1FD5E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2168-E518-4DE1-B218-8A42C333C0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06B2-E6EE-418F-BC52-72D85D1FD5E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2168-E518-4DE1-B218-8A42C333C0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06B2-E6EE-418F-BC52-72D85D1FD5E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2168-E518-4DE1-B218-8A42C333C0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06B2-E6EE-418F-BC52-72D85D1FD5E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2168-E518-4DE1-B218-8A42C333C0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06B2-E6EE-418F-BC52-72D85D1FD5E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2168-E518-4DE1-B218-8A42C333C0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06B2-E6EE-418F-BC52-72D85D1FD5E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2168-E518-4DE1-B218-8A42C333C0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06B2-E6EE-418F-BC52-72D85D1FD5E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2168-E518-4DE1-B218-8A42C333C0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06B2-E6EE-418F-BC52-72D85D1FD5E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2168-E518-4DE1-B218-8A42C333C0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06B2-E6EE-418F-BC52-72D85D1FD5E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2168-E518-4DE1-B218-8A42C333C0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06B2-E6EE-418F-BC52-72D85D1FD5E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2168-E518-4DE1-B218-8A42C333C0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06B2-E6EE-418F-BC52-72D85D1FD5E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2168-E518-4DE1-B218-8A42C333C0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106B2-E6EE-418F-BC52-72D85D1FD5E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B2168-E518-4DE1-B218-8A42C333C0A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99592" y="2636912"/>
            <a:ext cx="70567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>
                <a:ln w="28575" cmpd="sng">
                  <a:solidFill>
                    <a:schemeClr val="bg1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«Зимний лес»</a:t>
            </a:r>
          </a:p>
        </p:txBody>
      </p:sp>
      <p:sp>
        <p:nvSpPr>
          <p:cNvPr id="7" name="Стрелка вправо 6">
            <a:hlinkClick r:id="" action="ppaction://hlinkshowjump?jump=nextslide"/>
          </p:cNvPr>
          <p:cNvSpPr/>
          <p:nvPr/>
        </p:nvSpPr>
        <p:spPr>
          <a:xfrm>
            <a:off x="7956376" y="6093296"/>
            <a:ext cx="936104" cy="504056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1988840"/>
            <a:ext cx="831692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Здравствуй, здравствуй, зимний лес -</a:t>
            </a:r>
          </a:p>
          <a:p>
            <a:pPr algn="ctr"/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Хранитель сказок и чудес! </a:t>
            </a:r>
          </a:p>
          <a:p>
            <a:pPr algn="ctr"/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А вы, ребята, сможете разгадать тайны зимнего леса?</a:t>
            </a:r>
          </a:p>
          <a:p>
            <a:pPr algn="ctr"/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Давайте проверим!</a:t>
            </a:r>
          </a:p>
          <a:p>
            <a:pPr algn="ctr"/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А поможет вам весёлый зайка.</a:t>
            </a:r>
          </a:p>
          <a:p>
            <a:pPr algn="ctr"/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В каком сугробе спрятан правильный ответ?</a:t>
            </a:r>
          </a:p>
        </p:txBody>
      </p:sp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7956376" y="6093296"/>
            <a:ext cx="936104" cy="504056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15616" y="1628800"/>
            <a:ext cx="6696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В шубе летом, а зимой раздетый.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9792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пень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563888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лес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24448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сугроб</a:t>
            </a:r>
          </a:p>
        </p:txBody>
      </p:sp>
      <p:pic>
        <p:nvPicPr>
          <p:cNvPr id="13" name="Рисунок 12" descr="1642362014_34-papik-pro-p-sugrob-klipart-35.png">
            <a:hlinkClick r:id="" action="ppaction://noaction">
              <a:snd r:embed="rId2" name="Звук_.wav"/>
            </a:hlinkClick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296" y="3717032"/>
            <a:ext cx="3045802" cy="1863796"/>
          </a:xfrm>
          <a:prstGeom prst="rect">
            <a:avLst/>
          </a:prstGeom>
        </p:spPr>
      </p:pic>
      <p:pic>
        <p:nvPicPr>
          <p:cNvPr id="14" name="Рисунок 13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90694" y="3717032"/>
            <a:ext cx="3045802" cy="1863796"/>
          </a:xfrm>
          <a:prstGeom prst="rect">
            <a:avLst/>
          </a:prstGeom>
        </p:spPr>
      </p:pic>
      <p:pic>
        <p:nvPicPr>
          <p:cNvPr id="18" name="Рисунок 17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0506" y="3717032"/>
            <a:ext cx="3045802" cy="1863796"/>
          </a:xfrm>
          <a:prstGeom prst="rect">
            <a:avLst/>
          </a:prstGeom>
        </p:spPr>
      </p:pic>
      <p:pic>
        <p:nvPicPr>
          <p:cNvPr id="10" name="Рисунок 9" descr="f823b8ff587b53a013a3f5df49d6c475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51920" y="3284984"/>
            <a:ext cx="1697739" cy="24384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ех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518E-6 C 0.00712 -0.00555 0.03264 -0.01063 0.04132 -0.01063 C 0.09792 -0.01063 0.15591 0.07447 0.15591 0.16027 C 0.15591 0.11679 0.1849 0.07447 0.21216 0.07447 C 0.24132 0.07447 0.26858 0.11772 0.26858 0.16027 C 0.26858 0.13853 0.28316 0.11679 0.29775 0.11679 C 0.31216 0.11679 0.32674 0.13807 0.32674 0.16027 C 0.32674 0.14917 0.33386 0.13853 0.34115 0.13853 C 0.34827 0.13853 0.35556 0.14963 0.35556 0.16027 C 0.35556 0.15449 0.35938 0.14917 0.36302 0.14917 C 0.36493 0.14917 0.37014 0.15449 0.37014 0.16027 C 0.37014 0.15727 0.37205 0.15449 0.37379 0.15449 C 0.37379 0.15495 0.37761 0.15727 0.37761 0.16027 C 0.37761 0.15842 0.37761 0.15727 0.37969 0.15727 C 0.37969 0.15796 0.38143 0.15865 0.38143 0.16027 C 0.38143 0.15935 0.38143 0.15842 0.38143 0.15796 C 0.38351 0.15796 0.38351 0.15865 0.38351 0.15935 C 0.38525 0.15935 0.38525 0.15865 0.38525 0.15796 C 0.3875 0.15796 0.3875 0.15865 0.3875 0.15935 " pathEditMode="relative" rAng="0" ptsTypes="fffffffffffffffffff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00" y="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15616" y="1628800"/>
            <a:ext cx="6696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Без чего не бывает леса?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600112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без людей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85014" y="5702497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без деревьев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24448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без лосей</a:t>
            </a:r>
          </a:p>
        </p:txBody>
      </p:sp>
      <p:pic>
        <p:nvPicPr>
          <p:cNvPr id="13" name="Рисунок 12" descr="1642362014_34-papik-pro-p-sugrob-klipart-35.png">
            <a:hlinkClick r:id="" action="ppaction://noaction">
              <a:snd r:embed="rId2" name="Звук_.wav"/>
            </a:hlinkClick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38366" y="3717032"/>
            <a:ext cx="3045802" cy="1863796"/>
          </a:xfrm>
          <a:prstGeom prst="rect">
            <a:avLst/>
          </a:prstGeom>
        </p:spPr>
      </p:pic>
      <p:pic>
        <p:nvPicPr>
          <p:cNvPr id="14" name="Рисунок 13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90694" y="3717032"/>
            <a:ext cx="3045802" cy="1863796"/>
          </a:xfrm>
          <a:prstGeom prst="rect">
            <a:avLst/>
          </a:prstGeom>
        </p:spPr>
      </p:pic>
      <p:pic>
        <p:nvPicPr>
          <p:cNvPr id="18" name="Рисунок 17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3717032"/>
            <a:ext cx="3045802" cy="1863796"/>
          </a:xfrm>
          <a:prstGeom prst="rect">
            <a:avLst/>
          </a:prstGeom>
        </p:spPr>
      </p:pic>
      <p:pic>
        <p:nvPicPr>
          <p:cNvPr id="10" name="Рисунок 9" descr="f823b8ff587b53a013a3f5df49d6c475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6029" y="3284984"/>
            <a:ext cx="1697739" cy="24384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ех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.00046 C 0.01319 -0.00532 0.06076 -0.01064 0.07691 -0.01064 C 0.18246 -0.01064 0.29062 0.0784 0.29062 0.16859 C 0.29062 0.1228 0.34479 0.0784 0.39566 0.0784 C 0.45 0.0784 0.50087 0.12395 0.50087 0.16859 C 0.50087 0.14569 0.52812 0.1228 0.55521 0.1228 C 0.58212 0.1228 0.60937 0.14523 0.60937 0.16859 C 0.60937 0.15679 0.62257 0.14569 0.63628 0.14569 C 0.64948 0.14569 0.66302 0.15726 0.66302 0.16859 C 0.66302 0.16235 0.67014 0.15679 0.67708 0.15679 C 0.68056 0.15679 0.69028 0.16235 0.69028 0.16859 C 0.69028 0.16535 0.69392 0.16235 0.69705 0.16235 C 0.69705 0.16281 0.70417 0.16535 0.70417 0.16859 C 0.70417 0.16651 0.70417 0.16535 0.70816 0.16535 C 0.70816 0.16605 0.71128 0.16674 0.71128 0.16859 C 0.71128 0.16743 0.71128 0.16651 0.71128 0.16605 C 0.71528 0.16605 0.71528 0.16674 0.71528 0.16743 C 0.7184 0.16743 0.7184 0.16674 0.7184 0.16605 C 0.72274 0.16605 0.72274 0.16674 0.72274 0.16743 " pathEditMode="relative" rAng="0" ptsTypes="fffffffffffffffffff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00" y="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15616" y="1628800"/>
            <a:ext cx="6696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Какой лес принято называть бором?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9792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еловый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660232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сосновый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63888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берёзовый</a:t>
            </a:r>
          </a:p>
        </p:txBody>
      </p:sp>
      <p:pic>
        <p:nvPicPr>
          <p:cNvPr id="13" name="Рисунок 12" descr="1642362014_34-papik-pro-p-sugrob-klipart-35.png">
            <a:hlinkClick r:id="" action="ppaction://noaction">
              <a:snd r:embed="rId2" name="Звук_.wav"/>
            </a:hlinkClick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178" y="3717032"/>
            <a:ext cx="3045802" cy="1863796"/>
          </a:xfrm>
          <a:prstGeom prst="rect">
            <a:avLst/>
          </a:prstGeom>
        </p:spPr>
      </p:pic>
      <p:pic>
        <p:nvPicPr>
          <p:cNvPr id="14" name="Рисунок 13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38366" y="3717032"/>
            <a:ext cx="3045802" cy="1863796"/>
          </a:xfrm>
          <a:prstGeom prst="rect">
            <a:avLst/>
          </a:prstGeom>
        </p:spPr>
      </p:pic>
      <p:pic>
        <p:nvPicPr>
          <p:cNvPr id="18" name="Рисунок 17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90694" y="3717032"/>
            <a:ext cx="3045802" cy="1863796"/>
          </a:xfrm>
          <a:prstGeom prst="rect">
            <a:avLst/>
          </a:prstGeom>
        </p:spPr>
      </p:pic>
      <p:pic>
        <p:nvPicPr>
          <p:cNvPr id="10" name="Рисунок 9" descr="f823b8ff587b53a013a3f5df49d6c475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34701" y="3284984"/>
            <a:ext cx="1697739" cy="24384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ех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4.49584E-6 C -0.01754 0.02544 -0.0349 0.05088 -0.04497 0.07308 C -0.05504 0.09528 -0.05869 0.11702 -0.06042 0.13321 C -0.06216 0.1494 -0.05903 0.16281 -0.05487 0.17068 C -0.0507 0.17854 -0.04393 0.18663 -0.03508 0.18016 C -0.02622 0.17368 -0.00956 0.14547 -0.0014 0.13136 C 0.00677 0.11725 0.00625 0.10268 0.01424 0.09574 C 0.02223 0.08881 0.03837 0.0784 0.04653 0.08996 C 0.05469 0.10153 0.06077 0.15287 0.06354 0.16512 " pathEditMode="relative" ptsTypes="aaaaaaaaA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15616" y="1628800"/>
            <a:ext cx="6696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Растут ли деревья зимой?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600112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растут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9792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нет, замирают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24448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погибают</a:t>
            </a:r>
          </a:p>
        </p:txBody>
      </p:sp>
      <p:pic>
        <p:nvPicPr>
          <p:cNvPr id="13" name="Рисунок 12" descr="1642362014_34-papik-pro-p-sugrob-klipart-35.png">
            <a:hlinkClick r:id="" action="ppaction://noaction">
              <a:snd r:embed="rId2" name="Звук_.wav"/>
            </a:hlinkClick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38366" y="3717032"/>
            <a:ext cx="3045802" cy="1863796"/>
          </a:xfrm>
          <a:prstGeom prst="rect">
            <a:avLst/>
          </a:prstGeom>
        </p:spPr>
      </p:pic>
      <p:pic>
        <p:nvPicPr>
          <p:cNvPr id="14" name="Рисунок 13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90694" y="3717032"/>
            <a:ext cx="3045802" cy="1863796"/>
          </a:xfrm>
          <a:prstGeom prst="rect">
            <a:avLst/>
          </a:prstGeom>
        </p:spPr>
      </p:pic>
      <p:pic>
        <p:nvPicPr>
          <p:cNvPr id="18" name="Рисунок 17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3717032"/>
            <a:ext cx="3045802" cy="1863796"/>
          </a:xfrm>
          <a:prstGeom prst="rect">
            <a:avLst/>
          </a:prstGeom>
        </p:spPr>
      </p:pic>
      <p:pic>
        <p:nvPicPr>
          <p:cNvPr id="10" name="Рисунок 9" descr="f823b8ff587b53a013a3f5df49d6c475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6029" y="3284984"/>
            <a:ext cx="1697739" cy="24384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ех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.00046 C 0.01319 -0.00532 0.06076 -0.01064 0.07691 -0.01064 C 0.18246 -0.01064 0.29062 0.0784 0.29062 0.16859 C 0.29062 0.1228 0.34479 0.0784 0.39566 0.0784 C 0.45 0.0784 0.50087 0.12395 0.50087 0.16859 C 0.50087 0.14569 0.52812 0.1228 0.55521 0.1228 C 0.58212 0.1228 0.60937 0.14523 0.60937 0.16859 C 0.60937 0.15679 0.62257 0.14569 0.63628 0.14569 C 0.64948 0.14569 0.66302 0.15726 0.66302 0.16859 C 0.66302 0.16235 0.67014 0.15679 0.67708 0.15679 C 0.68056 0.15679 0.69028 0.16235 0.69028 0.16859 C 0.69028 0.16535 0.69392 0.16235 0.69705 0.16235 C 0.69705 0.16281 0.70417 0.16535 0.70417 0.16859 C 0.70417 0.16651 0.70417 0.16535 0.70816 0.16535 C 0.70816 0.16605 0.71128 0.16674 0.71128 0.16859 C 0.71128 0.16743 0.71128 0.16651 0.71128 0.16605 C 0.71528 0.16605 0.71528 0.16674 0.71528 0.16743 C 0.7184 0.16743 0.7184 0.16674 0.7184 0.16605 C 0.72274 0.16605 0.72274 0.16674 0.72274 0.16743 " pathEditMode="relative" rAng="0" ptsTypes="fffffffffffffffffff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00" y="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15616" y="1628800"/>
            <a:ext cx="6696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Кто лечит деревья в лесу зимой?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9792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медведь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563888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дятел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24448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мороз</a:t>
            </a:r>
          </a:p>
        </p:txBody>
      </p:sp>
      <p:pic>
        <p:nvPicPr>
          <p:cNvPr id="13" name="Рисунок 12" descr="1642362014_34-papik-pro-p-sugrob-klipart-35.png">
            <a:hlinkClick r:id="" action="ppaction://noaction">
              <a:snd r:embed="rId2" name="Звук_.wav"/>
            </a:hlinkClick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178" y="3717032"/>
            <a:ext cx="3045802" cy="1863796"/>
          </a:xfrm>
          <a:prstGeom prst="rect">
            <a:avLst/>
          </a:prstGeom>
        </p:spPr>
      </p:pic>
      <p:pic>
        <p:nvPicPr>
          <p:cNvPr id="14" name="Рисунок 13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90694" y="3717032"/>
            <a:ext cx="3045802" cy="1863796"/>
          </a:xfrm>
          <a:prstGeom prst="rect">
            <a:avLst/>
          </a:prstGeom>
        </p:spPr>
      </p:pic>
      <p:pic>
        <p:nvPicPr>
          <p:cNvPr id="18" name="Рисунок 17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0506" y="3717032"/>
            <a:ext cx="3045802" cy="1863796"/>
          </a:xfrm>
          <a:prstGeom prst="rect">
            <a:avLst/>
          </a:prstGeom>
        </p:spPr>
      </p:pic>
      <p:pic>
        <p:nvPicPr>
          <p:cNvPr id="10" name="Рисунок 9" descr="f823b8ff587b53a013a3f5df49d6c475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51920" y="3284984"/>
            <a:ext cx="1697739" cy="24384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ех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518E-6 C 0.00712 -0.00555 0.03264 -0.01063 0.04132 -0.01063 C 0.09792 -0.01063 0.15591 0.07447 0.15591 0.16027 C 0.15591 0.11679 0.1849 0.07447 0.21216 0.07447 C 0.24132 0.07447 0.26858 0.11772 0.26858 0.16027 C 0.26858 0.13853 0.28316 0.11679 0.29775 0.11679 C 0.31216 0.11679 0.32674 0.13807 0.32674 0.16027 C 0.32674 0.14917 0.33386 0.13853 0.34115 0.13853 C 0.34827 0.13853 0.35556 0.14963 0.35556 0.16027 C 0.35556 0.15449 0.35938 0.14917 0.36302 0.14917 C 0.36493 0.14917 0.37014 0.15449 0.37014 0.16027 C 0.37014 0.15727 0.37205 0.15449 0.37379 0.15449 C 0.37379 0.15495 0.37761 0.15727 0.37761 0.16027 C 0.37761 0.15842 0.37761 0.15727 0.37969 0.15727 C 0.37969 0.15796 0.38143 0.15865 0.38143 0.16027 C 0.38143 0.15935 0.38143 0.15842 0.38143 0.15796 C 0.38351 0.15796 0.38351 0.15865 0.38351 0.15935 C 0.38525 0.15935 0.38525 0.15865 0.38525 0.15796 C 0.3875 0.15796 0.3875 0.15865 0.3875 0.15935 " pathEditMode="relative" rAng="0" ptsTypes="fffffffffffffffffff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00" y="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15616" y="1628800"/>
            <a:ext cx="66967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Какое дерево зимой и летом одним цветом?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600112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ольха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9792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ель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24448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дуб</a:t>
            </a:r>
          </a:p>
        </p:txBody>
      </p:sp>
      <p:pic>
        <p:nvPicPr>
          <p:cNvPr id="13" name="Рисунок 12" descr="1642362014_34-papik-pro-p-sugrob-klipart-35.png">
            <a:hlinkClick r:id="" action="ppaction://noaction">
              <a:snd r:embed="rId2" name="Звук_.wav"/>
            </a:hlinkClick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38366" y="3717032"/>
            <a:ext cx="3045802" cy="1863796"/>
          </a:xfrm>
          <a:prstGeom prst="rect">
            <a:avLst/>
          </a:prstGeom>
        </p:spPr>
      </p:pic>
      <p:pic>
        <p:nvPicPr>
          <p:cNvPr id="14" name="Рисунок 13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90694" y="3717032"/>
            <a:ext cx="3045802" cy="1863796"/>
          </a:xfrm>
          <a:prstGeom prst="rect">
            <a:avLst/>
          </a:prstGeom>
        </p:spPr>
      </p:pic>
      <p:pic>
        <p:nvPicPr>
          <p:cNvPr id="18" name="Рисунок 17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3717032"/>
            <a:ext cx="3045802" cy="1863796"/>
          </a:xfrm>
          <a:prstGeom prst="rect">
            <a:avLst/>
          </a:prstGeom>
        </p:spPr>
      </p:pic>
      <p:pic>
        <p:nvPicPr>
          <p:cNvPr id="10" name="Рисунок 9" descr="f823b8ff587b53a013a3f5df49d6c475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6029" y="3284984"/>
            <a:ext cx="1697739" cy="24384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ех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.00046 C 0.01319 -0.00532 0.06076 -0.01064 0.07691 -0.01064 C 0.18246 -0.01064 0.29062 0.0784 0.29062 0.16859 C 0.29062 0.1228 0.34479 0.0784 0.39566 0.0784 C 0.45 0.0784 0.50087 0.12395 0.50087 0.16859 C 0.50087 0.14569 0.52812 0.1228 0.55521 0.1228 C 0.58212 0.1228 0.60937 0.14523 0.60937 0.16859 C 0.60937 0.15679 0.62257 0.14569 0.63628 0.14569 C 0.64948 0.14569 0.66302 0.15726 0.66302 0.16859 C 0.66302 0.16235 0.67014 0.15679 0.67708 0.15679 C 0.68056 0.15679 0.69028 0.16235 0.69028 0.16859 C 0.69028 0.16535 0.69392 0.16235 0.69705 0.16235 C 0.69705 0.16281 0.70417 0.16535 0.70417 0.16859 C 0.70417 0.16651 0.70417 0.16535 0.70816 0.16535 C 0.70816 0.16605 0.71128 0.16674 0.71128 0.16859 C 0.71128 0.16743 0.71128 0.16651 0.71128 0.16605 C 0.71528 0.16605 0.71528 0.16674 0.71528 0.16743 C 0.7184 0.16743 0.7184 0.16674 0.7184 0.16605 C 0.72274 0.16605 0.72274 0.16674 0.72274 0.16743 " pathEditMode="relative" rAng="0" ptsTypes="fffffffffffffffffff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00" y="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15616" y="1628800"/>
            <a:ext cx="6696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Что делает Леший зимой?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9792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бродит по лесу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660232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спит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63888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поёт песни</a:t>
            </a:r>
          </a:p>
        </p:txBody>
      </p:sp>
      <p:pic>
        <p:nvPicPr>
          <p:cNvPr id="13" name="Рисунок 12" descr="1642362014_34-papik-pro-p-sugrob-klipart-35.png">
            <a:hlinkClick r:id="" action="ppaction://noaction">
              <a:snd r:embed="rId2" name="Звук_.wav"/>
            </a:hlinkClick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178" y="3717032"/>
            <a:ext cx="3045802" cy="1863796"/>
          </a:xfrm>
          <a:prstGeom prst="rect">
            <a:avLst/>
          </a:prstGeom>
        </p:spPr>
      </p:pic>
      <p:pic>
        <p:nvPicPr>
          <p:cNvPr id="14" name="Рисунок 13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38366" y="3717032"/>
            <a:ext cx="3045802" cy="1863796"/>
          </a:xfrm>
          <a:prstGeom prst="rect">
            <a:avLst/>
          </a:prstGeom>
        </p:spPr>
      </p:pic>
      <p:pic>
        <p:nvPicPr>
          <p:cNvPr id="18" name="Рисунок 17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90694" y="3717032"/>
            <a:ext cx="3045802" cy="1863796"/>
          </a:xfrm>
          <a:prstGeom prst="rect">
            <a:avLst/>
          </a:prstGeom>
        </p:spPr>
      </p:pic>
      <p:pic>
        <p:nvPicPr>
          <p:cNvPr id="10" name="Рисунок 9" descr="f823b8ff587b53a013a3f5df49d6c475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34701" y="3284984"/>
            <a:ext cx="1697739" cy="24384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ех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4.49584E-6 C -0.01754 0.02544 -0.0349 0.05088 -0.04497 0.07308 C -0.05504 0.09528 -0.05869 0.11702 -0.06042 0.13321 C -0.06216 0.1494 -0.05903 0.16281 -0.05487 0.17068 C -0.0507 0.17854 -0.04393 0.18663 -0.03508 0.18016 C -0.02622 0.17368 -0.00956 0.14547 -0.0014 0.13136 C 0.00677 0.11725 0.00625 0.10268 0.01424 0.09574 C 0.02223 0.08881 0.03837 0.0784 0.04653 0.08996 C 0.05469 0.10153 0.06077 0.15287 0.06354 0.16512 " pathEditMode="relative" ptsTypes="aaaaaaaaA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15616" y="1628800"/>
            <a:ext cx="6696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Возле леса жить - </a:t>
            </a:r>
            <a:r>
              <a:rPr lang="ru-RU" sz="40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…</a:t>
            </a:r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не видать.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9792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людей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660232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голоду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63888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зверей</a:t>
            </a:r>
          </a:p>
        </p:txBody>
      </p:sp>
      <p:pic>
        <p:nvPicPr>
          <p:cNvPr id="13" name="Рисунок 12" descr="1642362014_34-papik-pro-p-sugrob-klipart-35.png">
            <a:hlinkClick r:id="" action="ppaction://noaction">
              <a:snd r:embed="rId2" name="Звук_.wav"/>
            </a:hlinkClick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178" y="3717032"/>
            <a:ext cx="3045802" cy="1863796"/>
          </a:xfrm>
          <a:prstGeom prst="rect">
            <a:avLst/>
          </a:prstGeom>
        </p:spPr>
      </p:pic>
      <p:pic>
        <p:nvPicPr>
          <p:cNvPr id="14" name="Рисунок 13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38366" y="3717032"/>
            <a:ext cx="3045802" cy="1863796"/>
          </a:xfrm>
          <a:prstGeom prst="rect">
            <a:avLst/>
          </a:prstGeom>
        </p:spPr>
      </p:pic>
      <p:pic>
        <p:nvPicPr>
          <p:cNvPr id="18" name="Рисунок 17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90694" y="3717032"/>
            <a:ext cx="3045802" cy="1863796"/>
          </a:xfrm>
          <a:prstGeom prst="rect">
            <a:avLst/>
          </a:prstGeom>
        </p:spPr>
      </p:pic>
      <p:pic>
        <p:nvPicPr>
          <p:cNvPr id="10" name="Рисунок 9" descr="f823b8ff587b53a013a3f5df49d6c475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34701" y="3284984"/>
            <a:ext cx="1697739" cy="24384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ех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4.49584E-6 C -0.01754 0.02544 -0.0349 0.05088 -0.04497 0.07308 C -0.05504 0.09528 -0.05869 0.11702 -0.06042 0.13321 C -0.06216 0.1494 -0.05903 0.16281 -0.05487 0.17068 C -0.0507 0.17854 -0.04393 0.18663 -0.03508 0.18016 C -0.02622 0.17368 -0.00956 0.14547 -0.0014 0.13136 C 0.00677 0.11725 0.00625 0.10268 0.01424 0.09574 C 0.02223 0.08881 0.03837 0.0784 0.04653 0.08996 C 0.05469 0.10153 0.06077 0.15287 0.06354 0.16512 " pathEditMode="relative" ptsTypes="aaaaaaaaA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600112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земли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9792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природы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24448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людей</a:t>
            </a:r>
          </a:p>
        </p:txBody>
      </p:sp>
      <p:pic>
        <p:nvPicPr>
          <p:cNvPr id="13" name="Рисунок 12" descr="1642362014_34-papik-pro-p-sugrob-klipart-35.png">
            <a:hlinkClick r:id="" action="ppaction://noaction">
              <a:snd r:embed="rId2" name="Звук_.wav"/>
            </a:hlinkClick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38366" y="3717032"/>
            <a:ext cx="3045802" cy="1863796"/>
          </a:xfrm>
          <a:prstGeom prst="rect">
            <a:avLst/>
          </a:prstGeom>
        </p:spPr>
      </p:pic>
      <p:pic>
        <p:nvPicPr>
          <p:cNvPr id="14" name="Рисунок 13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90694" y="3717032"/>
            <a:ext cx="3045802" cy="1863796"/>
          </a:xfrm>
          <a:prstGeom prst="rect">
            <a:avLst/>
          </a:prstGeom>
        </p:spPr>
      </p:pic>
      <p:pic>
        <p:nvPicPr>
          <p:cNvPr id="18" name="Рисунок 17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3717032"/>
            <a:ext cx="3045802" cy="1863796"/>
          </a:xfrm>
          <a:prstGeom prst="rect">
            <a:avLst/>
          </a:prstGeom>
        </p:spPr>
      </p:pic>
      <p:pic>
        <p:nvPicPr>
          <p:cNvPr id="10" name="Рисунок 9" descr="f823b8ff587b53a013a3f5df49d6c475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6029" y="3284984"/>
            <a:ext cx="1697739" cy="243840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15616" y="1628800"/>
            <a:ext cx="6696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Леса и воды - краса </a:t>
            </a:r>
            <a:r>
              <a:rPr lang="ru-RU" sz="40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…</a:t>
            </a:r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ех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.00046 C 0.01319 -0.00532 0.06076 -0.01064 0.07691 -0.01064 C 0.18246 -0.01064 0.29062 0.0784 0.29062 0.16859 C 0.29062 0.1228 0.34479 0.0784 0.39566 0.0784 C 0.45 0.0784 0.50087 0.12395 0.50087 0.16859 C 0.50087 0.14569 0.52812 0.1228 0.55521 0.1228 C 0.58212 0.1228 0.60937 0.14523 0.60937 0.16859 C 0.60937 0.15679 0.62257 0.14569 0.63628 0.14569 C 0.64948 0.14569 0.66302 0.15726 0.66302 0.16859 C 0.66302 0.16235 0.67014 0.15679 0.67708 0.15679 C 0.68056 0.15679 0.69028 0.16235 0.69028 0.16859 C 0.69028 0.16535 0.69392 0.16235 0.69705 0.16235 C 0.69705 0.16281 0.70417 0.16535 0.70417 0.16859 C 0.70417 0.16651 0.70417 0.16535 0.70816 0.16535 C 0.70816 0.16605 0.71128 0.16674 0.71128 0.16859 C 0.71128 0.16743 0.71128 0.16651 0.71128 0.16605 C 0.71528 0.16605 0.71528 0.16674 0.71528 0.16743 C 0.7184 0.16743 0.7184 0.16674 0.7184 0.16605 C 0.72274 0.16605 0.72274 0.16674 0.72274 0.16743 " pathEditMode="relative" rAng="0" ptsTypes="fffffffffffffffffff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00" y="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719792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прячет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563888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укрывает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24448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веселит</a:t>
            </a:r>
          </a:p>
        </p:txBody>
      </p:sp>
      <p:pic>
        <p:nvPicPr>
          <p:cNvPr id="13" name="Рисунок 12" descr="1642362014_34-papik-pro-p-sugrob-klipart-35.png">
            <a:hlinkClick r:id="" action="ppaction://noaction">
              <a:snd r:embed="rId2" name="Звук_.wav"/>
            </a:hlinkClick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178" y="3717032"/>
            <a:ext cx="3045802" cy="1863796"/>
          </a:xfrm>
          <a:prstGeom prst="rect">
            <a:avLst/>
          </a:prstGeom>
        </p:spPr>
      </p:pic>
      <p:pic>
        <p:nvPicPr>
          <p:cNvPr id="14" name="Рисунок 13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90694" y="3717032"/>
            <a:ext cx="3045802" cy="1863796"/>
          </a:xfrm>
          <a:prstGeom prst="rect">
            <a:avLst/>
          </a:prstGeom>
        </p:spPr>
      </p:pic>
      <p:pic>
        <p:nvPicPr>
          <p:cNvPr id="18" name="Рисунок 17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0506" y="3717032"/>
            <a:ext cx="3045802" cy="1863796"/>
          </a:xfrm>
          <a:prstGeom prst="rect">
            <a:avLst/>
          </a:prstGeom>
        </p:spPr>
      </p:pic>
      <p:pic>
        <p:nvPicPr>
          <p:cNvPr id="10" name="Рисунок 9" descr="f823b8ff587b53a013a3f5df49d6c475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51920" y="3284984"/>
            <a:ext cx="1697739" cy="243840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15616" y="1628800"/>
            <a:ext cx="6696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Лес кормит, лечит, </a:t>
            </a:r>
            <a:r>
              <a:rPr lang="ru-RU" sz="40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…</a:t>
            </a:r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и согревает.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ех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518E-6 C 0.00712 -0.00555 0.03264 -0.01063 0.04132 -0.01063 C 0.09792 -0.01063 0.15591 0.07447 0.15591 0.16027 C 0.15591 0.11679 0.1849 0.07447 0.21216 0.07447 C 0.24132 0.07447 0.26858 0.11772 0.26858 0.16027 C 0.26858 0.13853 0.28316 0.11679 0.29775 0.11679 C 0.31216 0.11679 0.32674 0.13807 0.32674 0.16027 C 0.32674 0.14917 0.33386 0.13853 0.34115 0.13853 C 0.34827 0.13853 0.35556 0.14963 0.35556 0.16027 C 0.35556 0.15449 0.35938 0.14917 0.36302 0.14917 C 0.36493 0.14917 0.37014 0.15449 0.37014 0.16027 C 0.37014 0.15727 0.37205 0.15449 0.37379 0.15449 C 0.37379 0.15495 0.37761 0.15727 0.37761 0.16027 C 0.37761 0.15842 0.37761 0.15727 0.37969 0.15727 C 0.37969 0.15796 0.38143 0.15865 0.38143 0.16027 C 0.38143 0.15935 0.38143 0.15842 0.38143 0.15796 C 0.38351 0.15796 0.38351 0.15865 0.38351 0.15935 C 0.38525 0.15935 0.38525 0.15865 0.38525 0.15796 C 0.3875 0.15796 0.3875 0.15865 0.3875 0.15935 " pathEditMode="relative" rAng="0" ptsTypes="fffffffffffffffffff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00" y="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568" y="1772816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Под каким деревом в зимнем лесу старик оставил свою дочь в сказке «</a:t>
            </a:r>
            <a:r>
              <a:rPr lang="ru-RU" sz="2800" dirty="0" err="1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Морозко</a:t>
            </a:r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»?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600112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под сосной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9792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под елью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24448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под осиной</a:t>
            </a:r>
          </a:p>
        </p:txBody>
      </p:sp>
      <p:pic>
        <p:nvPicPr>
          <p:cNvPr id="13" name="Рисунок 12" descr="1642362014_34-papik-pro-p-sugrob-klipart-35.png">
            <a:hlinkClick r:id="" action="ppaction://noaction">
              <a:snd r:embed="rId2" name="Звук_.wav"/>
            </a:hlinkClick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38366" y="3717032"/>
            <a:ext cx="3045802" cy="1863796"/>
          </a:xfrm>
          <a:prstGeom prst="rect">
            <a:avLst/>
          </a:prstGeom>
        </p:spPr>
      </p:pic>
      <p:pic>
        <p:nvPicPr>
          <p:cNvPr id="14" name="Рисунок 13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90694" y="3717032"/>
            <a:ext cx="3045802" cy="1863796"/>
          </a:xfrm>
          <a:prstGeom prst="rect">
            <a:avLst/>
          </a:prstGeom>
        </p:spPr>
      </p:pic>
      <p:pic>
        <p:nvPicPr>
          <p:cNvPr id="18" name="Рисунок 17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3717032"/>
            <a:ext cx="3045802" cy="1863796"/>
          </a:xfrm>
          <a:prstGeom prst="rect">
            <a:avLst/>
          </a:prstGeom>
        </p:spPr>
      </p:pic>
      <p:pic>
        <p:nvPicPr>
          <p:cNvPr id="10" name="Рисунок 9" descr="f823b8ff587b53a013a3f5df49d6c475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6029" y="3284984"/>
            <a:ext cx="1697739" cy="24384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ех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.00046 C 0.01319 -0.00532 0.06076 -0.01064 0.07691 -0.01064 C 0.18246 -0.01064 0.29062 0.0784 0.29062 0.16859 C 0.29062 0.1228 0.34479 0.0784 0.39566 0.0784 C 0.45 0.0784 0.50087 0.12395 0.50087 0.16859 C 0.50087 0.14569 0.52812 0.1228 0.55521 0.1228 C 0.58212 0.1228 0.60937 0.14523 0.60937 0.16859 C 0.60937 0.15679 0.62257 0.14569 0.63628 0.14569 C 0.64948 0.14569 0.66302 0.15726 0.66302 0.16859 C 0.66302 0.16235 0.67014 0.15679 0.67708 0.15679 C 0.68056 0.15679 0.69028 0.16235 0.69028 0.16859 C 0.69028 0.16535 0.69392 0.16235 0.69705 0.16235 C 0.69705 0.16281 0.70417 0.16535 0.70417 0.16859 C 0.70417 0.16651 0.70417 0.16535 0.70816 0.16535 C 0.70816 0.16605 0.71128 0.16674 0.71128 0.16859 C 0.71128 0.16743 0.71128 0.16651 0.71128 0.16605 C 0.71528 0.16605 0.71528 0.16674 0.71528 0.16743 C 0.7184 0.16743 0.7184 0.16674 0.7184 0.16605 C 0.72274 0.16605 0.72274 0.16674 0.72274 0.16743 " pathEditMode="relative" rAng="0" ptsTypes="fffffffffffffffffff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00" y="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15616" y="1628800"/>
            <a:ext cx="66967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В каком месяце падчерица была отправлена в зимний лес за подснежниками?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9792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в декабре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660232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в январе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63888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в феврале</a:t>
            </a:r>
          </a:p>
        </p:txBody>
      </p:sp>
      <p:pic>
        <p:nvPicPr>
          <p:cNvPr id="13" name="Рисунок 12" descr="1642362014_34-papik-pro-p-sugrob-klipart-35.png">
            <a:hlinkClick r:id="" action="ppaction://noaction">
              <a:snd r:embed="rId2" name="Звук_.wav"/>
            </a:hlinkClick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178" y="3717032"/>
            <a:ext cx="3045802" cy="1863796"/>
          </a:xfrm>
          <a:prstGeom prst="rect">
            <a:avLst/>
          </a:prstGeom>
        </p:spPr>
      </p:pic>
      <p:pic>
        <p:nvPicPr>
          <p:cNvPr id="14" name="Рисунок 13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38366" y="3717032"/>
            <a:ext cx="3045802" cy="1863796"/>
          </a:xfrm>
          <a:prstGeom prst="rect">
            <a:avLst/>
          </a:prstGeom>
        </p:spPr>
      </p:pic>
      <p:pic>
        <p:nvPicPr>
          <p:cNvPr id="18" name="Рисунок 17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90694" y="3717032"/>
            <a:ext cx="3045802" cy="1863796"/>
          </a:xfrm>
          <a:prstGeom prst="rect">
            <a:avLst/>
          </a:prstGeom>
        </p:spPr>
      </p:pic>
      <p:pic>
        <p:nvPicPr>
          <p:cNvPr id="10" name="Рисунок 9" descr="f823b8ff587b53a013a3f5df49d6c475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34701" y="3284984"/>
            <a:ext cx="1697739" cy="24384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ех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4.49584E-6 C -0.01754 0.02544 -0.0349 0.05088 -0.04497 0.07308 C -0.05504 0.09528 -0.05869 0.11702 -0.06042 0.13321 C -0.06216 0.1494 -0.05903 0.16281 -0.05487 0.17068 C -0.0507 0.17854 -0.04393 0.18663 -0.03508 0.18016 C -0.02622 0.17368 -0.00956 0.14547 -0.0014 0.13136 C 0.00677 0.11725 0.00625 0.10268 0.01424 0.09574 C 0.02223 0.08881 0.03837 0.0784 0.04653 0.08996 C 0.05469 0.10153 0.06077 0.15287 0.06354 0.16512 " pathEditMode="relative" ptsTypes="aaaaaaaaA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35696" y="1412776"/>
            <a:ext cx="5400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Кто автор строк?</a:t>
            </a:r>
          </a:p>
          <a:p>
            <a:pPr algn="ctr"/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«Заколдован невидимкой,</a:t>
            </a:r>
          </a:p>
          <a:p>
            <a:pPr algn="ctr"/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Дремлет лес под сказку сна.</a:t>
            </a:r>
          </a:p>
          <a:p>
            <a:pPr algn="ctr"/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Словно белою косынкой</a:t>
            </a:r>
          </a:p>
          <a:p>
            <a:pPr algn="ctr"/>
            <a:r>
              <a:rPr lang="ru-RU" sz="2800" dirty="0" err="1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Повязалася</a:t>
            </a:r>
            <a:r>
              <a:rPr lang="ru-RU" sz="28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сосна»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600112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Ф. Тютчев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9792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С. Есенин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24448" y="5733256"/>
            <a:ext cx="198000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CC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CCCC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А. Фет</a:t>
            </a:r>
          </a:p>
        </p:txBody>
      </p:sp>
      <p:pic>
        <p:nvPicPr>
          <p:cNvPr id="13" name="Рисунок 12" descr="1642362014_34-papik-pro-p-sugrob-klipart-35.png">
            <a:hlinkClick r:id="" action="ppaction://noaction">
              <a:snd r:embed="rId2" name="Звук_.wav"/>
            </a:hlinkClick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38366" y="3717032"/>
            <a:ext cx="3045802" cy="1863796"/>
          </a:xfrm>
          <a:prstGeom prst="rect">
            <a:avLst/>
          </a:prstGeom>
        </p:spPr>
      </p:pic>
      <p:pic>
        <p:nvPicPr>
          <p:cNvPr id="14" name="Рисунок 13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90694" y="3717032"/>
            <a:ext cx="3045802" cy="1863796"/>
          </a:xfrm>
          <a:prstGeom prst="rect">
            <a:avLst/>
          </a:prstGeom>
        </p:spPr>
      </p:pic>
      <p:pic>
        <p:nvPicPr>
          <p:cNvPr id="18" name="Рисунок 17" descr="1642362014_34-papik-pro-p-sugrob-klipart-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3717032"/>
            <a:ext cx="3045802" cy="1863796"/>
          </a:xfrm>
          <a:prstGeom prst="rect">
            <a:avLst/>
          </a:prstGeom>
        </p:spPr>
      </p:pic>
      <p:pic>
        <p:nvPicPr>
          <p:cNvPr id="10" name="Рисунок 9" descr="f823b8ff587b53a013a3f5df49d6c475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6029" y="3284984"/>
            <a:ext cx="1697739" cy="24384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мех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.00046 C 0.01319 -0.00532 0.06076 -0.01064 0.07691 -0.01064 C 0.18246 -0.01064 0.29062 0.0784 0.29062 0.16859 C 0.29062 0.1228 0.34479 0.0784 0.39566 0.0784 C 0.45 0.0784 0.50087 0.12395 0.50087 0.16859 C 0.50087 0.14569 0.52812 0.1228 0.55521 0.1228 C 0.58212 0.1228 0.60937 0.14523 0.60937 0.16859 C 0.60937 0.15679 0.62257 0.14569 0.63628 0.14569 C 0.64948 0.14569 0.66302 0.15726 0.66302 0.16859 C 0.66302 0.16235 0.67014 0.15679 0.67708 0.15679 C 0.68056 0.15679 0.69028 0.16235 0.69028 0.16859 C 0.69028 0.16535 0.69392 0.16235 0.69705 0.16235 C 0.69705 0.16281 0.70417 0.16535 0.70417 0.16859 C 0.70417 0.16651 0.70417 0.16535 0.70816 0.16535 C 0.70816 0.16605 0.71128 0.16674 0.71128 0.16859 C 0.71128 0.16743 0.71128 0.16651 0.71128 0.16605 C 0.71528 0.16605 0.71528 0.16674 0.71528 0.16743 C 0.7184 0.16743 0.7184 0.16674 0.7184 0.16605 C 0.72274 0.16605 0.72274 0.16674 0.72274 0.16743 " pathEditMode="relative" rAng="0" ptsTypes="fffffffffffffffffff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00" y="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15616" y="2060848"/>
            <a:ext cx="69127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Чародейкою Зимою</a:t>
            </a:r>
          </a:p>
          <a:p>
            <a:pPr algn="ctr"/>
            <a:r>
              <a:rPr lang="ru-RU" sz="36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Околдован, лес стоит,</a:t>
            </a:r>
          </a:p>
          <a:p>
            <a:pPr algn="ctr"/>
            <a:r>
              <a:rPr lang="ru-RU" sz="36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И под снежной бахромою,</a:t>
            </a:r>
          </a:p>
          <a:p>
            <a:pPr algn="ctr"/>
            <a:r>
              <a:rPr lang="ru-RU" sz="36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Неподвижною, немою</a:t>
            </a:r>
          </a:p>
          <a:p>
            <a:pPr algn="ctr"/>
            <a:r>
              <a:rPr lang="ru-RU" sz="36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Чудной жизнью он блестит.</a:t>
            </a:r>
          </a:p>
        </p:txBody>
      </p:sp>
      <p:pic>
        <p:nvPicPr>
          <p:cNvPr id="26" name="Рисунок 25" descr="f823b8ff587b53a013a3f5df49d6c475.pn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307E0C9-366B-401F-8620-B34DBAB6FE4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46" y="4149080"/>
            <a:ext cx="1697739" cy="24384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741 C 0.01407 -0.00926 0.06546 -0.01065 0.08282 -0.01065 C 0.19671 -0.01065 0.31337 0.01574 0.31337 0.04259 C 0.31337 0.02894 0.37188 0.01574 0.42674 0.01574 C 0.48542 0.01574 0.54028 0.02917 0.54028 0.04259 C 0.54028 0.03565 0.56962 0.02894 0.59879 0.02894 C 0.62796 0.02894 0.6573 0.03542 0.6573 0.04259 C 0.6573 0.03889 0.67153 0.03565 0.68629 0.03565 C 0.70053 0.03565 0.71511 0.03912 0.71511 0.04259 C 0.71511 0.04051 0.72292 0.03889 0.73039 0.03889 C 0.73403 0.03889 0.74462 0.04051 0.74462 0.04259 C 0.74462 0.04144 0.74844 0.04051 0.75191 0.04051 C 0.75191 0.04074 0.75955 0.04144 0.75955 0.04259 C 0.75955 0.0419 0.75955 0.04144 0.76389 0.04144 C 0.76389 0.04167 0.76719 0.0419 0.76719 0.04259 C 0.76719 0.04213 0.76719 0.0419 0.76719 0.04167 C 0.77153 0.04167 0.77153 0.0419 0.77153 0.04213 C 0.77501 0.04213 0.77501 0.0419 0.77501 0.04167 C 0.77969 0.04167 0.77969 0.0419 0.77969 0.04213 " pathEditMode="relative" rAng="0" ptsTypes="AAAAAAAAAAAAAAAAAAA">
                                      <p:cBhvr>
                                        <p:cTn id="1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76" y="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238</Words>
  <Application>Microsoft Office PowerPoint</Application>
  <PresentationFormat>Экран (4:3)</PresentationFormat>
  <Paragraphs>68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Ирина Никитина</cp:lastModifiedBy>
  <cp:revision>39</cp:revision>
  <dcterms:created xsi:type="dcterms:W3CDTF">2022-12-20T17:18:10Z</dcterms:created>
  <dcterms:modified xsi:type="dcterms:W3CDTF">2025-02-20T18:01:02Z</dcterms:modified>
</cp:coreProperties>
</file>