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413005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579322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672820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20837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274073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713992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449921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63244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902566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869227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9612923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944156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5026319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492954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051096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013196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2F693-FEEF-4880-A49B-2BAA876CB612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681942B-8C65-4C66-9E29-344DFEA1B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860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ransition spd="slow">
    <p:cover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9475408" cy="302639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3850" y="139494"/>
            <a:ext cx="3651821" cy="28165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94161" y="935182"/>
            <a:ext cx="77337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Детское объединение «Языковед»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Занятие для 5</a:t>
            </a:r>
            <a:r>
              <a:rPr lang="ru-RU" sz="2800" dirty="0" smtClean="0">
                <a:solidFill>
                  <a:srgbClr val="FF0000"/>
                </a:solidFill>
              </a:rPr>
              <a:t> группы </a:t>
            </a:r>
            <a:r>
              <a:rPr lang="ru-RU" sz="2800" dirty="0">
                <a:solidFill>
                  <a:srgbClr val="FF0000"/>
                </a:solidFill>
              </a:rPr>
              <a:t>1 года обучения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48000" y="255183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</a:rPr>
              <a:t>Тема: </a:t>
            </a:r>
            <a:r>
              <a:rPr lang="ru-RU" sz="2400" b="1" dirty="0" smtClean="0">
                <a:solidFill>
                  <a:prstClr val="black"/>
                </a:solidFill>
              </a:rPr>
              <a:t>буква Ее.</a:t>
            </a:r>
            <a:endParaRPr lang="ru-RU" sz="2400" b="1" dirty="0">
              <a:solidFill>
                <a:prstClr val="black"/>
              </a:solidFill>
            </a:endParaRPr>
          </a:p>
          <a:p>
            <a:pPr lvl="0"/>
            <a:r>
              <a:rPr lang="ru-RU" sz="2400" b="1" dirty="0">
                <a:solidFill>
                  <a:prstClr val="black"/>
                </a:solidFill>
              </a:rPr>
              <a:t>Цель:  познакомить с буквой </a:t>
            </a:r>
            <a:r>
              <a:rPr lang="ru-RU" sz="2400" b="1" dirty="0" smtClean="0">
                <a:solidFill>
                  <a:prstClr val="black"/>
                </a:solidFill>
              </a:rPr>
              <a:t>Ее- изучить особенности чтения после согласных букв, в начале слов и после гласных букв, запомнить </a:t>
            </a:r>
            <a:r>
              <a:rPr lang="ru-RU" sz="2400" b="1" dirty="0">
                <a:solidFill>
                  <a:prstClr val="black"/>
                </a:solidFill>
              </a:rPr>
              <a:t>образ буквы </a:t>
            </a:r>
            <a:r>
              <a:rPr lang="ru-RU" sz="2400" b="1" dirty="0" smtClean="0">
                <a:solidFill>
                  <a:prstClr val="black"/>
                </a:solidFill>
              </a:rPr>
              <a:t>Е, </a:t>
            </a:r>
            <a:r>
              <a:rPr lang="ru-RU" sz="2400" b="1" dirty="0">
                <a:solidFill>
                  <a:prstClr val="black"/>
                </a:solidFill>
              </a:rPr>
              <a:t>ее печатное </a:t>
            </a:r>
            <a:r>
              <a:rPr lang="ru-RU" sz="2400" b="1" dirty="0" smtClean="0">
                <a:solidFill>
                  <a:prstClr val="black"/>
                </a:solidFill>
              </a:rPr>
              <a:t>и письменное написание</a:t>
            </a:r>
            <a:r>
              <a:rPr lang="ru-RU" sz="2400" b="1" dirty="0">
                <a:solidFill>
                  <a:prstClr val="black"/>
                </a:solidFill>
              </a:rPr>
              <a:t>, учить читать слоги и слова с буквой </a:t>
            </a:r>
            <a:r>
              <a:rPr lang="ru-RU" sz="2400" b="1" dirty="0" smtClean="0">
                <a:solidFill>
                  <a:prstClr val="black"/>
                </a:solidFill>
              </a:rPr>
              <a:t>Е, </a:t>
            </a:r>
            <a:r>
              <a:rPr lang="ru-RU" sz="2400" b="1" dirty="0">
                <a:solidFill>
                  <a:prstClr val="black"/>
                </a:solidFill>
              </a:rPr>
              <a:t>совершенствовать звукопроизношение.</a:t>
            </a:r>
            <a:endParaRPr lang="ru-RU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787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353049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413" t="27801" r="12892" b="33183"/>
          <a:stretch/>
        </p:blipFill>
        <p:spPr>
          <a:xfrm>
            <a:off x="5606473" y="2190004"/>
            <a:ext cx="4285672" cy="16338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672" y="411263"/>
            <a:ext cx="2975542" cy="22949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56364" y="332509"/>
            <a:ext cx="71858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1"/>
                </a:solidFill>
              </a:rPr>
              <a:t>Прочитаем слоги </a:t>
            </a:r>
          </a:p>
          <a:p>
            <a:pPr algn="ctr"/>
            <a:r>
              <a:rPr lang="ru-RU" sz="4400" b="1" dirty="0" smtClean="0">
                <a:solidFill>
                  <a:schemeClr val="accent1"/>
                </a:solidFill>
              </a:rPr>
              <a:t>с буквой Е.</a:t>
            </a:r>
            <a:endParaRPr lang="ru-RU" sz="4400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4836" y="4249135"/>
            <a:ext cx="100029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В этих слогах буква Е смягчает согласный звук и читается как звук</a:t>
            </a:r>
            <a:r>
              <a:rPr lang="en-US" sz="3600" dirty="0" smtClean="0"/>
              <a:t> [</a:t>
            </a:r>
            <a:r>
              <a:rPr lang="ru-RU" sz="3600" dirty="0" smtClean="0"/>
              <a:t>э</a:t>
            </a:r>
            <a:r>
              <a:rPr lang="en-US" sz="3600" dirty="0" smtClean="0"/>
              <a:t>]</a:t>
            </a:r>
            <a:r>
              <a:rPr lang="ru-RU" sz="3600" dirty="0" smtClean="0"/>
              <a:t>: </a:t>
            </a:r>
            <a:r>
              <a:rPr lang="en-US" sz="3600" dirty="0" smtClean="0"/>
              <a:t>[</a:t>
            </a:r>
            <a:r>
              <a:rPr lang="ru-RU" sz="3600" dirty="0" smtClean="0"/>
              <a:t>н</a:t>
            </a:r>
            <a:r>
              <a:rPr lang="en-US" sz="3600" dirty="0" smtClean="0"/>
              <a:t>`</a:t>
            </a:r>
            <a:r>
              <a:rPr lang="ru-RU" sz="3600" dirty="0" smtClean="0"/>
              <a:t>э</a:t>
            </a:r>
            <a:r>
              <a:rPr lang="en-US" sz="3600" dirty="0" smtClean="0"/>
              <a:t>]</a:t>
            </a:r>
            <a:r>
              <a:rPr lang="ru-RU" sz="3600" dirty="0" smtClean="0"/>
              <a:t>,</a:t>
            </a:r>
            <a:r>
              <a:rPr lang="en-US" sz="3600" dirty="0" smtClean="0"/>
              <a:t>[</a:t>
            </a:r>
            <a:r>
              <a:rPr lang="ru-RU" sz="3600" dirty="0" smtClean="0"/>
              <a:t>с</a:t>
            </a:r>
            <a:r>
              <a:rPr lang="en-US" sz="3600" dirty="0" smtClean="0"/>
              <a:t>`</a:t>
            </a:r>
            <a:r>
              <a:rPr lang="ru-RU" sz="3600" dirty="0" smtClean="0"/>
              <a:t>э</a:t>
            </a:r>
            <a:r>
              <a:rPr lang="en-US" sz="3600" dirty="0" smtClean="0"/>
              <a:t>]</a:t>
            </a:r>
            <a:r>
              <a:rPr lang="ru-RU" sz="3600" dirty="0" smtClean="0"/>
              <a:t>,</a:t>
            </a:r>
            <a:r>
              <a:rPr lang="en-US" sz="3600" dirty="0" smtClean="0"/>
              <a:t>[</a:t>
            </a:r>
            <a:r>
              <a:rPr lang="ru-RU" sz="3600" dirty="0" smtClean="0"/>
              <a:t>в</a:t>
            </a:r>
            <a:r>
              <a:rPr lang="en-US" sz="3600" dirty="0" smtClean="0"/>
              <a:t>`</a:t>
            </a:r>
            <a:r>
              <a:rPr lang="ru-RU" sz="3600" dirty="0" smtClean="0"/>
              <a:t>э</a:t>
            </a:r>
            <a:r>
              <a:rPr lang="en-US" sz="3600" dirty="0" smtClean="0"/>
              <a:t>]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2107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553" y="406400"/>
            <a:ext cx="5773412" cy="18472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091" y="205509"/>
            <a:ext cx="2511816" cy="1937327"/>
          </a:xfrm>
          <a:prstGeom prst="rect">
            <a:avLst/>
          </a:prstGeom>
        </p:spPr>
      </p:pic>
      <p:pic>
        <p:nvPicPr>
          <p:cNvPr id="1026" name="Picture 2" descr="https://djvu.online/jpg/O/9/J/O9JU4YlCc8H5F/01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3" t="68315" r="5163" b="13483"/>
          <a:stretch/>
        </p:blipFill>
        <p:spPr bwMode="auto">
          <a:xfrm>
            <a:off x="3214254" y="2471358"/>
            <a:ext cx="6875473" cy="190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10326" y="4591602"/>
            <a:ext cx="8820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А в этих словах буква Е стоит после  гласной и обозначает 2 звука-</a:t>
            </a:r>
            <a:r>
              <a:rPr lang="en-US" sz="3600" dirty="0" smtClean="0"/>
              <a:t> [</a:t>
            </a:r>
            <a:r>
              <a:rPr lang="ru-RU" sz="3600" dirty="0" smtClean="0"/>
              <a:t>й</a:t>
            </a:r>
            <a:r>
              <a:rPr lang="en-US" sz="3600" dirty="0" smtClean="0"/>
              <a:t>`</a:t>
            </a:r>
            <a:r>
              <a:rPr lang="ru-RU" sz="3600" dirty="0" smtClean="0"/>
              <a:t>э</a:t>
            </a:r>
            <a:r>
              <a:rPr lang="en-US" sz="3600" dirty="0" smtClean="0"/>
              <a:t>]</a:t>
            </a:r>
            <a:r>
              <a:rPr lang="ru-RU" sz="3600" dirty="0" smtClean="0"/>
              <a:t>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8890965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8727" y="624110"/>
            <a:ext cx="7255885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solidFill>
                  <a:schemeClr val="accent1"/>
                </a:solidFill>
              </a:rPr>
              <a:t>Прочитаем слоги </a:t>
            </a:r>
            <a:br>
              <a:rPr lang="ru-RU" sz="4900" b="1" dirty="0">
                <a:solidFill>
                  <a:schemeClr val="accent1"/>
                </a:solidFill>
              </a:rPr>
            </a:br>
            <a:r>
              <a:rPr lang="ru-RU" sz="4900" b="1" dirty="0">
                <a:solidFill>
                  <a:schemeClr val="accent1"/>
                </a:solidFill>
              </a:rPr>
              <a:t>с буквой Е</a:t>
            </a:r>
            <a:r>
              <a:rPr lang="ru-RU" b="1" dirty="0">
                <a:solidFill>
                  <a:schemeClr val="accent1"/>
                </a:solidFill>
              </a:rPr>
              <a:t>.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289" t="17602" r="87882" b="58685"/>
          <a:stretch/>
        </p:blipFill>
        <p:spPr>
          <a:xfrm>
            <a:off x="1339272" y="2419927"/>
            <a:ext cx="1708728" cy="39463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071" y="270164"/>
            <a:ext cx="2444747" cy="188559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786908" y="2884254"/>
            <a:ext cx="77862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</a:rPr>
              <a:t>А в этих словах буква </a:t>
            </a:r>
            <a:r>
              <a:rPr lang="ru-RU" sz="3600" dirty="0" smtClean="0">
                <a:solidFill>
                  <a:prstClr val="black"/>
                </a:solidFill>
              </a:rPr>
              <a:t>Е стоит в начале слова и тоже обозначает </a:t>
            </a:r>
            <a:r>
              <a:rPr lang="ru-RU" sz="3600" dirty="0">
                <a:solidFill>
                  <a:prstClr val="black"/>
                </a:solidFill>
              </a:rPr>
              <a:t>2 звука-</a:t>
            </a:r>
            <a:r>
              <a:rPr lang="en-US" sz="3600" dirty="0">
                <a:solidFill>
                  <a:prstClr val="black"/>
                </a:solidFill>
              </a:rPr>
              <a:t> [</a:t>
            </a:r>
            <a:r>
              <a:rPr lang="ru-RU" sz="3600" dirty="0">
                <a:solidFill>
                  <a:prstClr val="black"/>
                </a:solidFill>
              </a:rPr>
              <a:t>й</a:t>
            </a:r>
            <a:r>
              <a:rPr lang="en-US" sz="3600" dirty="0">
                <a:solidFill>
                  <a:prstClr val="black"/>
                </a:solidFill>
              </a:rPr>
              <a:t>`</a:t>
            </a:r>
            <a:r>
              <a:rPr lang="ru-RU" sz="3600" dirty="0">
                <a:solidFill>
                  <a:prstClr val="black"/>
                </a:solidFill>
              </a:rPr>
              <a:t>э</a:t>
            </a:r>
            <a:r>
              <a:rPr lang="en-US" sz="3600" dirty="0" smtClean="0">
                <a:solidFill>
                  <a:prstClr val="black"/>
                </a:solidFill>
              </a:rPr>
              <a:t>]</a:t>
            </a:r>
            <a:r>
              <a:rPr lang="ru-RU" sz="3600" dirty="0" smtClean="0">
                <a:solidFill>
                  <a:prstClr val="black"/>
                </a:solidFill>
              </a:rPr>
              <a:t>.</a:t>
            </a:r>
          </a:p>
          <a:p>
            <a:endParaRPr lang="ru-RU" sz="3600" dirty="0" smtClean="0">
              <a:solidFill>
                <a:prstClr val="black"/>
              </a:solidFill>
            </a:endParaRPr>
          </a:p>
          <a:p>
            <a:r>
              <a:rPr lang="ru-RU" sz="3600" dirty="0" smtClean="0">
                <a:solidFill>
                  <a:prstClr val="black"/>
                </a:solidFill>
              </a:rPr>
              <a:t>Какая разная буква 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8600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199" y="129569"/>
            <a:ext cx="9471544" cy="64555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15904" y="4408227"/>
            <a:ext cx="3466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ru-RU" sz="3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после гласного</a:t>
            </a:r>
            <a:endParaRPr lang="ru-RU" sz="32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84693" y="4408226"/>
            <a:ext cx="2511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</a:t>
            </a:r>
            <a:r>
              <a:rPr lang="ru-RU" sz="32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читается Э</a:t>
            </a:r>
            <a:endParaRPr lang="ru-RU" sz="32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853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3707" y="350348"/>
            <a:ext cx="10686115" cy="126008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Как не похожи печатная и письменная сестрицы-буквы!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899" y="1610434"/>
            <a:ext cx="5456456" cy="3698544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1" t="30823" r="8339" b="6967"/>
          <a:stretch/>
        </p:blipFill>
        <p:spPr bwMode="auto">
          <a:xfrm>
            <a:off x="5759355" y="1610434"/>
            <a:ext cx="5295331" cy="482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6937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8945" y="295564"/>
            <a:ext cx="9435667" cy="87745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</a:rPr>
              <a:t>Выполни занимательные задания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455" y="1579418"/>
            <a:ext cx="11135157" cy="43318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Составь </a:t>
            </a:r>
            <a:r>
              <a:rPr lang="ru-RU" sz="2400" dirty="0"/>
              <a:t>слово </a:t>
            </a:r>
            <a:r>
              <a:rPr lang="ru-RU" sz="2400" dirty="0" smtClean="0"/>
              <a:t>из букв: </a:t>
            </a:r>
            <a:r>
              <a:rPr lang="ru-RU" sz="2400" b="1" dirty="0" smtClean="0"/>
              <a:t>е </a:t>
            </a:r>
            <a:r>
              <a:rPr lang="ru-RU" sz="2400" b="1" dirty="0"/>
              <a:t>е р </a:t>
            </a:r>
            <a:r>
              <a:rPr lang="ru-RU" sz="2400" b="1" dirty="0" smtClean="0"/>
              <a:t>в, а </a:t>
            </a:r>
            <a:r>
              <a:rPr lang="ru-RU" sz="2400" b="1" dirty="0"/>
              <a:t>р е </a:t>
            </a:r>
            <a:r>
              <a:rPr lang="ru-RU" sz="2400" b="1" dirty="0" smtClean="0"/>
              <a:t>к, г </a:t>
            </a:r>
            <a:r>
              <a:rPr lang="ru-RU" sz="2400" b="1" dirty="0"/>
              <a:t>е </a:t>
            </a:r>
            <a:r>
              <a:rPr lang="ru-RU" sz="2400" b="1" dirty="0" err="1"/>
              <a:t>е</a:t>
            </a:r>
            <a:r>
              <a:rPr lang="ru-RU" sz="2400" b="1" dirty="0"/>
              <a:t> б </a:t>
            </a:r>
            <a:r>
              <a:rPr lang="ru-RU" sz="2400" b="1" dirty="0" smtClean="0"/>
              <a:t>р, е </a:t>
            </a:r>
            <a:r>
              <a:rPr lang="ru-RU" sz="2400" b="1" dirty="0"/>
              <a:t>с </a:t>
            </a:r>
            <a:r>
              <a:rPr lang="ru-RU" sz="2400" b="1" dirty="0" smtClean="0"/>
              <a:t>л</a:t>
            </a:r>
            <a:r>
              <a:rPr lang="ru-RU" sz="2400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Разгадай пословицу по первым буквам названий картинок.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sz="2400" b="1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66" t="11907" r="4326" b="5123"/>
          <a:stretch/>
        </p:blipFill>
        <p:spPr>
          <a:xfrm>
            <a:off x="559558" y="2620369"/>
            <a:ext cx="4449170" cy="38077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01" y="8532"/>
            <a:ext cx="2145991" cy="16589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13195" y="5117293"/>
            <a:ext cx="6986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Подсказка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«Делу – время, потехе- час»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124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6145" y="624110"/>
            <a:ext cx="7708467" cy="1280890"/>
          </a:xfrm>
        </p:spPr>
        <p:txBody>
          <a:bodyPr>
            <a:normAutofit/>
          </a:bodyPr>
          <a:lstStyle/>
          <a:p>
            <a:r>
              <a:rPr lang="ru-RU" sz="4400" b="1" dirty="0" err="1" smtClean="0">
                <a:solidFill>
                  <a:schemeClr val="accent1"/>
                </a:solidFill>
              </a:rPr>
              <a:t>Чистоговорка</a:t>
            </a:r>
            <a:r>
              <a:rPr lang="ru-RU" sz="4400" b="1" dirty="0" smtClean="0">
                <a:solidFill>
                  <a:schemeClr val="accent1"/>
                </a:solidFill>
              </a:rPr>
              <a:t> с буквой Е</a:t>
            </a:r>
            <a:endParaRPr lang="ru-RU" sz="44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Де-де-де-де  — рыбы плавают в воде.</a:t>
            </a:r>
          </a:p>
          <a:p>
            <a:pPr marL="0" indent="0">
              <a:buNone/>
            </a:pPr>
            <a:r>
              <a:rPr lang="ru-RU" sz="3200" dirty="0"/>
              <a:t>Ре-ре-ре-ре – снег кружится в декабре.</a:t>
            </a:r>
          </a:p>
          <a:p>
            <a:pPr marL="0" indent="0">
              <a:buNone/>
            </a:pPr>
            <a:r>
              <a:rPr lang="ru-RU" sz="3200" dirty="0"/>
              <a:t>Ре-ре-ре-ре – лёд на речке в январе.</a:t>
            </a:r>
          </a:p>
          <a:p>
            <a:pPr marL="0" indent="0">
              <a:buNone/>
            </a:pPr>
            <a:r>
              <a:rPr lang="ru-RU" sz="3200" dirty="0" err="1"/>
              <a:t>Ле-ле-ле-ле</a:t>
            </a:r>
            <a:r>
              <a:rPr lang="ru-RU" sz="3200" dirty="0"/>
              <a:t> – много снега в феврале.</a:t>
            </a:r>
          </a:p>
          <a:p>
            <a:pPr marL="0" indent="0">
              <a:buNone/>
            </a:pPr>
            <a:r>
              <a:rPr lang="ru-RU" sz="3200" dirty="0"/>
              <a:t>Еле—еле, </a:t>
            </a:r>
            <a:r>
              <a:rPr lang="ru-RU" sz="3200" dirty="0" smtClean="0"/>
              <a:t>еле—еле -</a:t>
            </a:r>
            <a:r>
              <a:rPr lang="ru-RU" sz="3200" dirty="0"/>
              <a:t> наша Ева кашу ела.</a:t>
            </a:r>
          </a:p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127" y="129376"/>
            <a:ext cx="2444708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28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9564" y="624110"/>
            <a:ext cx="3685309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>
                <a:solidFill>
                  <a:schemeClr val="accent1"/>
                </a:solidFill>
              </a:rPr>
              <a:t/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Рассказ с картинками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465" t="8599" r="7007" b="23725"/>
          <a:stretch/>
        </p:blipFill>
        <p:spPr>
          <a:xfrm>
            <a:off x="5504873" y="-10333"/>
            <a:ext cx="5966691" cy="65127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502" y="184183"/>
            <a:ext cx="2444708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5436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8072" y="3718292"/>
            <a:ext cx="7034212" cy="128089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5"/>
                </a:solidFill>
              </a:rPr>
              <a:t>Спасибо за внимание!</a:t>
            </a:r>
            <a:endParaRPr lang="ru-RU" sz="4400" b="1" dirty="0">
              <a:solidFill>
                <a:schemeClr val="accent5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2399" y="603550"/>
            <a:ext cx="3888510" cy="300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2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108</TotalTime>
  <Words>209</Words>
  <Application>Microsoft Office PowerPoint</Application>
  <PresentationFormat>Широкоэкранный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Cambria Math</vt:lpstr>
      <vt:lpstr>Century Gothic</vt:lpstr>
      <vt:lpstr>Wingdings</vt:lpstr>
      <vt:lpstr>Wingdings 3</vt:lpstr>
      <vt:lpstr>Легкий дым</vt:lpstr>
      <vt:lpstr>Презентация PowerPoint</vt:lpstr>
      <vt:lpstr> </vt:lpstr>
      <vt:lpstr>Презентация PowerPoint</vt:lpstr>
      <vt:lpstr>Прочитаем слоги  с буквой Е. </vt:lpstr>
      <vt:lpstr>Презентация PowerPoint</vt:lpstr>
      <vt:lpstr>Как не похожи печатная и письменная сестрицы-буквы!</vt:lpstr>
      <vt:lpstr>Выполни занимательные задания</vt:lpstr>
      <vt:lpstr>Чистоговорка с буквой Е</vt:lpstr>
      <vt:lpstr>    Рассказ с картинками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Пользователь</cp:lastModifiedBy>
  <cp:revision>12</cp:revision>
  <dcterms:created xsi:type="dcterms:W3CDTF">2023-02-20T18:40:41Z</dcterms:created>
  <dcterms:modified xsi:type="dcterms:W3CDTF">2025-02-17T09:00:40Z</dcterms:modified>
</cp:coreProperties>
</file>