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38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651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710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91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421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45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307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732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840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708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435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FF9BF-4ABA-4F73-A4DD-BE1FD26BF846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160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587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Детское объединение «Языковед»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Занятие </a:t>
            </a:r>
            <a:r>
              <a:rPr lang="ru-RU" sz="3600" smtClean="0">
                <a:solidFill>
                  <a:srgbClr val="FF0000"/>
                </a:solidFill>
              </a:rPr>
              <a:t>для </a:t>
            </a:r>
            <a:r>
              <a:rPr lang="ru-RU" sz="3600" smtClean="0">
                <a:solidFill>
                  <a:srgbClr val="FF0000"/>
                </a:solidFill>
              </a:rPr>
              <a:t>3,4 </a:t>
            </a:r>
            <a:r>
              <a:rPr lang="ru-RU" sz="3600" dirty="0" smtClean="0">
                <a:solidFill>
                  <a:srgbClr val="FF0000"/>
                </a:solidFill>
              </a:rPr>
              <a:t>групп 1 года обучения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714965"/>
            <a:ext cx="9144000" cy="3440175"/>
          </a:xfrm>
        </p:spPr>
        <p:txBody>
          <a:bodyPr>
            <a:normAutofit/>
          </a:bodyPr>
          <a:lstStyle/>
          <a:p>
            <a:pPr lvl="0" algn="l"/>
            <a:r>
              <a:rPr lang="ru-RU" b="1" dirty="0">
                <a:solidFill>
                  <a:prstClr val="black"/>
                </a:solidFill>
              </a:rPr>
              <a:t>Тема: </a:t>
            </a:r>
            <a:r>
              <a:rPr lang="ru-RU" b="1" dirty="0" smtClean="0">
                <a:solidFill>
                  <a:prstClr val="black"/>
                </a:solidFill>
              </a:rPr>
              <a:t>звук </a:t>
            </a:r>
            <a:r>
              <a:rPr lang="en-US" b="1" dirty="0" smtClean="0">
                <a:solidFill>
                  <a:prstClr val="black"/>
                </a:solidFill>
              </a:rPr>
              <a:t>[</a:t>
            </a:r>
            <a:r>
              <a:rPr lang="ru-RU" b="1" dirty="0">
                <a:solidFill>
                  <a:prstClr val="black"/>
                </a:solidFill>
              </a:rPr>
              <a:t>Ж</a:t>
            </a:r>
            <a:r>
              <a:rPr lang="en-US" b="1" dirty="0" smtClean="0">
                <a:solidFill>
                  <a:prstClr val="black"/>
                </a:solidFill>
              </a:rPr>
              <a:t>]</a:t>
            </a:r>
            <a:r>
              <a:rPr lang="ru-RU" b="1" dirty="0" smtClean="0">
                <a:solidFill>
                  <a:prstClr val="black"/>
                </a:solidFill>
              </a:rPr>
              <a:t>, </a:t>
            </a:r>
            <a:r>
              <a:rPr lang="ru-RU" b="1" dirty="0">
                <a:solidFill>
                  <a:prstClr val="black"/>
                </a:solidFill>
              </a:rPr>
              <a:t>буквы </a:t>
            </a:r>
            <a:r>
              <a:rPr lang="ru-RU" b="1" dirty="0" err="1" smtClean="0">
                <a:solidFill>
                  <a:prstClr val="black"/>
                </a:solidFill>
              </a:rPr>
              <a:t>Жж</a:t>
            </a:r>
            <a:r>
              <a:rPr lang="ru-RU" b="1" dirty="0" smtClean="0">
                <a:solidFill>
                  <a:prstClr val="black"/>
                </a:solidFill>
              </a:rPr>
              <a:t>.</a:t>
            </a:r>
            <a:endParaRPr lang="ru-RU" b="1" dirty="0">
              <a:solidFill>
                <a:prstClr val="black"/>
              </a:solidFill>
            </a:endParaRPr>
          </a:p>
          <a:p>
            <a:pPr lvl="0" algn="l"/>
            <a:r>
              <a:rPr lang="ru-RU" b="1" dirty="0">
                <a:solidFill>
                  <a:prstClr val="black"/>
                </a:solidFill>
              </a:rPr>
              <a:t>Цель:  познакомить с буквой </a:t>
            </a:r>
            <a:r>
              <a:rPr lang="ru-RU" b="1" dirty="0" err="1" smtClean="0">
                <a:solidFill>
                  <a:prstClr val="black"/>
                </a:solidFill>
              </a:rPr>
              <a:t>Жж</a:t>
            </a:r>
            <a:r>
              <a:rPr lang="ru-RU" b="1" dirty="0" smtClean="0">
                <a:solidFill>
                  <a:prstClr val="black"/>
                </a:solidFill>
              </a:rPr>
              <a:t>- </a:t>
            </a:r>
            <a:r>
              <a:rPr lang="ru-RU" b="1" dirty="0">
                <a:solidFill>
                  <a:prstClr val="black"/>
                </a:solidFill>
              </a:rPr>
              <a:t>находить </a:t>
            </a:r>
            <a:r>
              <a:rPr lang="ru-RU" b="1" dirty="0" smtClean="0">
                <a:solidFill>
                  <a:prstClr val="black"/>
                </a:solidFill>
              </a:rPr>
              <a:t>звук </a:t>
            </a:r>
            <a:r>
              <a:rPr lang="en-US" b="1" dirty="0" smtClean="0">
                <a:solidFill>
                  <a:prstClr val="black"/>
                </a:solidFill>
              </a:rPr>
              <a:t>[</a:t>
            </a:r>
            <a:r>
              <a:rPr lang="ru-RU" b="1" dirty="0" smtClean="0">
                <a:solidFill>
                  <a:prstClr val="black"/>
                </a:solidFill>
              </a:rPr>
              <a:t>Ж</a:t>
            </a:r>
            <a:r>
              <a:rPr lang="en-US" b="1" dirty="0" smtClean="0">
                <a:solidFill>
                  <a:prstClr val="black"/>
                </a:solidFill>
              </a:rPr>
              <a:t>] </a:t>
            </a:r>
            <a:r>
              <a:rPr lang="ru-RU" b="1" dirty="0">
                <a:solidFill>
                  <a:prstClr val="black"/>
                </a:solidFill>
              </a:rPr>
              <a:t>в слогах, словах, запомнить образ буквы </a:t>
            </a:r>
            <a:r>
              <a:rPr lang="ru-RU" b="1" dirty="0" smtClean="0">
                <a:solidFill>
                  <a:prstClr val="black"/>
                </a:solidFill>
              </a:rPr>
              <a:t>Ж </a:t>
            </a:r>
            <a:r>
              <a:rPr lang="ru-RU" b="1" dirty="0">
                <a:solidFill>
                  <a:prstClr val="black"/>
                </a:solidFill>
              </a:rPr>
              <a:t>и ее печатное написание, учить читать слоги и слова с буквой </a:t>
            </a:r>
            <a:r>
              <a:rPr lang="ru-RU" b="1" dirty="0" smtClean="0">
                <a:solidFill>
                  <a:prstClr val="black"/>
                </a:solidFill>
              </a:rPr>
              <a:t>Ж, </a:t>
            </a:r>
            <a:r>
              <a:rPr lang="ru-RU" b="1" dirty="0">
                <a:solidFill>
                  <a:prstClr val="black"/>
                </a:solidFill>
              </a:rPr>
              <a:t>совершенствовать </a:t>
            </a:r>
            <a:r>
              <a:rPr lang="ru-RU" b="1" dirty="0" smtClean="0">
                <a:solidFill>
                  <a:prstClr val="black"/>
                </a:solidFill>
              </a:rPr>
              <a:t>звукопроизношение шипящих звуков.</a:t>
            </a:r>
            <a:endParaRPr lang="ru-RU" b="1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21" y="239774"/>
            <a:ext cx="1774090" cy="24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7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Звуковая разминка </a:t>
            </a:r>
            <a:endParaRPr lang="ru-RU" dirty="0"/>
          </a:p>
        </p:txBody>
      </p:sp>
      <p:pic>
        <p:nvPicPr>
          <p:cNvPr id="5" name="Чистоговорки Ж,Ш, Щ, Ч. Папа v теме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12290" y="1385406"/>
            <a:ext cx="8278623" cy="4656620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860" y="171536"/>
            <a:ext cx="1774090" cy="24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6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Найдем новый звук в слове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2680" y="2197290"/>
            <a:ext cx="8406281" cy="4203510"/>
          </a:xfrm>
        </p:spPr>
        <p:txBody>
          <a:bodyPr>
            <a:normAutofit lnSpcReduction="10000"/>
          </a:bodyPr>
          <a:lstStyle/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dirty="0">
                <a:solidFill>
                  <a:prstClr val="black"/>
                </a:solidFill>
              </a:rPr>
              <a:t>Какой предмет изображен на картинке?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dirty="0">
                <a:solidFill>
                  <a:prstClr val="black"/>
                </a:solidFill>
              </a:rPr>
              <a:t>Медленно произнеси </a:t>
            </a:r>
            <a:r>
              <a:rPr lang="ru-RU" dirty="0" smtClean="0">
                <a:solidFill>
                  <a:prstClr val="black"/>
                </a:solidFill>
              </a:rPr>
              <a:t>слово </a:t>
            </a:r>
            <a:r>
              <a:rPr lang="ru-RU" b="1" dirty="0" smtClean="0">
                <a:solidFill>
                  <a:prstClr val="black"/>
                </a:solidFill>
              </a:rPr>
              <a:t>Ж-У-К</a:t>
            </a:r>
            <a:r>
              <a:rPr lang="ru-RU" dirty="0" smtClean="0">
                <a:solidFill>
                  <a:prstClr val="black"/>
                </a:solidFill>
              </a:rPr>
              <a:t>. </a:t>
            </a:r>
            <a:endParaRPr lang="ru-RU" dirty="0">
              <a:solidFill>
                <a:prstClr val="black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dirty="0">
                <a:solidFill>
                  <a:prstClr val="black"/>
                </a:solidFill>
              </a:rPr>
              <a:t>Какой звук стоит в начале слова </a:t>
            </a:r>
            <a:r>
              <a:rPr lang="ru-RU" b="1" dirty="0" smtClean="0">
                <a:solidFill>
                  <a:prstClr val="black"/>
                </a:solidFill>
              </a:rPr>
              <a:t>ЖУК</a:t>
            </a:r>
            <a:r>
              <a:rPr lang="ru-RU" dirty="0" smtClean="0">
                <a:solidFill>
                  <a:prstClr val="black"/>
                </a:solidFill>
              </a:rPr>
              <a:t>? </a:t>
            </a:r>
            <a:endParaRPr lang="ru-RU" dirty="0">
              <a:solidFill>
                <a:prstClr val="black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dirty="0">
                <a:solidFill>
                  <a:prstClr val="black"/>
                </a:solidFill>
              </a:rPr>
              <a:t>Повтори несколько раз звук </a:t>
            </a:r>
            <a:r>
              <a:rPr lang="en-US" dirty="0" smtClean="0">
                <a:solidFill>
                  <a:prstClr val="black"/>
                </a:solidFill>
              </a:rPr>
              <a:t>[</a:t>
            </a:r>
            <a:r>
              <a:rPr lang="ru-RU" dirty="0" smtClean="0">
                <a:solidFill>
                  <a:prstClr val="black"/>
                </a:solidFill>
              </a:rPr>
              <a:t>Ж</a:t>
            </a:r>
            <a:r>
              <a:rPr lang="en-US" dirty="0" smtClean="0">
                <a:solidFill>
                  <a:prstClr val="black"/>
                </a:solidFill>
              </a:rPr>
              <a:t>]</a:t>
            </a:r>
            <a:r>
              <a:rPr lang="ru-RU" dirty="0">
                <a:solidFill>
                  <a:prstClr val="black"/>
                </a:solidFill>
              </a:rPr>
              <a:t>. Какой он?</a:t>
            </a:r>
          </a:p>
          <a:p>
            <a:pPr marL="0" lvl="0" indent="0">
              <a:buNone/>
            </a:pPr>
            <a:r>
              <a:rPr lang="ru-RU" b="1" dirty="0">
                <a:solidFill>
                  <a:prstClr val="black"/>
                </a:solidFill>
              </a:rPr>
              <a:t>Подсказка: </a:t>
            </a:r>
            <a:r>
              <a:rPr lang="en-US" b="1" dirty="0" smtClean="0">
                <a:solidFill>
                  <a:prstClr val="black"/>
                </a:solidFill>
              </a:rPr>
              <a:t>[</a:t>
            </a:r>
            <a:r>
              <a:rPr lang="ru-RU" b="1" dirty="0" smtClean="0">
                <a:solidFill>
                  <a:prstClr val="black"/>
                </a:solidFill>
              </a:rPr>
              <a:t>Ж</a:t>
            </a:r>
            <a:r>
              <a:rPr lang="en-US" b="1" dirty="0" smtClean="0">
                <a:solidFill>
                  <a:prstClr val="black"/>
                </a:solidFill>
              </a:rPr>
              <a:t>]</a:t>
            </a:r>
            <a:r>
              <a:rPr lang="ru-RU" b="1" dirty="0">
                <a:solidFill>
                  <a:prstClr val="black"/>
                </a:solidFill>
              </a:rPr>
              <a:t>-согласный твердый звонкий</a:t>
            </a:r>
            <a:r>
              <a:rPr lang="ru-RU" b="1" dirty="0" smtClean="0">
                <a:solidFill>
                  <a:prstClr val="black"/>
                </a:solidFill>
              </a:rPr>
              <a:t>.</a:t>
            </a:r>
          </a:p>
          <a:p>
            <a:pPr marL="0" lvl="0" indent="0">
              <a:buNone/>
            </a:pPr>
            <a:endParaRPr lang="ru-RU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ru-RU" dirty="0" smtClean="0">
                <a:solidFill>
                  <a:prstClr val="black"/>
                </a:solidFill>
              </a:rPr>
              <a:t>Давай немного пожужжим, как большие жуки. </a:t>
            </a:r>
          </a:p>
          <a:p>
            <a:pPr marL="0" lvl="0" indent="0">
              <a:buNone/>
            </a:pPr>
            <a:r>
              <a:rPr lang="ru-RU" dirty="0" smtClean="0">
                <a:solidFill>
                  <a:prstClr val="black"/>
                </a:solidFill>
              </a:rPr>
              <a:t>А теперь, как маленькие жучки. Ты заметил, что жуки жужжат одинаково</a:t>
            </a:r>
            <a:r>
              <a:rPr lang="ru-RU" b="1" dirty="0" smtClean="0">
                <a:solidFill>
                  <a:prstClr val="black"/>
                </a:solidFill>
              </a:rPr>
              <a:t>? Звук </a:t>
            </a:r>
            <a:r>
              <a:rPr lang="en-US" b="1" dirty="0">
                <a:solidFill>
                  <a:prstClr val="black"/>
                </a:solidFill>
              </a:rPr>
              <a:t>[</a:t>
            </a:r>
            <a:r>
              <a:rPr lang="ru-RU" b="1" dirty="0">
                <a:solidFill>
                  <a:prstClr val="black"/>
                </a:solidFill>
              </a:rPr>
              <a:t>Ж</a:t>
            </a:r>
            <a:r>
              <a:rPr lang="en-US" b="1" dirty="0">
                <a:solidFill>
                  <a:prstClr val="black"/>
                </a:solidFill>
              </a:rPr>
              <a:t>]</a:t>
            </a:r>
            <a:r>
              <a:rPr lang="ru-RU" b="1" dirty="0" smtClean="0">
                <a:solidFill>
                  <a:prstClr val="black"/>
                </a:solidFill>
              </a:rPr>
              <a:t> всегда твердый.</a:t>
            </a:r>
            <a:endParaRPr lang="ru-RU" b="1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60" y="171537"/>
            <a:ext cx="1298349" cy="1811442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60" y="3019595"/>
            <a:ext cx="1946802" cy="216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69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Найди место звука [Ж] в слове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581216" y="3289110"/>
            <a:ext cx="1514784" cy="1965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60" y="171536"/>
            <a:ext cx="1774090" cy="2475191"/>
          </a:xfrm>
          <a:prstGeom prst="rect">
            <a:avLst/>
          </a:prstGeom>
        </p:spPr>
      </p:pic>
      <p:pic>
        <p:nvPicPr>
          <p:cNvPr id="7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17" y="2646727"/>
            <a:ext cx="1958102" cy="217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414" y="2646727"/>
            <a:ext cx="3338252" cy="183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8512" y="1505875"/>
            <a:ext cx="1731414" cy="3566469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264716"/>
              </p:ext>
            </p:extLst>
          </p:nvPr>
        </p:nvGraphicFramePr>
        <p:xfrm>
          <a:off x="884593" y="5072344"/>
          <a:ext cx="1849413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6471"/>
                <a:gridCol w="616471"/>
                <a:gridCol w="616471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944980"/>
              </p:ext>
            </p:extLst>
          </p:nvPr>
        </p:nvGraphicFramePr>
        <p:xfrm>
          <a:off x="4357407" y="5072344"/>
          <a:ext cx="244446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1117"/>
                <a:gridCol w="611117"/>
                <a:gridCol w="611117"/>
                <a:gridCol w="611117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675707"/>
              </p:ext>
            </p:extLst>
          </p:nvPr>
        </p:nvGraphicFramePr>
        <p:xfrm>
          <a:off x="8105253" y="5043958"/>
          <a:ext cx="3781944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324"/>
                <a:gridCol w="630324"/>
                <a:gridCol w="630324"/>
                <a:gridCol w="630324"/>
                <a:gridCol w="630324"/>
                <a:gridCol w="630324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Стрелка вверх 11"/>
          <p:cNvSpPr/>
          <p:nvPr/>
        </p:nvSpPr>
        <p:spPr>
          <a:xfrm>
            <a:off x="838200" y="5486400"/>
            <a:ext cx="804256" cy="87345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верх 16"/>
          <p:cNvSpPr/>
          <p:nvPr/>
        </p:nvSpPr>
        <p:spPr>
          <a:xfrm>
            <a:off x="11171830" y="5435020"/>
            <a:ext cx="804256" cy="87345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верх 17"/>
          <p:cNvSpPr/>
          <p:nvPr/>
        </p:nvSpPr>
        <p:spPr>
          <a:xfrm>
            <a:off x="5543892" y="5460041"/>
            <a:ext cx="804256" cy="87345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48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Познакомься с буквой Ж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6612" y="365125"/>
            <a:ext cx="1395741" cy="1954994"/>
          </a:xfrm>
          <a:prstGeom prst="rect">
            <a:avLst/>
          </a:prstGeom>
        </p:spPr>
      </p:pic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7" t="8122" r="7220"/>
          <a:stretch/>
        </p:blipFill>
        <p:spPr bwMode="auto">
          <a:xfrm>
            <a:off x="2606720" y="1417732"/>
            <a:ext cx="6568383" cy="499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93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Найди слова с Ш и слова с Ж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60" y="171536"/>
            <a:ext cx="1774090" cy="24751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331355" y="2442949"/>
            <a:ext cx="132383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Ш</a:t>
            </a:r>
          </a:p>
          <a:p>
            <a:pPr algn="ctr"/>
            <a:r>
              <a:rPr lang="ru-RU" sz="4000" b="1" dirty="0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11 слов</a:t>
            </a:r>
            <a:endParaRPr lang="ru-RU" sz="4000" b="1" dirty="0">
              <a:ln/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5860" y="2646727"/>
            <a:ext cx="156158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Ж</a:t>
            </a:r>
          </a:p>
          <a:p>
            <a:pPr algn="ctr"/>
            <a:r>
              <a:rPr lang="ru-RU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9</a:t>
            </a:r>
            <a:r>
              <a:rPr lang="ru-RU" sz="4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слов</a:t>
            </a:r>
          </a:p>
          <a:p>
            <a:pPr algn="ctr"/>
            <a:endParaRPr lang="ru-RU" sz="72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endParaRPr lang="ru-RU" sz="7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770" t="8542" r="3634" b="3324"/>
          <a:stretch/>
        </p:blipFill>
        <p:spPr>
          <a:xfrm>
            <a:off x="2193338" y="1241947"/>
            <a:ext cx="8136496" cy="503602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1351" y="2567510"/>
            <a:ext cx="1460311" cy="107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3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30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Поучимся читать слоги и слова с Ж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60" y="778161"/>
            <a:ext cx="1339292" cy="18685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0559" t="30374" r="9732" b="15911"/>
          <a:stretch/>
        </p:blipFill>
        <p:spPr>
          <a:xfrm>
            <a:off x="2879678" y="778161"/>
            <a:ext cx="6858654" cy="5963833"/>
          </a:xfrm>
          <a:prstGeom prst="rect">
            <a:avLst/>
          </a:prstGeom>
        </p:spPr>
      </p:pic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720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94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Учимся различать Ж и Ш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0" t="27976" r="3811" b="14096"/>
          <a:stretch/>
        </p:blipFill>
        <p:spPr bwMode="auto">
          <a:xfrm>
            <a:off x="3382938" y="1160059"/>
            <a:ext cx="5065025" cy="457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278" y="510793"/>
            <a:ext cx="1785932" cy="24917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5833553"/>
            <a:ext cx="109182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Познакомься с </a:t>
            </a:r>
            <a:r>
              <a:rPr lang="ru-RU" sz="2800" dirty="0" err="1" smtClean="0"/>
              <a:t>Шипелочкой</a:t>
            </a:r>
            <a:r>
              <a:rPr lang="ru-RU" sz="2800" dirty="0" smtClean="0"/>
              <a:t> и </a:t>
            </a:r>
            <a:r>
              <a:rPr lang="ru-RU" sz="2800" dirty="0" err="1" smtClean="0"/>
              <a:t>Жужжалочкой</a:t>
            </a:r>
            <a:r>
              <a:rPr lang="ru-RU" sz="2800" dirty="0" smtClean="0"/>
              <a:t>. Помоги им разобраться, кто жужжит и кто шипит.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5441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998" y="2162172"/>
            <a:ext cx="2617403" cy="365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6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189</Words>
  <Application>Microsoft Office PowerPoint</Application>
  <PresentationFormat>Широкоэкранный</PresentationFormat>
  <Paragraphs>24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Тема Office</vt:lpstr>
      <vt:lpstr>Детское объединение «Языковед» Занятие для 3,4 групп 1 года обучения</vt:lpstr>
      <vt:lpstr>Звуковая разминка </vt:lpstr>
      <vt:lpstr>Найдем новый звук в слове</vt:lpstr>
      <vt:lpstr>Найди место звука [Ж] в слове</vt:lpstr>
      <vt:lpstr>Познакомься с буквой Ж</vt:lpstr>
      <vt:lpstr>Найди слова с Ш и слова с Ж</vt:lpstr>
      <vt:lpstr>Поучимся читать слоги и слова с Ж</vt:lpstr>
      <vt:lpstr>Учимся различать Ж и Ш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Детское объединение «Языковед» Занятие для 1,2 групп 1 года обучения</dc:title>
  <dc:creator>Пользователь</dc:creator>
  <cp:lastModifiedBy>Пользователь</cp:lastModifiedBy>
  <cp:revision>11</cp:revision>
  <dcterms:created xsi:type="dcterms:W3CDTF">2025-02-17T06:23:17Z</dcterms:created>
  <dcterms:modified xsi:type="dcterms:W3CDTF">2025-02-21T03:49:45Z</dcterms:modified>
</cp:coreProperties>
</file>