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7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  <p:sldId id="271" r:id="rId14"/>
    <p:sldId id="276" r:id="rId15"/>
    <p:sldId id="27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C00"/>
    <a:srgbClr val="2D13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1716" y="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02F5-7128-4B0B-861E-91BF7978EC64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0862A0F-1390-462A-8CD8-9BE7A752A3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02F5-7128-4B0B-861E-91BF7978EC64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0862A0F-1390-462A-8CD8-9BE7A752A3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02F5-7128-4B0B-861E-91BF7978EC64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62A0F-1390-462A-8CD8-9BE7A752A3E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02F5-7128-4B0B-861E-91BF7978EC64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62A0F-1390-462A-8CD8-9BE7A752A3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02F5-7128-4B0B-861E-91BF7978EC64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0862A0F-1390-462A-8CD8-9BE7A752A3E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02F5-7128-4B0B-861E-91BF7978EC64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62A0F-1390-462A-8CD8-9BE7A752A3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02F5-7128-4B0B-861E-91BF7978EC64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62A0F-1390-462A-8CD8-9BE7A752A3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02F5-7128-4B0B-861E-91BF7978EC64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62A0F-1390-462A-8CD8-9BE7A752A3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02F5-7128-4B0B-861E-91BF7978EC64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62A0F-1390-462A-8CD8-9BE7A752A3E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02F5-7128-4B0B-861E-91BF7978EC64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62A0F-1390-462A-8CD8-9BE7A752A3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02F5-7128-4B0B-861E-91BF7978EC64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62A0F-1390-462A-8CD8-9BE7A752A3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E6E02F5-7128-4B0B-861E-91BF7978EC64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0862A0F-1390-462A-8CD8-9BE7A752A3E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55458" y="0"/>
            <a:ext cx="9144000" cy="6930183"/>
            <a:chOff x="-55458" y="0"/>
            <a:chExt cx="9144000" cy="6930183"/>
          </a:xfrm>
        </p:grpSpPr>
        <p:pic>
          <p:nvPicPr>
            <p:cNvPr id="2050" name="Рисунок 1" descr="govor_01_big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5458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4" name="AutoShape 6"/>
            <p:cNvSpPr>
              <a:spLocks noChangeArrowheads="1"/>
            </p:cNvSpPr>
            <p:nvPr/>
          </p:nvSpPr>
          <p:spPr bwMode="auto">
            <a:xfrm rot="16200000">
              <a:off x="3541489" y="3883447"/>
              <a:ext cx="2205039" cy="3888433"/>
            </a:xfrm>
            <a:prstGeom prst="moon">
              <a:avLst>
                <a:gd name="adj" fmla="val 58506"/>
              </a:avLst>
            </a:prstGeom>
            <a:gradFill rotWithShape="1">
              <a:gsLst>
                <a:gs pos="0">
                  <a:srgbClr val="FFFF00"/>
                </a:gs>
                <a:gs pos="100000">
                  <a:srgbClr val="FF99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2123728" y="5013176"/>
            <a:ext cx="1152128" cy="1296144"/>
          </a:xfrm>
          <a:prstGeom prst="rect">
            <a:avLst/>
          </a:prstGeom>
          <a:solidFill>
            <a:srgbClr val="FFF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233609" y="5167372"/>
            <a:ext cx="456586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Конкурс</a:t>
            </a:r>
            <a:endParaRPr lang="ru-RU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1671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arkaim.biz/userimages/Image/books/patters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0"/>
            <a:ext cx="4608512" cy="46085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 rot="10800000" flipV="1">
            <a:off x="1259631" y="4446219"/>
            <a:ext cx="65527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7030A0"/>
                </a:solidFill>
              </a:rPr>
              <a:t>«Скороговорки – невелички»</a:t>
            </a:r>
            <a:endParaRPr lang="ru-RU" sz="6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79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7030A0"/>
                </a:solidFill>
                <a:effectLst/>
              </a:rPr>
              <a:t>Чем полезны скороговорки?</a:t>
            </a:r>
            <a:r>
              <a:rPr lang="ru-RU" u="sng" dirty="0">
                <a:effectLst/>
              </a:rPr>
              <a:t/>
            </a:r>
            <a:br>
              <a:rPr lang="ru-RU" u="sng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554162"/>
            <a:ext cx="734481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rgbClr val="7030A0"/>
                </a:solidFill>
              </a:rPr>
              <a:t>Регулярные занятия со скороговорками помогают развить речевой аппарат, делать его гибким и послушным. В результате речь становится чистой, выразительной и легко понятной окружающим. 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524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Игорёк\Desktop\Мои документы\АНИМАЦИОННЫЕ КАРТИНКИ\солнце 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412482">
            <a:off x="164232" y="378827"/>
            <a:ext cx="3198911" cy="26183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123728" y="2996952"/>
            <a:ext cx="67687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solidFill>
                  <a:srgbClr val="7030A0"/>
                </a:solidFill>
              </a:rPr>
              <a:t>Везёт Сенька </a:t>
            </a:r>
            <a:endParaRPr lang="ru-RU" sz="6600" b="1" dirty="0" smtClean="0">
              <a:solidFill>
                <a:srgbClr val="7030A0"/>
              </a:solidFill>
            </a:endParaRPr>
          </a:p>
          <a:p>
            <a:r>
              <a:rPr lang="ru-RU" sz="6600" b="1" dirty="0" smtClean="0">
                <a:solidFill>
                  <a:srgbClr val="7030A0"/>
                </a:solidFill>
              </a:rPr>
              <a:t>Саньку </a:t>
            </a:r>
            <a:r>
              <a:rPr lang="ru-RU" sz="6600" b="1" dirty="0">
                <a:solidFill>
                  <a:srgbClr val="7030A0"/>
                </a:solidFill>
              </a:rPr>
              <a:t>с Сонькой </a:t>
            </a:r>
            <a:endParaRPr lang="ru-RU" sz="6600" b="1" dirty="0" smtClean="0">
              <a:solidFill>
                <a:srgbClr val="7030A0"/>
              </a:solidFill>
            </a:endParaRPr>
          </a:p>
          <a:p>
            <a:r>
              <a:rPr lang="ru-RU" sz="6600" b="1" dirty="0" smtClean="0">
                <a:solidFill>
                  <a:srgbClr val="7030A0"/>
                </a:solidFill>
              </a:rPr>
              <a:t>на </a:t>
            </a:r>
            <a:r>
              <a:rPr lang="ru-RU" sz="6600" b="1" dirty="0">
                <a:solidFill>
                  <a:srgbClr val="7030A0"/>
                </a:solidFill>
              </a:rPr>
              <a:t>санках.</a:t>
            </a:r>
          </a:p>
        </p:txBody>
      </p:sp>
    </p:spTree>
    <p:extLst>
      <p:ext uri="{BB962C8B-B14F-4D97-AF65-F5344CB8AC3E}">
        <p14:creationId xmlns:p14="http://schemas.microsoft.com/office/powerpoint/2010/main" val="194239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5" y="620688"/>
            <a:ext cx="698477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rgbClr val="7030A0"/>
                </a:solidFill>
              </a:rPr>
              <a:t>Корабли лавировали, лавировали, </a:t>
            </a:r>
            <a:endParaRPr lang="ru-RU" sz="66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6600" b="1" dirty="0" smtClean="0">
                <a:solidFill>
                  <a:srgbClr val="7030A0"/>
                </a:solidFill>
              </a:rPr>
              <a:t>да </a:t>
            </a:r>
            <a:r>
              <a:rPr lang="ru-RU" sz="6600" b="1" dirty="0">
                <a:solidFill>
                  <a:srgbClr val="7030A0"/>
                </a:solidFill>
              </a:rPr>
              <a:t>не вылавировали.</a:t>
            </a:r>
          </a:p>
        </p:txBody>
      </p:sp>
      <p:pic>
        <p:nvPicPr>
          <p:cNvPr id="4" name="Рисунок 2" descr="j0303377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996952"/>
            <a:ext cx="2214562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344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7585" y="2204864"/>
            <a:ext cx="87484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solidFill>
                  <a:srgbClr val="7030A0"/>
                </a:solidFill>
              </a:rPr>
              <a:t>Все скороговорки </a:t>
            </a:r>
            <a:endParaRPr lang="ru-RU" sz="6600" b="1" dirty="0" smtClean="0">
              <a:solidFill>
                <a:srgbClr val="7030A0"/>
              </a:solidFill>
            </a:endParaRPr>
          </a:p>
          <a:p>
            <a:r>
              <a:rPr lang="ru-RU" sz="6600" b="1" dirty="0" smtClean="0">
                <a:solidFill>
                  <a:srgbClr val="7030A0"/>
                </a:solidFill>
              </a:rPr>
              <a:t>не </a:t>
            </a:r>
            <a:r>
              <a:rPr lang="ru-RU" sz="6600" b="1" dirty="0">
                <a:solidFill>
                  <a:srgbClr val="7030A0"/>
                </a:solidFill>
              </a:rPr>
              <a:t>переговорить, </a:t>
            </a:r>
            <a:endParaRPr lang="ru-RU" sz="6600" b="1" dirty="0" smtClean="0">
              <a:solidFill>
                <a:srgbClr val="7030A0"/>
              </a:solidFill>
            </a:endParaRPr>
          </a:p>
          <a:p>
            <a:r>
              <a:rPr lang="ru-RU" sz="6600" b="1" dirty="0" smtClean="0">
                <a:solidFill>
                  <a:srgbClr val="7030A0"/>
                </a:solidFill>
              </a:rPr>
              <a:t>не </a:t>
            </a:r>
            <a:r>
              <a:rPr lang="ru-RU" sz="6600" b="1" dirty="0" err="1">
                <a:solidFill>
                  <a:srgbClr val="7030A0"/>
                </a:solidFill>
              </a:rPr>
              <a:t>перевыскоговорить</a:t>
            </a:r>
            <a:r>
              <a:rPr lang="ru-RU" sz="6600" b="1" dirty="0">
                <a:solidFill>
                  <a:srgbClr val="7030A0"/>
                </a:solidFill>
              </a:rPr>
              <a:t>.</a:t>
            </a:r>
          </a:p>
        </p:txBody>
      </p:sp>
      <p:pic>
        <p:nvPicPr>
          <p:cNvPr id="5" name="Рисунок 5" descr="j0354499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214562" cy="169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215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8356" y="980728"/>
            <a:ext cx="792088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solidFill>
                  <a:srgbClr val="7030A0"/>
                </a:solidFill>
              </a:rPr>
              <a:t>Карл у Клары </a:t>
            </a:r>
            <a:endParaRPr lang="ru-RU" sz="6600" b="1" dirty="0" smtClean="0">
              <a:solidFill>
                <a:srgbClr val="7030A0"/>
              </a:solidFill>
            </a:endParaRPr>
          </a:p>
          <a:p>
            <a:r>
              <a:rPr lang="ru-RU" sz="6600" b="1" dirty="0" smtClean="0">
                <a:solidFill>
                  <a:srgbClr val="7030A0"/>
                </a:solidFill>
              </a:rPr>
              <a:t>украл </a:t>
            </a:r>
            <a:r>
              <a:rPr lang="ru-RU" sz="6600" b="1" dirty="0">
                <a:solidFill>
                  <a:srgbClr val="7030A0"/>
                </a:solidFill>
              </a:rPr>
              <a:t>кораллы</a:t>
            </a:r>
            <a:r>
              <a:rPr lang="ru-RU" sz="6600" b="1" dirty="0" smtClean="0">
                <a:solidFill>
                  <a:srgbClr val="7030A0"/>
                </a:solidFill>
              </a:rPr>
              <a:t>,</a:t>
            </a:r>
          </a:p>
          <a:p>
            <a:r>
              <a:rPr lang="ru-RU" sz="6600" b="1" dirty="0" smtClean="0">
                <a:solidFill>
                  <a:srgbClr val="7030A0"/>
                </a:solidFill>
              </a:rPr>
              <a:t>А </a:t>
            </a:r>
            <a:r>
              <a:rPr lang="ru-RU" sz="6600" b="1" dirty="0">
                <a:solidFill>
                  <a:srgbClr val="7030A0"/>
                </a:solidFill>
              </a:rPr>
              <a:t>Клара у Карла украла кларнет.</a:t>
            </a:r>
            <a:endParaRPr lang="ru-RU" sz="6000" b="1" dirty="0">
              <a:solidFill>
                <a:srgbClr val="7030A0"/>
              </a:solidFill>
            </a:endParaRPr>
          </a:p>
        </p:txBody>
      </p:sp>
      <p:pic>
        <p:nvPicPr>
          <p:cNvPr id="5" name="Picture 9" descr="i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071" y="4141314"/>
            <a:ext cx="2376165" cy="27166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64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548680"/>
            <a:ext cx="79208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solidFill>
                  <a:srgbClr val="7030A0"/>
                </a:solidFill>
              </a:rPr>
              <a:t>Водовоз вёз воду </a:t>
            </a:r>
            <a:endParaRPr lang="ru-RU" sz="6600" b="1" dirty="0" smtClean="0">
              <a:solidFill>
                <a:srgbClr val="7030A0"/>
              </a:solidFill>
            </a:endParaRPr>
          </a:p>
          <a:p>
            <a:r>
              <a:rPr lang="ru-RU" sz="6600" b="1" dirty="0" smtClean="0">
                <a:solidFill>
                  <a:srgbClr val="7030A0"/>
                </a:solidFill>
              </a:rPr>
              <a:t>из-под </a:t>
            </a:r>
            <a:r>
              <a:rPr lang="ru-RU" sz="6600" b="1" dirty="0">
                <a:solidFill>
                  <a:srgbClr val="7030A0"/>
                </a:solidFill>
              </a:rPr>
              <a:t>водопровода</a:t>
            </a:r>
            <a:r>
              <a:rPr lang="ru-RU" sz="6600" dirty="0">
                <a:solidFill>
                  <a:srgbClr val="7030A0"/>
                </a:solidFill>
              </a:rPr>
              <a:t>.</a:t>
            </a:r>
            <a:endParaRPr lang="ru-RU" sz="6400" dirty="0">
              <a:solidFill>
                <a:srgbClr val="7030A0"/>
              </a:solidFill>
            </a:endParaRPr>
          </a:p>
        </p:txBody>
      </p:sp>
      <p:pic>
        <p:nvPicPr>
          <p:cNvPr id="5" name="Рисунок 2" descr="j0283405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284984"/>
            <a:ext cx="3302099" cy="32677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31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548680"/>
            <a:ext cx="694733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400" b="1" dirty="0">
                <a:solidFill>
                  <a:srgbClr val="7030A0"/>
                </a:solidFill>
              </a:rPr>
              <a:t>Два щенка </a:t>
            </a:r>
            <a:endParaRPr lang="ru-RU" sz="64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6400" b="1" dirty="0" smtClean="0">
                <a:solidFill>
                  <a:srgbClr val="7030A0"/>
                </a:solidFill>
              </a:rPr>
              <a:t>щека </a:t>
            </a:r>
            <a:r>
              <a:rPr lang="ru-RU" sz="6400" b="1" dirty="0">
                <a:solidFill>
                  <a:srgbClr val="7030A0"/>
                </a:solidFill>
              </a:rPr>
              <a:t>к щеке </a:t>
            </a:r>
            <a:endParaRPr lang="ru-RU" sz="64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6400" b="1" dirty="0" smtClean="0">
                <a:solidFill>
                  <a:srgbClr val="7030A0"/>
                </a:solidFill>
              </a:rPr>
              <a:t>щиплют щетку</a:t>
            </a:r>
          </a:p>
          <a:p>
            <a:pPr algn="ctr"/>
            <a:r>
              <a:rPr lang="ru-RU" sz="6400" b="1" dirty="0" smtClean="0">
                <a:solidFill>
                  <a:srgbClr val="7030A0"/>
                </a:solidFill>
              </a:rPr>
              <a:t> </a:t>
            </a:r>
            <a:r>
              <a:rPr lang="ru-RU" sz="6400" b="1" dirty="0">
                <a:solidFill>
                  <a:srgbClr val="7030A0"/>
                </a:solidFill>
              </a:rPr>
              <a:t>в уголке.</a:t>
            </a:r>
          </a:p>
        </p:txBody>
      </p:sp>
      <p:pic>
        <p:nvPicPr>
          <p:cNvPr id="3074" name="Picture 2" descr="Smiley, telefonieren, clipart Stock Vek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861048"/>
            <a:ext cx="2949448" cy="25721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58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1052736"/>
            <a:ext cx="65527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solidFill>
                  <a:srgbClr val="7030A0"/>
                </a:solidFill>
              </a:rPr>
              <a:t>На горе Арарат </a:t>
            </a:r>
            <a:endParaRPr lang="ru-RU" sz="6600" b="1" dirty="0" smtClean="0">
              <a:solidFill>
                <a:srgbClr val="7030A0"/>
              </a:solidFill>
            </a:endParaRPr>
          </a:p>
          <a:p>
            <a:r>
              <a:rPr lang="ru-RU" sz="6600" b="1" dirty="0" smtClean="0">
                <a:solidFill>
                  <a:srgbClr val="7030A0"/>
                </a:solidFill>
              </a:rPr>
              <a:t>рвала </a:t>
            </a:r>
            <a:r>
              <a:rPr lang="ru-RU" sz="6600" b="1" dirty="0">
                <a:solidFill>
                  <a:srgbClr val="7030A0"/>
                </a:solidFill>
              </a:rPr>
              <a:t>Варвара виноград.</a:t>
            </a:r>
            <a:endParaRPr lang="ru-RU" sz="6400" b="1" dirty="0">
              <a:solidFill>
                <a:srgbClr val="7030A0"/>
              </a:solidFill>
            </a:endParaRPr>
          </a:p>
        </p:txBody>
      </p:sp>
      <p:pic>
        <p:nvPicPr>
          <p:cNvPr id="4" name="Рисунок 4" descr="j0205360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3561362"/>
            <a:ext cx="3167260" cy="2725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412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2348880"/>
            <a:ext cx="64807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solidFill>
                  <a:srgbClr val="7030A0"/>
                </a:solidFill>
              </a:rPr>
              <a:t>На дворе трава, на траве дрова.</a:t>
            </a:r>
            <a:endParaRPr lang="ru-RU" sz="6000" b="1" dirty="0">
              <a:solidFill>
                <a:srgbClr val="7030A0"/>
              </a:solidFill>
            </a:endParaRPr>
          </a:p>
        </p:txBody>
      </p:sp>
      <p:pic>
        <p:nvPicPr>
          <p:cNvPr id="11266" name="Picture 2" descr="To Be Clipart - Viewing Galle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734845"/>
            <a:ext cx="2373610" cy="36330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32856" y="4293096"/>
            <a:ext cx="1572904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0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2087" y="2033434"/>
            <a:ext cx="86409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7030A0"/>
                </a:solidFill>
              </a:rPr>
              <a:t>«Орфоэпическая атака»</a:t>
            </a:r>
            <a:endParaRPr lang="ru-RU" sz="6600" b="1" dirty="0">
              <a:solidFill>
                <a:srgbClr val="7030A0"/>
              </a:solidFill>
            </a:endParaRPr>
          </a:p>
        </p:txBody>
      </p:sp>
      <p:pic>
        <p:nvPicPr>
          <p:cNvPr id="6" name="Рисунок 5" descr="j0434411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149080"/>
            <a:ext cx="1985962" cy="223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j0282747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57188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394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63888" y="836712"/>
            <a:ext cx="532859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rgbClr val="7030A0"/>
                </a:solidFill>
              </a:rPr>
              <a:t>Орфоэпия - отдел языкознания, изучающий правила образцового произношения </a:t>
            </a:r>
          </a:p>
        </p:txBody>
      </p:sp>
      <p:pic>
        <p:nvPicPr>
          <p:cNvPr id="13314" name="Picture 2" descr="Royalty Free Sibling Stock Animal Design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12"/>
          <a:stretch/>
        </p:blipFill>
        <p:spPr bwMode="auto">
          <a:xfrm>
            <a:off x="704675" y="1827696"/>
            <a:ext cx="2857286" cy="30963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4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ppy Children Playing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98" y="2366923"/>
            <a:ext cx="3153950" cy="26282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0698" y="836712"/>
            <a:ext cx="8686800" cy="118482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7030A0"/>
                </a:solidFill>
                <a:effectLst/>
              </a:rPr>
              <a:t>Вставьте пропущенные буквы в словах</a:t>
            </a:r>
            <a:r>
              <a:rPr lang="ru-RU" dirty="0" smtClean="0">
                <a:solidFill>
                  <a:srgbClr val="7030A0"/>
                </a:solidFill>
                <a:effectLst/>
              </a:rPr>
              <a:t>:</a:t>
            </a:r>
            <a:endParaRPr lang="ru-RU" dirty="0">
              <a:solidFill>
                <a:srgbClr val="7030A0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1880" y="1628800"/>
            <a:ext cx="535561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buClr>
                <a:srgbClr val="F0AD00"/>
              </a:buClr>
              <a:buSzPct val="70000"/>
            </a:pPr>
            <a:r>
              <a:rPr lang="ru-RU" sz="3200" dirty="0" err="1">
                <a:solidFill>
                  <a:srgbClr val="7030A0"/>
                </a:solidFill>
              </a:rPr>
              <a:t>б</a:t>
            </a:r>
            <a:r>
              <a:rPr lang="ru-RU" sz="4400" dirty="0" err="1">
                <a:solidFill>
                  <a:srgbClr val="7030A0"/>
                </a:solidFill>
              </a:rPr>
              <a:t>..т..рея</a:t>
            </a:r>
            <a:r>
              <a:rPr lang="ru-RU" sz="4400" dirty="0">
                <a:solidFill>
                  <a:srgbClr val="7030A0"/>
                </a:solidFill>
              </a:rPr>
              <a:t>, ко..</a:t>
            </a:r>
            <a:r>
              <a:rPr lang="ru-RU" sz="4400" dirty="0" err="1">
                <a:solidFill>
                  <a:srgbClr val="7030A0"/>
                </a:solidFill>
              </a:rPr>
              <a:t>екция</a:t>
            </a:r>
            <a:r>
              <a:rPr lang="ru-RU" sz="4400" dirty="0">
                <a:solidFill>
                  <a:srgbClr val="7030A0"/>
                </a:solidFill>
              </a:rPr>
              <a:t>, ж..</a:t>
            </a:r>
            <a:r>
              <a:rPr lang="ru-RU" sz="4400" dirty="0" err="1">
                <a:solidFill>
                  <a:srgbClr val="7030A0"/>
                </a:solidFill>
              </a:rPr>
              <a:t>ри</a:t>
            </a:r>
            <a:r>
              <a:rPr lang="ru-RU" sz="4400" dirty="0">
                <a:solidFill>
                  <a:srgbClr val="7030A0"/>
                </a:solidFill>
              </a:rPr>
              <a:t>, в..</a:t>
            </a:r>
            <a:r>
              <a:rPr lang="ru-RU" sz="4400" dirty="0" err="1">
                <a:solidFill>
                  <a:srgbClr val="7030A0"/>
                </a:solidFill>
              </a:rPr>
              <a:t>рм</a:t>
            </a:r>
            <a:r>
              <a:rPr lang="ru-RU" sz="4400" dirty="0">
                <a:solidFill>
                  <a:srgbClr val="7030A0"/>
                </a:solidFill>
              </a:rPr>
              <a:t>..</a:t>
            </a:r>
            <a:r>
              <a:rPr lang="ru-RU" sz="4400" dirty="0" err="1">
                <a:solidFill>
                  <a:srgbClr val="7030A0"/>
                </a:solidFill>
              </a:rPr>
              <a:t>шель</a:t>
            </a:r>
            <a:r>
              <a:rPr lang="ru-RU" sz="4400" dirty="0">
                <a:solidFill>
                  <a:srgbClr val="7030A0"/>
                </a:solidFill>
              </a:rPr>
              <a:t>, параш..</a:t>
            </a:r>
            <a:r>
              <a:rPr lang="ru-RU" sz="4400" dirty="0" err="1">
                <a:solidFill>
                  <a:srgbClr val="7030A0"/>
                </a:solidFill>
              </a:rPr>
              <a:t>тист</a:t>
            </a:r>
            <a:r>
              <a:rPr lang="ru-RU" sz="4400" dirty="0">
                <a:solidFill>
                  <a:srgbClr val="7030A0"/>
                </a:solidFill>
              </a:rPr>
              <a:t>, </a:t>
            </a:r>
            <a:r>
              <a:rPr lang="ru-RU" sz="4400" dirty="0" err="1">
                <a:solidFill>
                  <a:srgbClr val="7030A0"/>
                </a:solidFill>
              </a:rPr>
              <a:t>профе</a:t>
            </a:r>
            <a:r>
              <a:rPr lang="ru-RU" sz="4400" dirty="0">
                <a:solidFill>
                  <a:srgbClr val="7030A0"/>
                </a:solidFill>
              </a:rPr>
              <a:t>..</a:t>
            </a:r>
            <a:r>
              <a:rPr lang="ru-RU" sz="4400" dirty="0" err="1">
                <a:solidFill>
                  <a:srgbClr val="7030A0"/>
                </a:solidFill>
              </a:rPr>
              <a:t>ия</a:t>
            </a:r>
            <a:r>
              <a:rPr lang="ru-RU" sz="4400" dirty="0">
                <a:solidFill>
                  <a:srgbClr val="7030A0"/>
                </a:solidFill>
              </a:rPr>
              <a:t> , ш..</a:t>
            </a:r>
            <a:r>
              <a:rPr lang="ru-RU" sz="4400" dirty="0" err="1">
                <a:solidFill>
                  <a:srgbClr val="7030A0"/>
                </a:solidFill>
              </a:rPr>
              <a:t>колад</a:t>
            </a:r>
            <a:r>
              <a:rPr lang="ru-RU" sz="4400" dirty="0">
                <a:solidFill>
                  <a:srgbClr val="7030A0"/>
                </a:solidFill>
              </a:rPr>
              <a:t>, </a:t>
            </a:r>
            <a:r>
              <a:rPr lang="ru-RU" sz="4400" dirty="0" err="1">
                <a:solidFill>
                  <a:srgbClr val="7030A0"/>
                </a:solidFill>
              </a:rPr>
              <a:t>в..н..грет</a:t>
            </a:r>
            <a:r>
              <a:rPr lang="ru-RU" sz="4400" dirty="0">
                <a:solidFill>
                  <a:srgbClr val="7030A0"/>
                </a:solidFill>
              </a:rPr>
              <a:t>.</a:t>
            </a:r>
            <a:br>
              <a:rPr lang="ru-RU" sz="4400" dirty="0">
                <a:solidFill>
                  <a:srgbClr val="7030A0"/>
                </a:solidFill>
              </a:rPr>
            </a:br>
            <a:endParaRPr lang="ru-RU" sz="4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969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ppy Children Playing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36" y="2348880"/>
            <a:ext cx="3153950" cy="26282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0698" y="836712"/>
            <a:ext cx="8686800" cy="118482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7030A0"/>
                </a:solidFill>
                <a:effectLst/>
              </a:rPr>
              <a:t>Вставьте пропущенные буквы в словах</a:t>
            </a:r>
            <a:r>
              <a:rPr lang="ru-RU" dirty="0" smtClean="0">
                <a:solidFill>
                  <a:srgbClr val="7030A0"/>
                </a:solidFill>
                <a:effectLst/>
              </a:rPr>
              <a:t>:</a:t>
            </a:r>
            <a:endParaRPr lang="ru-RU" dirty="0">
              <a:solidFill>
                <a:srgbClr val="7030A0"/>
              </a:solidFill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67944" y="2021537"/>
            <a:ext cx="50760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F0AD00"/>
              </a:buClr>
              <a:buSzPct val="70000"/>
            </a:pPr>
            <a:r>
              <a:rPr lang="ru-RU" sz="4000" dirty="0">
                <a:solidFill>
                  <a:srgbClr val="7030A0"/>
                </a:solidFill>
              </a:rPr>
              <a:t>Ответ: б</a:t>
            </a:r>
            <a:r>
              <a:rPr lang="ru-RU" sz="4000" b="1" i="1" dirty="0">
                <a:solidFill>
                  <a:srgbClr val="7030A0"/>
                </a:solidFill>
              </a:rPr>
              <a:t>а</a:t>
            </a:r>
            <a:r>
              <a:rPr lang="ru-RU" sz="4000" dirty="0">
                <a:solidFill>
                  <a:srgbClr val="7030A0"/>
                </a:solidFill>
              </a:rPr>
              <a:t>т</a:t>
            </a:r>
            <a:r>
              <a:rPr lang="ru-RU" sz="4000" b="1" i="1" dirty="0">
                <a:solidFill>
                  <a:srgbClr val="7030A0"/>
                </a:solidFill>
              </a:rPr>
              <a:t>а</a:t>
            </a:r>
            <a:r>
              <a:rPr lang="ru-RU" sz="4000" dirty="0">
                <a:solidFill>
                  <a:srgbClr val="7030A0"/>
                </a:solidFill>
              </a:rPr>
              <a:t>рея, ко</a:t>
            </a:r>
            <a:r>
              <a:rPr lang="ru-RU" sz="4000" b="1" i="1" dirty="0">
                <a:solidFill>
                  <a:srgbClr val="7030A0"/>
                </a:solidFill>
              </a:rPr>
              <a:t>лл</a:t>
            </a:r>
            <a:r>
              <a:rPr lang="ru-RU" sz="4000" dirty="0">
                <a:solidFill>
                  <a:srgbClr val="7030A0"/>
                </a:solidFill>
              </a:rPr>
              <a:t>екция, ж</a:t>
            </a:r>
            <a:r>
              <a:rPr lang="ru-RU" sz="4000" b="1" i="1" dirty="0">
                <a:solidFill>
                  <a:srgbClr val="7030A0"/>
                </a:solidFill>
              </a:rPr>
              <a:t>ю</a:t>
            </a:r>
            <a:r>
              <a:rPr lang="ru-RU" sz="4000" dirty="0">
                <a:solidFill>
                  <a:srgbClr val="7030A0"/>
                </a:solidFill>
              </a:rPr>
              <a:t>ри, в</a:t>
            </a:r>
            <a:r>
              <a:rPr lang="ru-RU" sz="4000" b="1" i="1" dirty="0">
                <a:solidFill>
                  <a:srgbClr val="7030A0"/>
                </a:solidFill>
              </a:rPr>
              <a:t>е</a:t>
            </a:r>
            <a:r>
              <a:rPr lang="ru-RU" sz="4000" dirty="0">
                <a:solidFill>
                  <a:srgbClr val="7030A0"/>
                </a:solidFill>
              </a:rPr>
              <a:t>рм</a:t>
            </a:r>
            <a:r>
              <a:rPr lang="ru-RU" sz="4000" b="1" i="1" dirty="0">
                <a:solidFill>
                  <a:srgbClr val="7030A0"/>
                </a:solidFill>
              </a:rPr>
              <a:t>и</a:t>
            </a:r>
            <a:r>
              <a:rPr lang="ru-RU" sz="4000" dirty="0">
                <a:solidFill>
                  <a:srgbClr val="7030A0"/>
                </a:solidFill>
              </a:rPr>
              <a:t>шель, параш</a:t>
            </a:r>
            <a:r>
              <a:rPr lang="ru-RU" sz="4000" b="1" i="1" dirty="0">
                <a:solidFill>
                  <a:srgbClr val="7030A0"/>
                </a:solidFill>
              </a:rPr>
              <a:t>ю</a:t>
            </a:r>
            <a:r>
              <a:rPr lang="ru-RU" sz="4000" dirty="0">
                <a:solidFill>
                  <a:srgbClr val="7030A0"/>
                </a:solidFill>
              </a:rPr>
              <a:t>тист, профе</a:t>
            </a:r>
            <a:r>
              <a:rPr lang="ru-RU" sz="4000" b="1" i="1" dirty="0">
                <a:solidFill>
                  <a:srgbClr val="7030A0"/>
                </a:solidFill>
              </a:rPr>
              <a:t>сс</a:t>
            </a:r>
            <a:r>
              <a:rPr lang="ru-RU" sz="4000" dirty="0">
                <a:solidFill>
                  <a:srgbClr val="7030A0"/>
                </a:solidFill>
              </a:rPr>
              <a:t>ия , ш</a:t>
            </a:r>
            <a:r>
              <a:rPr lang="ru-RU" sz="4000" b="1" i="1" dirty="0">
                <a:solidFill>
                  <a:srgbClr val="7030A0"/>
                </a:solidFill>
              </a:rPr>
              <a:t>о</a:t>
            </a:r>
            <a:r>
              <a:rPr lang="ru-RU" sz="4000" dirty="0">
                <a:solidFill>
                  <a:srgbClr val="7030A0"/>
                </a:solidFill>
              </a:rPr>
              <a:t>колад, в</a:t>
            </a:r>
            <a:r>
              <a:rPr lang="ru-RU" sz="4000" b="1" i="1" dirty="0">
                <a:solidFill>
                  <a:srgbClr val="7030A0"/>
                </a:solidFill>
              </a:rPr>
              <a:t>и</a:t>
            </a:r>
            <a:r>
              <a:rPr lang="ru-RU" sz="4000" dirty="0">
                <a:solidFill>
                  <a:srgbClr val="7030A0"/>
                </a:solidFill>
              </a:rPr>
              <a:t>н</a:t>
            </a:r>
            <a:r>
              <a:rPr lang="ru-RU" sz="4000" b="1" i="1" dirty="0">
                <a:solidFill>
                  <a:srgbClr val="7030A0"/>
                </a:solidFill>
              </a:rPr>
              <a:t>е</a:t>
            </a:r>
            <a:r>
              <a:rPr lang="ru-RU" sz="4000" dirty="0">
                <a:solidFill>
                  <a:srgbClr val="7030A0"/>
                </a:solidFill>
              </a:rPr>
              <a:t>грет.</a:t>
            </a:r>
            <a:endParaRPr lang="ru-RU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9211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127</TotalTime>
  <Words>166</Words>
  <Application>Microsoft Office PowerPoint</Application>
  <PresentationFormat>Экран (4:3)</PresentationFormat>
  <Paragraphs>30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Franklin Gothic Book</vt:lpstr>
      <vt:lpstr>Franklin Gothic Medium</vt:lpstr>
      <vt:lpstr>Wingdings 2</vt:lpstr>
      <vt:lpstr>Трек</vt:lpstr>
      <vt:lpstr>Презентация PowerPoint</vt:lpstr>
      <vt:lpstr>Презентация PowerPoint</vt:lpstr>
      <vt:lpstr>Чем полезны скороговорки?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Вставьте пропущенные буквы в словах:</vt:lpstr>
      <vt:lpstr>Вставьте пропущенные буквы в словах: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Бережных</dc:creator>
  <cp:lastModifiedBy>Юлия</cp:lastModifiedBy>
  <cp:revision>15</cp:revision>
  <dcterms:created xsi:type="dcterms:W3CDTF">2015-03-03T14:29:31Z</dcterms:created>
  <dcterms:modified xsi:type="dcterms:W3CDTF">2025-02-20T04:39:57Z</dcterms:modified>
</cp:coreProperties>
</file>