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4" r:id="rId2"/>
    <p:sldId id="257" r:id="rId3"/>
    <p:sldId id="260" r:id="rId4"/>
    <p:sldId id="259" r:id="rId5"/>
    <p:sldId id="262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4" r:id="rId14"/>
    <p:sldId id="275" r:id="rId15"/>
    <p:sldId id="277" r:id="rId16"/>
    <p:sldId id="278" r:id="rId17"/>
    <p:sldId id="279" r:id="rId18"/>
    <p:sldId id="280" r:id="rId19"/>
    <p:sldId id="281" r:id="rId20"/>
    <p:sldId id="282" r:id="rId21"/>
    <p:sldId id="286" r:id="rId22"/>
    <p:sldId id="285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A818"/>
    <a:srgbClr val="C85C12"/>
    <a:srgbClr val="FD5C2F"/>
    <a:srgbClr val="EC7524"/>
    <a:srgbClr val="FF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75" d="100"/>
          <a:sy n="75" d="100"/>
        </p:scale>
        <p:origin x="974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FD8B8-1247-4896-BE95-115AB4F8DD7B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2E52F-D9E4-4715-B511-0367EF8510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13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553028" y="-77847"/>
            <a:ext cx="9114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FF2F2F"/>
                </a:solidFill>
                <a:latin typeface="Comic Sans MS" panose="030F0702030302020204" pitchFamily="66" charset="0"/>
              </a:rPr>
              <a:t>Познавательная викторина</a:t>
            </a:r>
          </a:p>
        </p:txBody>
      </p:sp>
      <p:sp>
        <p:nvSpPr>
          <p:cNvPr id="8" name="TextBox 8"/>
          <p:cNvSpPr txBox="1">
            <a:spLocks noChangeArrowheads="1"/>
          </p:cNvSpPr>
          <p:nvPr userDrawn="1"/>
        </p:nvSpPr>
        <p:spPr bwMode="auto">
          <a:xfrm>
            <a:off x="3439886" y="6365557"/>
            <a:ext cx="519979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/>
            <a:r>
              <a:rPr lang="ru-RU" altLang="ru-RU" sz="13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Автор: Колышкина Елена Владимировна</a:t>
            </a:r>
          </a:p>
          <a:p>
            <a:pPr algn="ctr"/>
            <a:r>
              <a:rPr lang="ru-RU" altLang="ru-RU" sz="13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учитель географии высшей категории, г. Новосибирск, 2023</a:t>
            </a:r>
          </a:p>
        </p:txBody>
      </p:sp>
    </p:spTree>
    <p:extLst>
      <p:ext uri="{BB962C8B-B14F-4D97-AF65-F5344CB8AC3E}">
        <p14:creationId xmlns:p14="http://schemas.microsoft.com/office/powerpoint/2010/main" val="247356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0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8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28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25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64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15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86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43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59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42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2541B-2A9A-4E6A-83C7-90840053EA5C}" type="datetimeFigureOut">
              <a:rPr lang="ru-RU" smtClean="0"/>
              <a:t>23.02.2025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C1D21-FED3-4D7C-B614-D6338E0E5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71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6033D8-F2D2-4221-B444-311554BCA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r="123"/>
          <a:stretch/>
        </p:blipFill>
        <p:spPr>
          <a:xfrm>
            <a:off x="259434" y="2130758"/>
            <a:ext cx="3536677" cy="4727242"/>
          </a:xfrm>
          <a:prstGeom prst="rect">
            <a:avLst/>
          </a:prstGeom>
        </p:spPr>
      </p:pic>
      <p:sp>
        <p:nvSpPr>
          <p:cNvPr id="7" name="WordArt 3">
            <a:extLst>
              <a:ext uri="{FF2B5EF4-FFF2-40B4-BE49-F238E27FC236}">
                <a16:creationId xmlns:a16="http://schemas.microsoft.com/office/drawing/2014/main" id="{19A6EC2A-E9F7-4199-9FAE-6A72E1D5978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837293" y="276317"/>
            <a:ext cx="6548438" cy="2352675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>
              <a:buNone/>
            </a:pPr>
            <a:r>
              <a:rPr lang="ru-RU" sz="2000" kern="10" spc="0" dirty="0">
                <a:ln w="1524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29783" dir="3885598" algn="ctr" rotWithShape="0">
                    <a:srgbClr val="BFBFBF">
                      <a:alpha val="74998"/>
                    </a:srgbClr>
                  </a:outerShdw>
                </a:effectLst>
                <a:latin typeface="Arial Black" panose="020B0A04020102020204" pitchFamily="34" charset="0"/>
              </a:rPr>
              <a:t>Познавательная викторина</a:t>
            </a:r>
          </a:p>
          <a:p>
            <a:pPr algn="ctr" rtl="0">
              <a:buNone/>
            </a:pPr>
            <a:r>
              <a:rPr lang="ru-RU" sz="2000" kern="10" spc="0" dirty="0">
                <a:ln w="1524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29783" dir="3885598" algn="ctr" rotWithShape="0">
                    <a:srgbClr val="BFBFBF">
                      <a:alpha val="74998"/>
                    </a:srgbClr>
                  </a:outerShdw>
                </a:effectLst>
                <a:latin typeface="Arial Black" panose="020B0A04020102020204" pitchFamily="34" charset="0"/>
              </a:rPr>
              <a:t>"Масленица"</a:t>
            </a:r>
          </a:p>
        </p:txBody>
      </p:sp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051CD3-F41E-413F-B99C-355827BBDD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346727" y="6128148"/>
            <a:ext cx="484216" cy="50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0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46269" y="1460314"/>
            <a:ext cx="7304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Символом чего является блин, выпекаемый на Масленицу?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2483892" y="2934269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Солнца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Луны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Земли</a:t>
            </a:r>
            <a:r>
              <a:rPr lang="ru-RU" sz="2800" b="1" dirty="0">
                <a:solidFill>
                  <a:srgbClr val="C85C12"/>
                </a:solidFill>
              </a:rPr>
              <a:t>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83286" y="4797185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Весны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685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6" y="4797184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Прощёное воскресенье 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в народе называют последний день празднования Масленицы?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Разгульное воскресенье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Большое воскресенье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Крещёное воскресенье</a:t>
            </a:r>
          </a:p>
        </p:txBody>
      </p:sp>
    </p:spTree>
    <p:extLst>
      <p:ext uri="{BB962C8B-B14F-4D97-AF65-F5344CB8AC3E}">
        <p14:creationId xmlns:p14="http://schemas.microsoft.com/office/powerpoint/2010/main" val="367676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6580495" y="293426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Зима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4401" y="1587645"/>
            <a:ext cx="7355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Окончание какого времени года символизирует Масленица?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483286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Весна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Лето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Осень 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617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2563" y="1502708"/>
            <a:ext cx="72569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Что по традиции сжигают во время русских народных гуляний в праздник Масленицы?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2537270" y="320408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Чучело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335137" y="320408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Старые вещи 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4031290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Мост  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83287" y="4855842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Стог сена  </a:t>
            </a:r>
          </a:p>
        </p:txBody>
      </p:sp>
    </p:spTree>
    <p:extLst>
      <p:ext uri="{BB962C8B-B14F-4D97-AF65-F5344CB8AC3E}">
        <p14:creationId xmlns:p14="http://schemas.microsoft.com/office/powerpoint/2010/main" val="299734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6580495" y="293426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Сжигание чучела Зимы  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Что являлось главным масленичным обрядом язычников?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483286" y="4797186"/>
            <a:ext cx="3482154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Прошение друг у друга прощения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278953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Веселье и катание с горок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Поедание блинов  </a:t>
            </a:r>
          </a:p>
        </p:txBody>
      </p:sp>
    </p:spTree>
    <p:extLst>
      <p:ext uri="{BB962C8B-B14F-4D97-AF65-F5344CB8AC3E}">
        <p14:creationId xmlns:p14="http://schemas.microsoft.com/office/powerpoint/2010/main" val="61736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6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Первый блин комам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Как, по одной из версий, раньше звучала поговорка "Первый блин комом"?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Первый блин камнем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5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Первый блин скомкан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Первый блин куму</a:t>
            </a:r>
          </a:p>
        </p:txBody>
      </p:sp>
    </p:spTree>
    <p:extLst>
      <p:ext uri="{BB962C8B-B14F-4D97-AF65-F5344CB8AC3E}">
        <p14:creationId xmlns:p14="http://schemas.microsoft.com/office/powerpoint/2010/main" val="247865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какого материала обычно делают чучело на Масленицу?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2483892" y="2934269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соломы 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дерева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бумаги  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83286" y="4797185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шерсти  </a:t>
            </a:r>
          </a:p>
        </p:txBody>
      </p:sp>
    </p:spTree>
    <p:extLst>
      <p:ext uri="{BB962C8B-B14F-4D97-AF65-F5344CB8AC3E}">
        <p14:creationId xmlns:p14="http://schemas.microsoft.com/office/powerpoint/2010/main" val="333022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6" y="4797184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Лакомка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6" y="1460315"/>
            <a:ext cx="63189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называется третий день Масленицы?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Сластёна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326183" y="3868643"/>
            <a:ext cx="3309433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Чревоугодник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Обжора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96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6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Комоедица </a:t>
            </a:r>
            <a:r>
              <a:rPr lang="ru-RU" sz="2700" b="1" dirty="0">
                <a:solidFill>
                  <a:srgbClr val="C85C12"/>
                </a:solidFill>
              </a:rPr>
              <a:t>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Georgia" panose="02040502050405020303" pitchFamily="18" charset="0"/>
              </a:rPr>
              <a:t>Какое другое название имел славянский праздник Масленица?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Блиноеда </a:t>
            </a:r>
            <a:r>
              <a:rPr lang="ru-RU" sz="27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329522" y="4809012"/>
            <a:ext cx="353295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Встреча весны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380659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Проводы зимы  </a:t>
            </a:r>
          </a:p>
        </p:txBody>
      </p:sp>
    </p:spTree>
    <p:extLst>
      <p:ext uri="{BB962C8B-B14F-4D97-AF65-F5344CB8AC3E}">
        <p14:creationId xmlns:p14="http://schemas.microsoft.com/office/powerpoint/2010/main" val="334168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45361" y="1671852"/>
            <a:ext cx="7213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заканчивается поговорка: «Не всё коту масленица...»?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2483892" y="2934269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Будет и Великий пост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Пора мышей ловить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Пора и честь знать 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83287" y="4797185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Хорошего понемножку </a:t>
            </a:r>
          </a:p>
        </p:txBody>
      </p:sp>
    </p:spTree>
    <p:extLst>
      <p:ext uri="{BB962C8B-B14F-4D97-AF65-F5344CB8AC3E}">
        <p14:creationId xmlns:p14="http://schemas.microsoft.com/office/powerpoint/2010/main" val="282263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6580495" y="293426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Нищим 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6481" y="1514945"/>
            <a:ext cx="70716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Кому было принято отдавать первый блин, приготовленный в Масленицу?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483286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Соседям 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Детям  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Родителям</a:t>
            </a:r>
            <a:r>
              <a:rPr lang="ru-RU" sz="2800" b="1" dirty="0">
                <a:solidFill>
                  <a:srgbClr val="C85C12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3275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6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На талой снежной воде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9754" y="1460313"/>
            <a:ext cx="63189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На чём было принято на Руси замешивать блины на Масленицу?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8049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На колодезной воде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5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На освещённой воде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На молоке </a:t>
            </a:r>
          </a:p>
        </p:txBody>
      </p:sp>
    </p:spTree>
    <p:extLst>
      <p:ext uri="{BB962C8B-B14F-4D97-AF65-F5344CB8AC3E}">
        <p14:creationId xmlns:p14="http://schemas.microsoft.com/office/powerpoint/2010/main" val="173792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84749" y="1456940"/>
            <a:ext cx="631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на Руси в Масленую неделю, начиная с четверга, называли Масленицу?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2527110" y="309974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Широкая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468735" y="309974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Весёлая</a:t>
            </a:r>
            <a:r>
              <a:rPr lang="ru-RU" sz="2800" b="1" dirty="0">
                <a:solidFill>
                  <a:srgbClr val="C85C12"/>
                </a:solidFill>
              </a:rPr>
              <a:t> 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Разгульная</a:t>
            </a:r>
            <a:r>
              <a:rPr lang="ru-RU" sz="2800" b="1" dirty="0">
                <a:solidFill>
                  <a:srgbClr val="C85C12"/>
                </a:solidFill>
              </a:rPr>
              <a:t>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483286" y="4797185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Длинная</a:t>
            </a:r>
            <a:r>
              <a:rPr lang="ru-RU" sz="2800" b="1" dirty="0">
                <a:solidFill>
                  <a:srgbClr val="C85C12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974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6421124" y="3054597"/>
            <a:ext cx="3243768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Развеивали по полям в качестве удобрения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2989" y="1367961"/>
            <a:ext cx="631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в старину поступали </a:t>
            </a:r>
          </a:p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 пеплом от сожжённого масленичного чучела?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483286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Оставляли на месте сожжения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6" y="4023974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Закапывали у входа в дом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59" y="3082574"/>
            <a:ext cx="3289219" cy="692852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Хранили дома до следующего праздника   </a:t>
            </a:r>
          </a:p>
        </p:txBody>
      </p:sp>
    </p:spTree>
    <p:extLst>
      <p:ext uri="{BB962C8B-B14F-4D97-AF65-F5344CB8AC3E}">
        <p14:creationId xmlns:p14="http://schemas.microsoft.com/office/powerpoint/2010/main" val="7061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375845" y="3865727"/>
            <a:ext cx="3299274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Сырная седмица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называется праздник Масленица в календаре Русской православной церкви?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387455" y="3010620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Разговенная неделя        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299644" y="4788692"/>
            <a:ext cx="345167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Блинная троица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527110" y="3010621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Красная горка  </a:t>
            </a:r>
          </a:p>
        </p:txBody>
      </p:sp>
    </p:spTree>
    <p:extLst>
      <p:ext uri="{BB962C8B-B14F-4D97-AF65-F5344CB8AC3E}">
        <p14:creationId xmlns:p14="http://schemas.microsoft.com/office/powerpoint/2010/main" val="228698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6370323" y="2934267"/>
            <a:ext cx="3294568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гречишной 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6029" y="1337481"/>
            <a:ext cx="63189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какой муки в старину пеклись традиционные русские блины?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483286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рисовой 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ржаной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2934268"/>
            <a:ext cx="3340019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Из пшеничной </a:t>
            </a:r>
          </a:p>
        </p:txBody>
      </p:sp>
    </p:spTree>
    <p:extLst>
      <p:ext uri="{BB962C8B-B14F-4D97-AF65-F5344CB8AC3E}">
        <p14:creationId xmlns:p14="http://schemas.microsoft.com/office/powerpoint/2010/main" val="361669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6" y="4797184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Катание с ледяных горок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60321" y="1378121"/>
            <a:ext cx="66043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Каким было главное развлечение у молодёжи на Масленицу?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468735" y="2934268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Катание на коньках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7" y="386572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Кулачные бои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732627" y="2980141"/>
            <a:ext cx="312984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Поедание блинов </a:t>
            </a:r>
          </a:p>
        </p:txBody>
      </p:sp>
    </p:spTree>
    <p:extLst>
      <p:ext uri="{BB962C8B-B14F-4D97-AF65-F5344CB8AC3E}">
        <p14:creationId xmlns:p14="http://schemas.microsoft.com/office/powerpoint/2010/main" val="416341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6418999" y="3404090"/>
            <a:ext cx="2899393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Петрушка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80407" y="616878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5892" y="1409300"/>
            <a:ext cx="72342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Как звали любимого народом персонажа театрализованных кукольных представлений, которые устраивались на площадях на Масленицу?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4394577" y="4848199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Матрёшка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394577" y="410956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Незнайка</a:t>
            </a:r>
            <a:r>
              <a:rPr lang="ru-RU" sz="2800" b="1" dirty="0">
                <a:solidFill>
                  <a:srgbClr val="C85C12"/>
                </a:solidFill>
              </a:rPr>
              <a:t>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688609" y="3404091"/>
            <a:ext cx="2899392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Арлекин</a:t>
            </a:r>
            <a:r>
              <a:rPr lang="ru-RU" sz="2800" b="1" dirty="0">
                <a:solidFill>
                  <a:srgbClr val="C85C1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141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знак завершения 3"/>
          <p:cNvSpPr/>
          <p:nvPr/>
        </p:nvSpPr>
        <p:spPr>
          <a:xfrm>
            <a:off x="4483285" y="3913450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Цветастый платок </a:t>
            </a:r>
          </a:p>
        </p:txBody>
      </p:sp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590567" y="6199268"/>
            <a:ext cx="484216" cy="5049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1661" y="1460313"/>
            <a:ext cx="67032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Назовите традиционный атрибут женской одежды при праздновании Масленицы? 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6529695" y="3080820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Расшитый кокошник 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4483285" y="4797186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Льняная юбка в клетку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2481661" y="3055267"/>
            <a:ext cx="3084395" cy="600501"/>
          </a:xfrm>
          <a:prstGeom prst="flowChartTermina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Красный сарафан </a:t>
            </a:r>
          </a:p>
        </p:txBody>
      </p:sp>
    </p:spTree>
    <p:extLst>
      <p:ext uri="{BB962C8B-B14F-4D97-AF65-F5344CB8AC3E}">
        <p14:creationId xmlns:p14="http://schemas.microsoft.com/office/powerpoint/2010/main" val="93924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верхние углы 4">
            <a:extLst>
              <a:ext uri="{FF2B5EF4-FFF2-40B4-BE49-F238E27FC236}">
                <a16:creationId xmlns:a16="http://schemas.microsoft.com/office/drawing/2014/main" id="{4C1DC6AE-844A-4D9E-9F77-B3F2C533D6CA}"/>
              </a:ext>
            </a:extLst>
          </p:cNvPr>
          <p:cNvSpPr/>
          <p:nvPr/>
        </p:nvSpPr>
        <p:spPr>
          <a:xfrm>
            <a:off x="983670" y="374073"/>
            <a:ext cx="10070410" cy="720436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75"/>
              </a:spcAft>
            </a:pPr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Times New Roman" panose="02020603050405020304" pitchFamily="18" charset="0"/>
              </a:rPr>
              <a:t>Установите соответствие дня недели с его названием в Масленицу:</a:t>
            </a:r>
            <a:endParaRPr lang="ru-RU" sz="2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: скругленные верхние углы 5">
            <a:extLst>
              <a:ext uri="{FF2B5EF4-FFF2-40B4-BE49-F238E27FC236}">
                <a16:creationId xmlns:a16="http://schemas.microsoft.com/office/drawing/2014/main" id="{AB1EB2FA-FC48-45A5-8B27-C41C0CAE5E3B}"/>
              </a:ext>
            </a:extLst>
          </p:cNvPr>
          <p:cNvSpPr/>
          <p:nvPr/>
        </p:nvSpPr>
        <p:spPr>
          <a:xfrm>
            <a:off x="6096000" y="1482437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"Прощеное воскресенье"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: скругленные верхние углы 6">
            <a:extLst>
              <a:ext uri="{FF2B5EF4-FFF2-40B4-BE49-F238E27FC236}">
                <a16:creationId xmlns:a16="http://schemas.microsoft.com/office/drawing/2014/main" id="{C84B3692-08C1-4A12-BB3F-A8380761AD9F}"/>
              </a:ext>
            </a:extLst>
          </p:cNvPr>
          <p:cNvSpPr/>
          <p:nvPr/>
        </p:nvSpPr>
        <p:spPr>
          <a:xfrm>
            <a:off x="6095997" y="2100219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"Разгуляй"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верхние углы 7">
            <a:extLst>
              <a:ext uri="{FF2B5EF4-FFF2-40B4-BE49-F238E27FC236}">
                <a16:creationId xmlns:a16="http://schemas.microsoft.com/office/drawing/2014/main" id="{B3A7433C-7E32-482D-A4FD-076A2B7784F4}"/>
              </a:ext>
            </a:extLst>
          </p:cNvPr>
          <p:cNvSpPr/>
          <p:nvPr/>
        </p:nvSpPr>
        <p:spPr>
          <a:xfrm>
            <a:off x="6095994" y="2776907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"Тещины вечерки"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верхние углы 8">
            <a:extLst>
              <a:ext uri="{FF2B5EF4-FFF2-40B4-BE49-F238E27FC236}">
                <a16:creationId xmlns:a16="http://schemas.microsoft.com/office/drawing/2014/main" id="{5214C998-7543-494D-AA3E-FC20608D02BD}"/>
              </a:ext>
            </a:extLst>
          </p:cNvPr>
          <p:cNvSpPr/>
          <p:nvPr/>
        </p:nvSpPr>
        <p:spPr>
          <a:xfrm>
            <a:off x="6075201" y="4237997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 err="1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Заигрыш</a:t>
            </a: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верхние углы 9">
            <a:extLst>
              <a:ext uri="{FF2B5EF4-FFF2-40B4-BE49-F238E27FC236}">
                <a16:creationId xmlns:a16="http://schemas.microsoft.com/office/drawing/2014/main" id="{F6A874BE-FFFD-4F1C-9438-2F70468208B1}"/>
              </a:ext>
            </a:extLst>
          </p:cNvPr>
          <p:cNvSpPr/>
          <p:nvPr/>
        </p:nvSpPr>
        <p:spPr>
          <a:xfrm>
            <a:off x="6095994" y="3508037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"Лакомка"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скругленные верхние углы 10">
            <a:extLst>
              <a:ext uri="{FF2B5EF4-FFF2-40B4-BE49-F238E27FC236}">
                <a16:creationId xmlns:a16="http://schemas.microsoft.com/office/drawing/2014/main" id="{62CF6A69-8D24-49CD-A7D9-B85661B06EEF}"/>
              </a:ext>
            </a:extLst>
          </p:cNvPr>
          <p:cNvSpPr/>
          <p:nvPr/>
        </p:nvSpPr>
        <p:spPr>
          <a:xfrm>
            <a:off x="6095993" y="4915855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i="1" dirty="0" err="1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Золовкины</a:t>
            </a: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посиделки"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верхние углы 11">
            <a:extLst>
              <a:ext uri="{FF2B5EF4-FFF2-40B4-BE49-F238E27FC236}">
                <a16:creationId xmlns:a16="http://schemas.microsoft.com/office/drawing/2014/main" id="{AA14C06F-B090-4A85-A85C-BF095B17DBE2}"/>
              </a:ext>
            </a:extLst>
          </p:cNvPr>
          <p:cNvSpPr/>
          <p:nvPr/>
        </p:nvSpPr>
        <p:spPr>
          <a:xfrm>
            <a:off x="6113298" y="5623972"/>
            <a:ext cx="3685309" cy="432000"/>
          </a:xfrm>
          <a:prstGeom prst="round2Same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"Встреча Масленицы"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B19BBE51-EE17-4CA5-B630-387B78DF715D}"/>
              </a:ext>
            </a:extLst>
          </p:cNvPr>
          <p:cNvSpPr/>
          <p:nvPr/>
        </p:nvSpPr>
        <p:spPr>
          <a:xfrm>
            <a:off x="983678" y="1482437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Понедельник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верхние углы 13">
            <a:extLst>
              <a:ext uri="{FF2B5EF4-FFF2-40B4-BE49-F238E27FC236}">
                <a16:creationId xmlns:a16="http://schemas.microsoft.com/office/drawing/2014/main" id="{9D894B9E-9068-436E-BFF2-5601759FECD0}"/>
              </a:ext>
            </a:extLst>
          </p:cNvPr>
          <p:cNvSpPr/>
          <p:nvPr/>
        </p:nvSpPr>
        <p:spPr>
          <a:xfrm>
            <a:off x="983675" y="2100219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Вторник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верхние углы 14">
            <a:extLst>
              <a:ext uri="{FF2B5EF4-FFF2-40B4-BE49-F238E27FC236}">
                <a16:creationId xmlns:a16="http://schemas.microsoft.com/office/drawing/2014/main" id="{54289C43-4468-4841-B9F7-29E6C36ACDB2}"/>
              </a:ext>
            </a:extLst>
          </p:cNvPr>
          <p:cNvSpPr/>
          <p:nvPr/>
        </p:nvSpPr>
        <p:spPr>
          <a:xfrm>
            <a:off x="983672" y="2776907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верхние углы 15">
            <a:extLst>
              <a:ext uri="{FF2B5EF4-FFF2-40B4-BE49-F238E27FC236}">
                <a16:creationId xmlns:a16="http://schemas.microsoft.com/office/drawing/2014/main" id="{31607D7C-CEBB-46DA-BC34-8C1D55190A69}"/>
              </a:ext>
            </a:extLst>
          </p:cNvPr>
          <p:cNvSpPr/>
          <p:nvPr/>
        </p:nvSpPr>
        <p:spPr>
          <a:xfrm>
            <a:off x="983671" y="4239167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Пятница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: скругленные верхние углы 16">
            <a:extLst>
              <a:ext uri="{FF2B5EF4-FFF2-40B4-BE49-F238E27FC236}">
                <a16:creationId xmlns:a16="http://schemas.microsoft.com/office/drawing/2014/main" id="{D1189C6C-0F3F-4767-9AE1-23248CFE4853}"/>
              </a:ext>
            </a:extLst>
          </p:cNvPr>
          <p:cNvSpPr/>
          <p:nvPr/>
        </p:nvSpPr>
        <p:spPr>
          <a:xfrm>
            <a:off x="983672" y="3508037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Четверг</a:t>
            </a:r>
            <a:endParaRPr lang="ru-RU" sz="2000" b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: скругленные верхние углы 17">
            <a:extLst>
              <a:ext uri="{FF2B5EF4-FFF2-40B4-BE49-F238E27FC236}">
                <a16:creationId xmlns:a16="http://schemas.microsoft.com/office/drawing/2014/main" id="{EF198499-6061-45D9-A4F3-D1E0E3AC2214}"/>
              </a:ext>
            </a:extLst>
          </p:cNvPr>
          <p:cNvSpPr/>
          <p:nvPr/>
        </p:nvSpPr>
        <p:spPr>
          <a:xfrm>
            <a:off x="983671" y="4915855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Суббота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верхние углы 18">
            <a:extLst>
              <a:ext uri="{FF2B5EF4-FFF2-40B4-BE49-F238E27FC236}">
                <a16:creationId xmlns:a16="http://schemas.microsoft.com/office/drawing/2014/main" id="{0ECCDCC6-A4D2-42EE-A1BB-AB70AF372360}"/>
              </a:ext>
            </a:extLst>
          </p:cNvPr>
          <p:cNvSpPr/>
          <p:nvPr/>
        </p:nvSpPr>
        <p:spPr>
          <a:xfrm>
            <a:off x="983671" y="5623972"/>
            <a:ext cx="2784762" cy="432000"/>
          </a:xfrm>
          <a:prstGeom prst="round2Same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750"/>
              </a:spcAft>
            </a:pPr>
            <a:r>
              <a:rPr lang="ru-RU" sz="2000" b="1" i="1" dirty="0">
                <a:solidFill>
                  <a:srgbClr val="C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Воскресенье</a:t>
            </a:r>
            <a:endParaRPr lang="ru-RU" sz="2000" b="1" i="1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A824E22D-26F3-4097-9441-BE30C2FD0940}"/>
              </a:ext>
            </a:extLst>
          </p:cNvPr>
          <p:cNvCxnSpPr>
            <a:cxnSpLocks/>
          </p:cNvCxnSpPr>
          <p:nvPr/>
        </p:nvCxnSpPr>
        <p:spPr>
          <a:xfrm flipV="1">
            <a:off x="3865411" y="1680723"/>
            <a:ext cx="2299849" cy="4117348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471C828A-9D26-4C17-81EF-208C624DA095}"/>
              </a:ext>
            </a:extLst>
          </p:cNvPr>
          <p:cNvCxnSpPr>
            <a:cxnSpLocks/>
          </p:cNvCxnSpPr>
          <p:nvPr/>
        </p:nvCxnSpPr>
        <p:spPr>
          <a:xfrm>
            <a:off x="3816914" y="2315049"/>
            <a:ext cx="2223653" cy="2010733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3AB02DF3-A2D5-49A8-BF69-609A18008093}"/>
              </a:ext>
            </a:extLst>
          </p:cNvPr>
          <p:cNvCxnSpPr>
            <a:cxnSpLocks/>
          </p:cNvCxnSpPr>
          <p:nvPr/>
        </p:nvCxnSpPr>
        <p:spPr>
          <a:xfrm>
            <a:off x="3830771" y="1676401"/>
            <a:ext cx="2327556" cy="4206578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0A874DAC-6563-482E-8797-6DB2DA89F77D}"/>
              </a:ext>
            </a:extLst>
          </p:cNvPr>
          <p:cNvCxnSpPr>
            <a:cxnSpLocks/>
          </p:cNvCxnSpPr>
          <p:nvPr/>
        </p:nvCxnSpPr>
        <p:spPr>
          <a:xfrm>
            <a:off x="3830777" y="3030662"/>
            <a:ext cx="2327557" cy="779505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1397513D-1E9B-4F66-B42F-4879AC1E3802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3837697" y="2316219"/>
            <a:ext cx="2258300" cy="1442884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334725A5-EFA3-4266-B0F5-B55E6CC38972}"/>
              </a:ext>
            </a:extLst>
          </p:cNvPr>
          <p:cNvCxnSpPr>
            <a:cxnSpLocks/>
          </p:cNvCxnSpPr>
          <p:nvPr/>
        </p:nvCxnSpPr>
        <p:spPr>
          <a:xfrm flipV="1">
            <a:off x="3865411" y="3030662"/>
            <a:ext cx="2175156" cy="1423335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945837AF-F34F-4AA6-BE96-6A5D7C6A2095}"/>
              </a:ext>
            </a:extLst>
          </p:cNvPr>
          <p:cNvCxnSpPr>
            <a:cxnSpLocks/>
          </p:cNvCxnSpPr>
          <p:nvPr/>
        </p:nvCxnSpPr>
        <p:spPr>
          <a:xfrm>
            <a:off x="3865411" y="5156461"/>
            <a:ext cx="2230571" cy="0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6" name="Рисунок 2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3BAC9A9-091F-4F04-A8DC-170E339A60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53732" r="68839" b="17214"/>
          <a:stretch/>
        </p:blipFill>
        <p:spPr>
          <a:xfrm>
            <a:off x="11306087" y="6197600"/>
            <a:ext cx="484216" cy="45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9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hlinkClick r:id="" action="ppaction://hlinkshowjump?jump=endshow"/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6" t="7761" r="12398" b="68358"/>
          <a:stretch/>
        </p:blipFill>
        <p:spPr>
          <a:xfrm>
            <a:off x="11559654" y="6168789"/>
            <a:ext cx="518614" cy="518614"/>
          </a:xfrm>
          <a:prstGeom prst="rect">
            <a:avLst/>
          </a:prstGeom>
        </p:spPr>
      </p:pic>
      <p:sp>
        <p:nvSpPr>
          <p:cNvPr id="2" name="WordArt 2">
            <a:extLst>
              <a:ext uri="{FF2B5EF4-FFF2-40B4-BE49-F238E27FC236}">
                <a16:creationId xmlns:a16="http://schemas.microsoft.com/office/drawing/2014/main" id="{E5DBED33-3D8B-4341-9E9F-04B9E97BB78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15004" y="1372552"/>
            <a:ext cx="5380355" cy="2315528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 rtl="0">
              <a:buNone/>
            </a:pPr>
            <a:r>
              <a:rPr lang="ru-RU" sz="2400" kern="10" spc="0" dirty="0">
                <a:ln w="1524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29783" dir="3885598" algn="ctr" rotWithShape="0">
                    <a:srgbClr val="BFBFBF">
                      <a:alpha val="74998"/>
                    </a:srgbClr>
                  </a:outerShdw>
                </a:effectLst>
                <a:latin typeface="Arial Black" panose="020B0A04020102020204" pitchFamily="34" charset="0"/>
              </a:rPr>
              <a:t>С МАСЛЕНИЦЕЙ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7A2BA5-35BC-4C68-A3DC-CB2F98199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" r="123"/>
          <a:stretch/>
        </p:blipFill>
        <p:spPr>
          <a:xfrm>
            <a:off x="810539" y="2130758"/>
            <a:ext cx="3536677" cy="47272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3C03DD-B210-48AB-8EED-0F2DFBE38E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4786" y="2203217"/>
            <a:ext cx="2952374" cy="4727242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9B4EA24-6EF1-442B-BB06-236EA08AD1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/>
        </p:blipFill>
        <p:spPr>
          <a:xfrm>
            <a:off x="4450481" y="4494379"/>
            <a:ext cx="3394305" cy="238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59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404</Words>
  <Application>Microsoft Office PowerPoint</Application>
  <PresentationFormat>Широкоэкранный</PresentationFormat>
  <Paragraphs>114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Comic Sans MS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кев</dc:creator>
  <cp:lastModifiedBy>Ирина Никитина</cp:lastModifiedBy>
  <cp:revision>20</cp:revision>
  <dcterms:created xsi:type="dcterms:W3CDTF">2023-02-07T03:31:59Z</dcterms:created>
  <dcterms:modified xsi:type="dcterms:W3CDTF">2025-02-23T15:32:04Z</dcterms:modified>
</cp:coreProperties>
</file>