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86" r:id="rId2"/>
    <p:sldId id="287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96" autoAdjust="0"/>
    <p:restoredTop sz="94660"/>
  </p:normalViewPr>
  <p:slideViewPr>
    <p:cSldViewPr>
      <p:cViewPr varScale="1">
        <p:scale>
          <a:sx n="64" d="100"/>
          <a:sy n="64" d="100"/>
        </p:scale>
        <p:origin x="-147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A74FFC-7294-4347-90B9-DAE7C455B180}" type="datetimeFigureOut">
              <a:rPr lang="ru-RU" smtClean="0"/>
              <a:t>08.12.2017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3F1F55-C775-40D4-AAE3-4E7038745A7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8FD339-3D7B-4353-9415-1794E4007ABD}" type="slidenum">
              <a:rPr lang="en-US"/>
              <a:pPr/>
              <a:t>1</a:t>
            </a:fld>
            <a:endParaRPr 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8FD339-3D7B-4353-9415-1794E4007ABD}" type="slidenum">
              <a:rPr lang="en-US"/>
              <a:pPr/>
              <a:t>2</a:t>
            </a:fld>
            <a:endParaRPr 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6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6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6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6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6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6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6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6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6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6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6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6000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 bwMode="auto">
          <a:xfrm>
            <a:off x="2786050" y="928670"/>
            <a:ext cx="6178438" cy="5596674"/>
          </a:xfrm>
          <a:prstGeom prst="roundRect">
            <a:avLst>
              <a:gd name="adj" fmla="val 589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1877888" y="260648"/>
            <a:ext cx="7086600" cy="980729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hlink"/>
                  </a:outerShdw>
                </a:effectLst>
              </a14:hiddenEffects>
            </a:ext>
          </a:extLst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itchFamily="34" charset="0"/>
              </a:rPr>
              <a:t>Что такое музей?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itchFamily="34" charset="0"/>
              </a:rPr>
              <a:t/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itchFamily="34" charset="0"/>
              </a:rPr>
            </a:b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Heavy" pitchFamily="34" charset="0"/>
              <a:cs typeface="Calibri" pitchFamily="34" charset="0"/>
            </a:endParaRPr>
          </a:p>
        </p:txBody>
      </p:sp>
      <p:pic>
        <p:nvPicPr>
          <p:cNvPr id="1026" name="Picture 2" descr="http://1.bp.blogspot.com/-Z6BYwx6h72c/UCAGcmVPs3I/AAAAAAAAO28/BNPAVJqOINk/s1600/%D0%BC%D1%83%D0%B7%D0%B5%D0%B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4786314" y="2571744"/>
            <a:ext cx="3984144" cy="3332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Lena\Desktop\солнце\0_72afe_4dd7421a_L (1)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2857488" y="2071678"/>
            <a:ext cx="1928826" cy="3868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Lena\Desktop\солнце\9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27230" y="1268761"/>
            <a:ext cx="1211945" cy="1160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14282" y="1071547"/>
            <a:ext cx="250033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  <a:latin typeface="+mj-lt"/>
              </a:rPr>
              <a:t>Музей – это  место, где хранятся экспонаты: </a:t>
            </a:r>
          </a:p>
          <a:p>
            <a:r>
              <a:rPr lang="ru-RU" sz="2400" b="1" i="1" dirty="0" smtClean="0">
                <a:solidFill>
                  <a:srgbClr val="FF0000"/>
                </a:solidFill>
                <a:latin typeface="+mj-lt"/>
              </a:rPr>
              <a:t>ц</a:t>
            </a:r>
            <a:r>
              <a:rPr lang="ru-RU" sz="2400" b="1" i="1" dirty="0" smtClean="0">
                <a:solidFill>
                  <a:srgbClr val="FF0000"/>
                </a:solidFill>
                <a:latin typeface="+mj-lt"/>
              </a:rPr>
              <a:t>енные предметы, книги, картины, которые «несут» в себе некую ценность. </a:t>
            </a:r>
            <a:endParaRPr lang="ru-RU" sz="2400" b="1" i="1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ransition spd="slow" advClick="0" advTm="6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 bwMode="auto">
          <a:xfrm>
            <a:off x="857224" y="857232"/>
            <a:ext cx="8084994" cy="5669940"/>
          </a:xfrm>
          <a:prstGeom prst="roundRect">
            <a:avLst>
              <a:gd name="adj" fmla="val 5890"/>
            </a:avLst>
          </a:prstGeom>
          <a:ln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>
              <a:solidFill>
                <a:schemeClr val="tx1"/>
              </a:solidFill>
              <a:latin typeface="Arial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a_CooperBlackRg" pitchFamily="18" charset="-52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a_CooperBlackRg" pitchFamily="18" charset="-52"/>
            </a:endParaRP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571480"/>
            <a:ext cx="4694376" cy="357191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hlink"/>
                  </a:outerShdw>
                </a:effectLst>
              </a14:hiddenEffects>
            </a:ext>
          </a:extLst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itchFamily="34" charset="0"/>
              </a:rPr>
              <a:t>В  </a:t>
            </a:r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itchFamily="34" charset="0"/>
              </a:rPr>
              <a:t>музее</a:t>
            </a:r>
            <a:r>
              <a:rPr lang="ru-RU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itchFamily="34" charset="0"/>
              </a:rPr>
              <a:t/>
            </a:r>
            <a:br>
              <a:rPr lang="ru-RU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itchFamily="34" charset="0"/>
              </a:rPr>
            </a:br>
            <a:endParaRPr lang="en-US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itchFamily="34" charset="0"/>
              <a:cs typeface="Calibri" pitchFamily="34" charset="0"/>
            </a:endParaRPr>
          </a:p>
        </p:txBody>
      </p:sp>
      <p:pic>
        <p:nvPicPr>
          <p:cNvPr id="2050" name="Picture 2" descr="C:\Users\Lena\Desktop\солнце\school0301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71670" y="1357298"/>
            <a:ext cx="2428321" cy="2857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Lena\Desktop\солнце\8_2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5364088" y="2571744"/>
            <a:ext cx="3438409" cy="3069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58819" y="5655998"/>
            <a:ext cx="3092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Посетители</a:t>
            </a:r>
            <a:endParaRPr lang="ru-RU" sz="28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00496" y="1461425"/>
            <a:ext cx="2214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Экспонат</a:t>
            </a:r>
            <a:endParaRPr lang="ru-RU" sz="28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9" name="Стрелка вниз 8"/>
          <p:cNvSpPr/>
          <p:nvPr/>
        </p:nvSpPr>
        <p:spPr bwMode="auto">
          <a:xfrm rot="878547">
            <a:off x="4716986" y="1963229"/>
            <a:ext cx="352968" cy="627257"/>
          </a:xfrm>
          <a:prstGeom prst="downArrow">
            <a:avLst/>
          </a:prstGeom>
          <a:solidFill>
            <a:srgbClr val="B3D3EA"/>
          </a:solidFill>
          <a:ln>
            <a:noFill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055" name="Picture 7" descr="http://www.kertenpelex.com/images/detailed/37/166336RAV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86116" y="2714620"/>
            <a:ext cx="1785950" cy="1428760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571604" y="4365104"/>
            <a:ext cx="31804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Экскурсовод</a:t>
            </a:r>
            <a:endParaRPr lang="ru-RU" sz="32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0835715"/>
      </p:ext>
    </p:extLst>
  </p:cSld>
  <p:clrMapOvr>
    <a:masterClrMapping/>
  </p:clrMapOvr>
  <p:transition spd="slow" advClick="0" advTm="6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B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643174" y="3325692"/>
            <a:ext cx="3816662" cy="35323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0166" y="2214554"/>
            <a:ext cx="6400800" cy="1752600"/>
          </a:xfrm>
        </p:spPr>
        <p:txBody>
          <a:bodyPr/>
          <a:lstStyle/>
          <a:p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ПРАВИЛА ПОВЕДЕНИЯ ДЛЯ ВОСПИТАННЫХ ДЕТЕЙ</a:t>
            </a:r>
            <a:endParaRPr lang="ru-RU" b="1" i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14414" y="214290"/>
            <a:ext cx="669010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i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ЕСЛИ   ВЫ   ПРИШЛИ </a:t>
            </a:r>
          </a:p>
          <a:p>
            <a:pPr algn="ctr"/>
            <a:r>
              <a:rPr lang="ru-RU" sz="5400" b="1" i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В  МУЗЕЙ…</a:t>
            </a:r>
            <a:endParaRPr lang="ru-RU" sz="5400" b="1" i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Click="0" advTm="6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6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Содержимое 9" descr="na_3006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3000364" y="2143116"/>
            <a:ext cx="3429024" cy="3429024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357166"/>
            <a:ext cx="8543956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Bookman Old Style" pitchFamily="18" charset="0"/>
              </a:rPr>
              <a:t>Правило 1. Не шуми в музее!</a:t>
            </a:r>
            <a:endParaRPr lang="ru-RU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mult342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57158" y="1285860"/>
            <a:ext cx="3600605" cy="2118356"/>
          </a:xfrm>
          <a:prstGeom prst="rect">
            <a:avLst/>
          </a:prstGeom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2285984" y="4214818"/>
            <a:ext cx="5357818" cy="4000528"/>
          </a:xfrm>
        </p:spPr>
        <p:txBody>
          <a:bodyPr/>
          <a:lstStyle/>
          <a:p>
            <a:pPr>
              <a:buNone/>
            </a:pPr>
            <a:r>
              <a:rPr lang="ru-RU" i="1" dirty="0" smtClean="0">
                <a:solidFill>
                  <a:srgbClr val="C00000"/>
                </a:solidFill>
                <a:latin typeface="Comic Sans MS" pitchFamily="66" charset="0"/>
              </a:rPr>
              <a:t>Мама слоника Степана</a:t>
            </a:r>
          </a:p>
          <a:p>
            <a:pPr>
              <a:buNone/>
            </a:pPr>
            <a:r>
              <a:rPr lang="ru-RU" i="1" dirty="0" smtClean="0">
                <a:solidFill>
                  <a:srgbClr val="C00000"/>
                </a:solidFill>
                <a:latin typeface="Comic Sans MS" pitchFamily="66" charset="0"/>
              </a:rPr>
              <a:t>Привела в большой музей,</a:t>
            </a:r>
          </a:p>
          <a:p>
            <a:pPr>
              <a:buNone/>
            </a:pPr>
            <a:r>
              <a:rPr lang="ru-RU" i="1" dirty="0" smtClean="0">
                <a:solidFill>
                  <a:srgbClr val="C00000"/>
                </a:solidFill>
                <a:latin typeface="Comic Sans MS" pitchFamily="66" charset="0"/>
              </a:rPr>
              <a:t>Чтоб с предметами искусства</a:t>
            </a:r>
          </a:p>
          <a:p>
            <a:pPr>
              <a:buNone/>
            </a:pPr>
            <a:r>
              <a:rPr lang="ru-RU" i="1" dirty="0" smtClean="0">
                <a:solidFill>
                  <a:srgbClr val="C00000"/>
                </a:solidFill>
                <a:latin typeface="Comic Sans MS" pitchFamily="66" charset="0"/>
              </a:rPr>
              <a:t>Познакомить поскорей</a:t>
            </a:r>
            <a:r>
              <a:rPr lang="ru-RU" i="1" dirty="0" smtClean="0">
                <a:solidFill>
                  <a:srgbClr val="C00000"/>
                </a:solidFill>
              </a:rPr>
              <a:t>.</a:t>
            </a:r>
            <a:endParaRPr lang="ru-RU" i="1" dirty="0">
              <a:solidFill>
                <a:srgbClr val="C00000"/>
              </a:solidFill>
            </a:endParaRPr>
          </a:p>
        </p:txBody>
      </p:sp>
      <p:pic>
        <p:nvPicPr>
          <p:cNvPr id="5" name="Рисунок 4" descr="d2b3f67bf557c95ac4a9eccc99c9d5b5.gif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57158" y="142852"/>
            <a:ext cx="1643050" cy="1643050"/>
          </a:xfrm>
          <a:prstGeom prst="rect">
            <a:avLst/>
          </a:prstGeom>
        </p:spPr>
      </p:pic>
      <p:pic>
        <p:nvPicPr>
          <p:cNvPr id="13" name="Содержимое 12" descr="stockholm-museum-logo.gif"/>
          <p:cNvPicPr>
            <a:picLocks noGrp="1" noChangeAspect="1"/>
          </p:cNvPicPr>
          <p:nvPr>
            <p:ph sz="half" idx="1"/>
          </p:nvPr>
        </p:nvPicPr>
        <p:blipFill>
          <a:blip r:embed="rId4" cstate="email"/>
          <a:stretch>
            <a:fillRect/>
          </a:stretch>
        </p:blipFill>
        <p:spPr>
          <a:xfrm>
            <a:off x="4557680" y="642918"/>
            <a:ext cx="4586320" cy="2786082"/>
          </a:xfrm>
        </p:spPr>
      </p:pic>
    </p:spTree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7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Содержимое 5"/>
          <p:cNvSpPr>
            <a:spLocks noGrp="1"/>
          </p:cNvSpPr>
          <p:nvPr>
            <p:ph type="title"/>
          </p:nvPr>
        </p:nvSpPr>
        <p:spPr>
          <a:xfrm>
            <a:off x="285720" y="142852"/>
            <a:ext cx="8229600" cy="2000264"/>
          </a:xfrm>
        </p:spPr>
        <p:txBody>
          <a:bodyPr>
            <a:noAutofit/>
          </a:bodyPr>
          <a:lstStyle/>
          <a:p>
            <a:pPr algn="l">
              <a:buNone/>
            </a:pPr>
            <a:r>
              <a:rPr lang="ru-RU" sz="2800" i="1" dirty="0" smtClean="0">
                <a:solidFill>
                  <a:srgbClr val="C00000"/>
                </a:solidFill>
                <a:latin typeface="Comic Sans MS" pitchFamily="66" charset="0"/>
              </a:rPr>
              <a:t>Там слоненок расшалился:  </a:t>
            </a:r>
            <a:br>
              <a:rPr lang="ru-RU" sz="2800" i="1" dirty="0" smtClean="0">
                <a:solidFill>
                  <a:srgbClr val="C00000"/>
                </a:solidFill>
                <a:latin typeface="Comic Sans MS" pitchFamily="66" charset="0"/>
              </a:rPr>
            </a:br>
            <a:r>
              <a:rPr lang="ru-RU" sz="2800" i="1" dirty="0" smtClean="0">
                <a:solidFill>
                  <a:srgbClr val="C00000"/>
                </a:solidFill>
                <a:latin typeface="Comic Sans MS" pitchFamily="66" charset="0"/>
              </a:rPr>
              <a:t>Громко начал он кричать,</a:t>
            </a:r>
            <a:br>
              <a:rPr lang="ru-RU" sz="2800" i="1" dirty="0" smtClean="0">
                <a:solidFill>
                  <a:srgbClr val="C00000"/>
                </a:solidFill>
                <a:latin typeface="Comic Sans MS" pitchFamily="66" charset="0"/>
              </a:rPr>
            </a:br>
            <a:r>
              <a:rPr lang="ru-RU" sz="2800" i="1" dirty="0" smtClean="0">
                <a:solidFill>
                  <a:srgbClr val="C00000"/>
                </a:solidFill>
                <a:latin typeface="Comic Sans MS" pitchFamily="66" charset="0"/>
              </a:rPr>
              <a:t>Как в трубу трубил он в хобот,</a:t>
            </a:r>
            <a:br>
              <a:rPr lang="ru-RU" sz="2800" i="1" dirty="0" smtClean="0">
                <a:solidFill>
                  <a:srgbClr val="C00000"/>
                </a:solidFill>
                <a:latin typeface="Comic Sans MS" pitchFamily="66" charset="0"/>
              </a:rPr>
            </a:br>
            <a:r>
              <a:rPr lang="ru-RU" sz="2800" i="1" dirty="0" smtClean="0">
                <a:solidFill>
                  <a:srgbClr val="C00000"/>
                </a:solidFill>
                <a:latin typeface="Comic Sans MS" pitchFamily="66" charset="0"/>
              </a:rPr>
              <a:t>Стал он шумно хохотать.</a:t>
            </a:r>
          </a:p>
        </p:txBody>
      </p:sp>
      <p:sp>
        <p:nvSpPr>
          <p:cNvPr id="24" name="Овальная выноска 23"/>
          <p:cNvSpPr/>
          <p:nvPr/>
        </p:nvSpPr>
        <p:spPr>
          <a:xfrm>
            <a:off x="5643570" y="857232"/>
            <a:ext cx="3357586" cy="2071702"/>
          </a:xfrm>
          <a:prstGeom prst="wedgeEllipseCallout">
            <a:avLst>
              <a:gd name="adj1" fmla="val -34692"/>
              <a:gd name="adj2" fmla="val 79353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8" name="Содержимое 17" descr="images.jpg"/>
          <p:cNvPicPr>
            <a:picLocks noGrp="1" noChangeAspect="1"/>
          </p:cNvPicPr>
          <p:nvPr>
            <p:ph sz="half" idx="2"/>
          </p:nvPr>
        </p:nvPicPr>
        <p:blipFill>
          <a:blip r:embed="rId2" cstate="email"/>
          <a:stretch>
            <a:fillRect/>
          </a:stretch>
        </p:blipFill>
        <p:spPr>
          <a:xfrm>
            <a:off x="428596" y="2500306"/>
            <a:ext cx="5000660" cy="40045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Содержимое 14" descr="682f80e6e465.jpg"/>
          <p:cNvPicPr>
            <a:picLocks noGrp="1" noChangeAspect="1"/>
          </p:cNvPicPr>
          <p:nvPr>
            <p:ph sz="half" idx="1"/>
          </p:nvPr>
        </p:nvPicPr>
        <p:blipFill>
          <a:blip r:embed="rId3" cstate="email"/>
          <a:stretch>
            <a:fillRect/>
          </a:stretch>
        </p:blipFill>
        <p:spPr>
          <a:xfrm>
            <a:off x="5357818" y="3500438"/>
            <a:ext cx="3348935" cy="29765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Рисунок 26" descr="image10328639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6786578" y="1428736"/>
            <a:ext cx="1400468" cy="942982"/>
          </a:xfrm>
          <a:prstGeom prst="rect">
            <a:avLst/>
          </a:prstGeom>
        </p:spPr>
      </p:pic>
    </p:spTree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8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" presetID="32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 override="childStyle">
                                        <p:cTn id="33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34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" name="Содержимое 9" descr="art-museum-children.jpg"/>
          <p:cNvPicPr>
            <a:picLocks noGrp="1" noChangeAspect="1"/>
          </p:cNvPicPr>
          <p:nvPr>
            <p:ph sz="half" idx="2"/>
          </p:nvPr>
        </p:nvPicPr>
        <p:blipFill>
          <a:blip r:embed="rId2" cstate="email"/>
          <a:stretch>
            <a:fillRect/>
          </a:stretch>
        </p:blipFill>
        <p:spPr>
          <a:xfrm>
            <a:off x="-1" y="0"/>
            <a:ext cx="10286999" cy="6858000"/>
          </a:xfrm>
        </p:spPr>
      </p:pic>
      <p:pic>
        <p:nvPicPr>
          <p:cNvPr id="7" name="Содержимое 6" descr="sova.jpg"/>
          <p:cNvPicPr>
            <a:picLocks noGrp="1" noChangeAspect="1"/>
          </p:cNvPicPr>
          <p:nvPr>
            <p:ph sz="half" idx="1"/>
          </p:nvPr>
        </p:nvPicPr>
        <p:blipFill>
          <a:blip r:embed="rId3" cstate="email"/>
          <a:stretch>
            <a:fillRect/>
          </a:stretch>
        </p:blipFill>
        <p:spPr>
          <a:xfrm>
            <a:off x="6715140" y="0"/>
            <a:ext cx="2928926" cy="29289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Выноска-облако 10"/>
          <p:cNvSpPr/>
          <p:nvPr/>
        </p:nvSpPr>
        <p:spPr>
          <a:xfrm>
            <a:off x="928662" y="1214422"/>
            <a:ext cx="6000792" cy="2786082"/>
          </a:xfrm>
          <a:prstGeom prst="cloudCallout">
            <a:avLst>
              <a:gd name="adj1" fmla="val 62132"/>
              <a:gd name="adj2" fmla="val -39332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i="1" dirty="0" smtClean="0">
                <a:solidFill>
                  <a:srgbClr val="C00000"/>
                </a:solidFill>
              </a:rPr>
              <a:t>Так, ребята, не годится!</a:t>
            </a:r>
          </a:p>
          <a:p>
            <a:r>
              <a:rPr lang="ru-RU" sz="2400" b="1" i="1" dirty="0" smtClean="0">
                <a:solidFill>
                  <a:srgbClr val="C00000"/>
                </a:solidFill>
              </a:rPr>
              <a:t>Если вы пришли в музей,</a:t>
            </a:r>
          </a:p>
          <a:p>
            <a:r>
              <a:rPr lang="ru-RU" sz="2400" b="1" i="1" dirty="0" smtClean="0">
                <a:solidFill>
                  <a:srgbClr val="C00000"/>
                </a:solidFill>
              </a:rPr>
              <a:t>То не надо лишним шумом</a:t>
            </a:r>
          </a:p>
          <a:p>
            <a:r>
              <a:rPr lang="ru-RU" sz="2400" b="1" i="1" dirty="0" smtClean="0">
                <a:solidFill>
                  <a:srgbClr val="C00000"/>
                </a:solidFill>
              </a:rPr>
              <a:t>Отвлекать его гостей!</a:t>
            </a:r>
            <a:endParaRPr lang="ru-RU" sz="24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 advClick="0" advTm="11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800" decel="100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800" decel="100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800" decel="100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5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5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5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5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3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6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6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6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3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6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6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6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3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7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7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7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allAtOnce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na_3815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2571736" y="2071678"/>
            <a:ext cx="3974176" cy="3747389"/>
          </a:xfr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Bookman Old Style" pitchFamily="18" charset="0"/>
              </a:rPr>
              <a:t>Правило 2. Не бегай по залам музея!</a:t>
            </a:r>
            <a:endParaRPr lang="ru-RU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5"/>
          <p:cNvSpPr>
            <a:spLocks noGrp="1"/>
          </p:cNvSpPr>
          <p:nvPr>
            <p:ph idx="1"/>
          </p:nvPr>
        </p:nvSpPr>
        <p:spPr>
          <a:xfrm>
            <a:off x="0" y="214290"/>
            <a:ext cx="8229600" cy="4525963"/>
          </a:xfrm>
        </p:spPr>
        <p:txBody>
          <a:bodyPr>
            <a:noAutofit/>
          </a:bodyPr>
          <a:lstStyle/>
          <a:p>
            <a:pPr indent="0" algn="l">
              <a:buNone/>
            </a:pPr>
            <a:r>
              <a:rPr lang="ru-RU" sz="2800" i="1" dirty="0" smtClean="0">
                <a:solidFill>
                  <a:srgbClr val="C00000"/>
                </a:solidFill>
                <a:latin typeface="Comic Sans MS" pitchFamily="66" charset="0"/>
              </a:rPr>
              <a:t>Котик Мотя с мышкой Соней</a:t>
            </a:r>
          </a:p>
          <a:p>
            <a:pPr indent="0" algn="l">
              <a:buNone/>
            </a:pPr>
            <a:r>
              <a:rPr lang="ru-RU" sz="2800" i="1" dirty="0" smtClean="0">
                <a:solidFill>
                  <a:srgbClr val="C00000"/>
                </a:solidFill>
                <a:latin typeface="Comic Sans MS" pitchFamily="66" charset="0"/>
              </a:rPr>
              <a:t>На экскурсию пришли.</a:t>
            </a:r>
          </a:p>
          <a:p>
            <a:pPr indent="0" algn="l">
              <a:buNone/>
            </a:pPr>
            <a:r>
              <a:rPr lang="ru-RU" sz="2800" i="1" dirty="0" smtClean="0">
                <a:solidFill>
                  <a:srgbClr val="C00000"/>
                </a:solidFill>
                <a:latin typeface="Comic Sans MS" pitchFamily="66" charset="0"/>
              </a:rPr>
              <a:t>Посмотрели экспонаты...</a:t>
            </a:r>
          </a:p>
          <a:p>
            <a:pPr indent="0" algn="l">
              <a:buNone/>
            </a:pPr>
            <a:r>
              <a:rPr lang="ru-RU" sz="2800" i="1" dirty="0" smtClean="0">
                <a:solidFill>
                  <a:srgbClr val="C00000"/>
                </a:solidFill>
                <a:latin typeface="Comic Sans MS" pitchFamily="66" charset="0"/>
              </a:rPr>
              <a:t>И игру затеяли!</a:t>
            </a:r>
          </a:p>
        </p:txBody>
      </p:sp>
      <p:pic>
        <p:nvPicPr>
          <p:cNvPr id="5" name="Рисунок 4" descr="museum.gif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643438" y="857232"/>
            <a:ext cx="4306078" cy="5214974"/>
          </a:xfrm>
          <a:prstGeom prst="rect">
            <a:avLst/>
          </a:prstGeom>
        </p:spPr>
      </p:pic>
      <p:pic>
        <p:nvPicPr>
          <p:cNvPr id="10" name="Рисунок 9" descr="images (10)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00034" y="2428868"/>
            <a:ext cx="1928826" cy="2898509"/>
          </a:xfrm>
          <a:prstGeom prst="rect">
            <a:avLst/>
          </a:prstGeom>
        </p:spPr>
      </p:pic>
      <p:pic>
        <p:nvPicPr>
          <p:cNvPr id="11" name="Рисунок 10" descr="Mouse-Jump6.pn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1071538" y="5000636"/>
            <a:ext cx="2678807" cy="1691878"/>
          </a:xfrm>
          <a:prstGeom prst="rect">
            <a:avLst/>
          </a:prstGeom>
        </p:spPr>
      </p:pic>
    </p:spTree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0" y="285727"/>
            <a:ext cx="9144000" cy="1785951"/>
          </a:xfrm>
        </p:spPr>
        <p:txBody>
          <a:bodyPr>
            <a:noAutofit/>
          </a:bodyPr>
          <a:lstStyle/>
          <a:p>
            <a:pPr indent="0" algn="l">
              <a:buNone/>
            </a:pPr>
            <a:r>
              <a:rPr lang="ru-RU" sz="2800" i="1" dirty="0" smtClean="0">
                <a:solidFill>
                  <a:srgbClr val="C00000"/>
                </a:solidFill>
                <a:latin typeface="Comic Sans MS" pitchFamily="66" charset="0"/>
              </a:rPr>
              <a:t>Мотя гонится за Соней, та от Моти со всех ног…</a:t>
            </a:r>
          </a:p>
          <a:p>
            <a:pPr indent="0" algn="l">
              <a:buNone/>
            </a:pPr>
            <a:r>
              <a:rPr lang="ru-RU" sz="2800" i="1" dirty="0" smtClean="0">
                <a:solidFill>
                  <a:srgbClr val="C00000"/>
                </a:solidFill>
                <a:latin typeface="Comic Sans MS" pitchFamily="66" charset="0"/>
              </a:rPr>
              <a:t>Уронили медвежонка, пострадал и носорог!</a:t>
            </a:r>
          </a:p>
        </p:txBody>
      </p:sp>
      <p:pic>
        <p:nvPicPr>
          <p:cNvPr id="8" name="Рисунок 7" descr="museum.gif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428860" y="1571612"/>
            <a:ext cx="4143404" cy="5017964"/>
          </a:xfrm>
          <a:prstGeom prst="rect">
            <a:avLst/>
          </a:prstGeom>
        </p:spPr>
      </p:pic>
      <p:pic>
        <p:nvPicPr>
          <p:cNvPr id="10" name="Рисунок 9" descr="113482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3643314"/>
            <a:ext cx="2203850" cy="2938466"/>
          </a:xfrm>
          <a:prstGeom prst="rect">
            <a:avLst/>
          </a:prstGeom>
        </p:spPr>
      </p:pic>
      <p:pic>
        <p:nvPicPr>
          <p:cNvPr id="11" name="Рисунок 10" descr="Mouse-Jump6.pn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-571536" y="4572008"/>
            <a:ext cx="3619487" cy="2285992"/>
          </a:xfrm>
          <a:prstGeom prst="rect">
            <a:avLst/>
          </a:prstGeom>
        </p:spPr>
      </p:pic>
    </p:spTree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9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30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1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С ребенком в музей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8401838"/>
          </a:xfrm>
          <a:prstGeom prst="rect">
            <a:avLst/>
          </a:prstGeom>
        </p:spPr>
      </p:pic>
      <p:sp>
        <p:nvSpPr>
          <p:cNvPr id="12" name="Выноска-облако 11"/>
          <p:cNvSpPr/>
          <p:nvPr/>
        </p:nvSpPr>
        <p:spPr>
          <a:xfrm>
            <a:off x="357158" y="-142900"/>
            <a:ext cx="6715172" cy="3000372"/>
          </a:xfrm>
          <a:prstGeom prst="cloudCallout">
            <a:avLst>
              <a:gd name="adj1" fmla="val 62809"/>
              <a:gd name="adj2" fmla="val -15832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Comic Sans MS" pitchFamily="66" charset="0"/>
              </a:rPr>
              <a:t>Да, в музее интересно!</a:t>
            </a:r>
          </a:p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Comic Sans MS" pitchFamily="66" charset="0"/>
              </a:rPr>
              <a:t>Но для бега тут не место: </a:t>
            </a:r>
          </a:p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Comic Sans MS" pitchFamily="66" charset="0"/>
              </a:rPr>
              <a:t>Пострадают экспонаты,</a:t>
            </a:r>
          </a:p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Comic Sans MS" pitchFamily="66" charset="0"/>
              </a:rPr>
              <a:t>Посетители, ребята. </a:t>
            </a:r>
            <a:endParaRPr lang="ru-RU" sz="2400" b="1" i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11" name="Рисунок 10" descr="images (9)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7072330" y="142852"/>
            <a:ext cx="2071670" cy="17732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9" dur="2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50" dur="2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1" dur="2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5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59" dur="2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60" dur="2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1" dur="2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2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6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9" dur="2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70" dur="2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1" dur="2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2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7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79" dur="2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80" dur="2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1" dur="2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" dur="2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8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allAtOnce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Bookman Old Style" pitchFamily="18" charset="0"/>
              </a:rPr>
              <a:t>Правило 3. Не трогай экспонаты руками!</a:t>
            </a:r>
            <a:endParaRPr lang="ru-RU" dirty="0"/>
          </a:p>
        </p:txBody>
      </p:sp>
      <p:pic>
        <p:nvPicPr>
          <p:cNvPr id="4" name="Содержимое 3" descr="1-17.gif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3158648" y="2500307"/>
            <a:ext cx="3259690" cy="3143272"/>
          </a:xfrm>
        </p:spPr>
      </p:pic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Выноска-облако 7"/>
          <p:cNvSpPr/>
          <p:nvPr/>
        </p:nvSpPr>
        <p:spPr>
          <a:xfrm>
            <a:off x="2000232" y="1071546"/>
            <a:ext cx="5429288" cy="1285884"/>
          </a:xfrm>
          <a:prstGeom prst="cloudCallout">
            <a:avLst>
              <a:gd name="adj1" fmla="val 30884"/>
              <a:gd name="adj2" fmla="val 102311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одержимое 5"/>
          <p:cNvSpPr>
            <a:spLocks noGrp="1"/>
          </p:cNvSpPr>
          <p:nvPr>
            <p:ph idx="1"/>
          </p:nvPr>
        </p:nvSpPr>
        <p:spPr>
          <a:xfrm>
            <a:off x="2071670" y="1142984"/>
            <a:ext cx="8229600" cy="1571636"/>
          </a:xfrm>
        </p:spPr>
        <p:txBody>
          <a:bodyPr>
            <a:noAutofit/>
          </a:bodyPr>
          <a:lstStyle/>
          <a:p>
            <a:pPr indent="0" algn="l">
              <a:buNone/>
            </a:pPr>
            <a:r>
              <a:rPr lang="ru-RU" sz="1800" i="1" dirty="0" smtClean="0">
                <a:solidFill>
                  <a:srgbClr val="C00000"/>
                </a:solidFill>
                <a:latin typeface="Comic Sans MS" pitchFamily="66" charset="0"/>
              </a:rPr>
              <a:t>           Белка Зоя увидела в музее вазу:</a:t>
            </a:r>
          </a:p>
          <a:p>
            <a:pPr indent="0" algn="l">
              <a:buNone/>
            </a:pPr>
            <a:r>
              <a:rPr lang="ru-RU" sz="1800" i="1" dirty="0" smtClean="0">
                <a:solidFill>
                  <a:srgbClr val="C00000"/>
                </a:solidFill>
                <a:latin typeface="Comic Sans MS" pitchFamily="66" charset="0"/>
              </a:rPr>
              <a:t>«Просто чудо как красива,</a:t>
            </a:r>
          </a:p>
          <a:p>
            <a:pPr indent="0" algn="l">
              <a:buNone/>
            </a:pPr>
            <a:r>
              <a:rPr lang="ru-RU" sz="1800" i="1" dirty="0" smtClean="0">
                <a:solidFill>
                  <a:srgbClr val="C00000"/>
                </a:solidFill>
                <a:latin typeface="Comic Sans MS" pitchFamily="66" charset="0"/>
              </a:rPr>
              <a:t>Приглянулась сразу»!</a:t>
            </a:r>
          </a:p>
          <a:p>
            <a:pPr indent="0" algn="l">
              <a:buNone/>
            </a:pPr>
            <a:endParaRPr lang="ru-RU" sz="2800" i="1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pPr indent="0" algn="l">
              <a:buNone/>
            </a:pPr>
            <a:endParaRPr lang="ru-RU" sz="2800" i="1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pPr indent="0" algn="l">
              <a:buNone/>
            </a:pPr>
            <a:endParaRPr lang="ru-RU" sz="2800" i="1" dirty="0" smtClean="0"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6" name="Содержимое 3" descr="szkolny klub kolekcjonera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142976" y="2428868"/>
            <a:ext cx="4143372" cy="4559119"/>
          </a:xfrm>
          <a:prstGeom prst="rect">
            <a:avLst/>
          </a:prstGeom>
        </p:spPr>
      </p:pic>
      <p:pic>
        <p:nvPicPr>
          <p:cNvPr id="11" name="Рисунок 10" descr="versal_k_s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214942" y="3500438"/>
            <a:ext cx="3071834" cy="3071834"/>
          </a:xfrm>
          <a:prstGeom prst="rect">
            <a:avLst/>
          </a:prstGeom>
        </p:spPr>
      </p:pic>
      <p:pic>
        <p:nvPicPr>
          <p:cNvPr id="10" name="Рисунок 9" descr="2448108.pn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5643570" y="2214554"/>
            <a:ext cx="2478428" cy="2543650"/>
          </a:xfrm>
          <a:prstGeom prst="rect">
            <a:avLst/>
          </a:prstGeom>
        </p:spPr>
      </p:pic>
    </p:spTree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6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6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i (3)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714612" y="4572008"/>
            <a:ext cx="1785950" cy="1785950"/>
          </a:xfrm>
          <a:prstGeom prst="rect">
            <a:avLst/>
          </a:prstGeom>
        </p:spPr>
      </p:pic>
      <p:pic>
        <p:nvPicPr>
          <p:cNvPr id="5" name="Рисунок 4" descr="i (2)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071802" y="3571876"/>
            <a:ext cx="952500" cy="1143000"/>
          </a:xfrm>
          <a:prstGeom prst="rect">
            <a:avLst/>
          </a:prstGeom>
        </p:spPr>
      </p:pic>
      <p:pic>
        <p:nvPicPr>
          <p:cNvPr id="6" name="Рисунок 5" descr="versal_k_s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0" y="3429000"/>
            <a:ext cx="3071834" cy="3071834"/>
          </a:xfrm>
          <a:prstGeom prst="rect">
            <a:avLst/>
          </a:prstGeom>
        </p:spPr>
      </p:pic>
      <p:sp>
        <p:nvSpPr>
          <p:cNvPr id="8" name="Содержимое 5"/>
          <p:cNvSpPr>
            <a:spLocks noGrp="1"/>
          </p:cNvSpPr>
          <p:nvPr>
            <p:ph idx="1"/>
          </p:nvPr>
        </p:nvSpPr>
        <p:spPr>
          <a:xfrm>
            <a:off x="2000232" y="285728"/>
            <a:ext cx="8229600" cy="4525963"/>
          </a:xfrm>
        </p:spPr>
        <p:txBody>
          <a:bodyPr>
            <a:noAutofit/>
          </a:bodyPr>
          <a:lstStyle/>
          <a:p>
            <a:pPr indent="0" algn="l">
              <a:buNone/>
            </a:pPr>
            <a:r>
              <a:rPr lang="ru-RU" sz="2800" i="1" dirty="0" smtClean="0">
                <a:solidFill>
                  <a:srgbClr val="C00000"/>
                </a:solidFill>
                <a:latin typeface="Comic Sans MS" pitchFamily="66" charset="0"/>
              </a:rPr>
              <a:t>Белка вазу в лапки хвать</a:t>
            </a:r>
          </a:p>
          <a:p>
            <a:pPr indent="0" algn="l">
              <a:buNone/>
            </a:pPr>
            <a:r>
              <a:rPr lang="ru-RU" sz="2800" i="1" dirty="0" smtClean="0">
                <a:solidFill>
                  <a:srgbClr val="C00000"/>
                </a:solidFill>
                <a:latin typeface="Comic Sans MS" pitchFamily="66" charset="0"/>
              </a:rPr>
              <a:t>И давай с ней танцевать.</a:t>
            </a:r>
          </a:p>
          <a:p>
            <a:pPr indent="0" algn="l">
              <a:buNone/>
            </a:pPr>
            <a:r>
              <a:rPr lang="ru-RU" sz="2800" i="1" dirty="0" smtClean="0">
                <a:solidFill>
                  <a:srgbClr val="C00000"/>
                </a:solidFill>
                <a:latin typeface="Comic Sans MS" pitchFamily="66" charset="0"/>
              </a:rPr>
              <a:t>Ваза с грохотом упала – </a:t>
            </a:r>
          </a:p>
          <a:p>
            <a:pPr indent="0" algn="l">
              <a:buNone/>
            </a:pPr>
            <a:r>
              <a:rPr lang="ru-RU" sz="2800" i="1" dirty="0" smtClean="0">
                <a:solidFill>
                  <a:srgbClr val="C00000"/>
                </a:solidFill>
                <a:latin typeface="Comic Sans MS" pitchFamily="66" charset="0"/>
              </a:rPr>
              <a:t>Экспоната вмиг не стало.</a:t>
            </a:r>
          </a:p>
          <a:p>
            <a:pPr indent="0" algn="l">
              <a:buNone/>
            </a:pPr>
            <a:endParaRPr lang="ru-RU" sz="2800" i="1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pPr indent="0" algn="l">
              <a:buNone/>
            </a:pPr>
            <a:endParaRPr lang="ru-RU" sz="2800" i="1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pPr indent="0" algn="l">
              <a:buNone/>
            </a:pPr>
            <a:endParaRPr lang="ru-RU" sz="2800" i="1" dirty="0" smtClean="0"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14" name="Рисунок 13" descr="photo_274118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2928926" y="2786058"/>
            <a:ext cx="5535909" cy="36889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 descr="111561774_007.pn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285720" y="2357430"/>
            <a:ext cx="3143272" cy="2696687"/>
          </a:xfrm>
          <a:prstGeom prst="rect">
            <a:avLst/>
          </a:prstGeom>
        </p:spPr>
      </p:pic>
    </p:spTree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8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004 0.08557 C 0.07292 0.09366 0.06476 0.10245 0.06112 0.11378 C 0.05782 0.12558 0.05591 0.13945 0.05417 0.15379 C 0.05278 0.16767 0.05417 0.17969 0.05591 0.19264 C 0.05782 0.20467 0.06042 0.21762 0.06667 0.22872 C 0.07205 0.23936 0.08108 0.24815 0.0908 0.25462 C 0.09966 0.26133 0.11042 0.26572 0.12084 0.26781 C 0.13143 0.27012 0.14202 0.27012 0.15209 0.26781 C 0.16268 0.26572 0.17223 0.25994 0.18039 0.25139 C 0.18837 0.24375 0.19549 0.23381 0.19914 0.22201 C 0.2033 0.21115 0.20504 0.19611 0.20504 0.18386 C 0.20608 0.17206 0.20504 0.15818 0.20053 0.14616 C 0.19636 0.13506 0.18837 0.1265 0.17761 0.12234 C 0.16702 0.11887 0.15626 0.12326 0.14914 0.13066 C 0.14306 0.13853 0.13837 0.15055 0.13751 0.1642 C 0.13751 0.17854 0.13837 0.19172 0.14306 0.20259 C 0.14757 0.21323 0.14653 0.21554 0.16441 0.22942 C 0.18039 0.24514 0.19636 0.24075 0.20608 0.24121 C 0.21563 0.24121 0.22379 0.23728 0.23351 0.23312 C 0.24428 0.22757 0.25313 0.21762 0.25938 0.20883 C 0.26563 0.20028 0.26806 0.18941 0.27171 0.17206 C 0.27466 0.15495 0.27466 0.14616 0.27466 0.13298 C 0.27466 0.11979 0.27466 0.10684 0.27466 0.09366 " pathEditMode="relative" rAng="0" ptsTypes="fffffffffffffffffffffff">
                                      <p:cBhvr>
                                        <p:cTn id="2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" y="92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48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976 0.02984 C 0.08542 0.03793 0.08056 0.04602 0.0783 0.0562 C 0.07622 0.0673 0.075 0.08071 0.07396 0.0939 C 0.07292 0.10731 0.07396 0.11841 0.075 0.13067 C 0.07622 0.142 0.07778 0.15403 0.0816 0.1642 C 0.0849 0.17438 0.09028 0.1827 0.09636 0.18872 C 0.10174 0.19473 0.10834 0.19889 0.11476 0.20097 C 0.12136 0.20305 0.12778 0.20305 0.13386 0.20097 C 0.14046 0.19889 0.14636 0.1938 0.15122 0.18571 C 0.15625 0.17854 0.1606 0.16929 0.16268 0.15819 C 0.16546 0.14801 0.1665 0.13367 0.1665 0.12234 C 0.16702 0.11124 0.1665 0.09806 0.16372 0.08696 C 0.16112 0.07655 0.15625 0.06846 0.14966 0.06429 C 0.14306 0.06129 0.13646 0.06545 0.13212 0.07262 C 0.12848 0.07956 0.1257 0.09089 0.12518 0.10407 C 0.12518 0.11725 0.1257 0.12951 0.12848 0.13969 C 0.13108 0.15009 0.13056 0.15194 0.1415 0.16536 C 0.15122 0.1797 0.16112 0.17553 0.16702 0.17646 C 0.1731 0.17646 0.17796 0.1723 0.18386 0.16836 C 0.19046 0.16328 0.19584 0.15403 0.19983 0.14593 C 0.20348 0.13784 0.20521 0.12766 0.2073 0.11124 C 0.20903 0.09505 0.20903 0.08696 0.20903 0.07447 C 0.20903 0.06221 0.20903 0.04996 0.20903 0.03793 " pathEditMode="relative" rAng="0" ptsTypes="fffffffffffffffffffffff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" y="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0_6c70c_5aaad7fe_XL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-535982" y="0"/>
            <a:ext cx="10615070" cy="7072290"/>
          </a:xfrm>
          <a:prstGeom prst="rect">
            <a:avLst/>
          </a:prstGeom>
        </p:spPr>
      </p:pic>
      <p:sp>
        <p:nvSpPr>
          <p:cNvPr id="8" name="Выноска-облако 7"/>
          <p:cNvSpPr/>
          <p:nvPr/>
        </p:nvSpPr>
        <p:spPr>
          <a:xfrm>
            <a:off x="714348" y="-285776"/>
            <a:ext cx="5715040" cy="2571768"/>
          </a:xfrm>
          <a:prstGeom prst="cloudCallout">
            <a:avLst>
              <a:gd name="adj1" fmla="val 61502"/>
              <a:gd name="adj2" fmla="val 40398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одержимое 5"/>
          <p:cNvSpPr>
            <a:spLocks noGrp="1"/>
          </p:cNvSpPr>
          <p:nvPr>
            <p:ph idx="1"/>
          </p:nvPr>
        </p:nvSpPr>
        <p:spPr>
          <a:xfrm>
            <a:off x="1357290" y="142852"/>
            <a:ext cx="8229600" cy="4525963"/>
          </a:xfrm>
        </p:spPr>
        <p:txBody>
          <a:bodyPr>
            <a:noAutofit/>
          </a:bodyPr>
          <a:lstStyle/>
          <a:p>
            <a:pPr indent="0" algn="l">
              <a:buNone/>
            </a:pPr>
            <a:r>
              <a:rPr lang="ru-RU" sz="2400" b="1" i="1" dirty="0" smtClean="0">
                <a:solidFill>
                  <a:schemeClr val="accent2"/>
                </a:solidFill>
                <a:latin typeface="Comic Sans MS" pitchFamily="66" charset="0"/>
              </a:rPr>
              <a:t>Белке Зое о музеях</a:t>
            </a:r>
          </a:p>
          <a:p>
            <a:pPr indent="0" algn="l">
              <a:buNone/>
            </a:pPr>
            <a:r>
              <a:rPr lang="ru-RU" sz="2400" b="1" i="1" dirty="0" smtClean="0">
                <a:solidFill>
                  <a:schemeClr val="accent2"/>
                </a:solidFill>
                <a:latin typeface="Comic Sans MS" pitchFamily="66" charset="0"/>
              </a:rPr>
              <a:t>Надо было твердо знать:</a:t>
            </a:r>
          </a:p>
          <a:p>
            <a:pPr indent="0" algn="l">
              <a:buNone/>
            </a:pPr>
            <a:r>
              <a:rPr lang="ru-RU" sz="2400" b="1" i="1" dirty="0" smtClean="0">
                <a:solidFill>
                  <a:schemeClr val="accent2"/>
                </a:solidFill>
                <a:latin typeface="Comic Sans MS" pitchFamily="66" charset="0"/>
              </a:rPr>
              <a:t>В руки экспонат не брать,</a:t>
            </a:r>
          </a:p>
          <a:p>
            <a:pPr indent="0" algn="l">
              <a:buNone/>
            </a:pPr>
            <a:r>
              <a:rPr lang="ru-RU" sz="2400" b="1" i="1" dirty="0" smtClean="0">
                <a:solidFill>
                  <a:schemeClr val="accent2"/>
                </a:solidFill>
                <a:latin typeface="Comic Sans MS" pitchFamily="66" charset="0"/>
              </a:rPr>
              <a:t>Все глазами изучать!</a:t>
            </a:r>
            <a:r>
              <a:rPr lang="ru-RU" sz="2800" i="1" dirty="0" smtClean="0">
                <a:solidFill>
                  <a:schemeClr val="bg1"/>
                </a:solidFill>
                <a:latin typeface="Comic Sans MS" pitchFamily="66" charset="0"/>
              </a:rPr>
              <a:t>!</a:t>
            </a:r>
          </a:p>
          <a:p>
            <a:pPr indent="0" algn="l">
              <a:buNone/>
            </a:pPr>
            <a:endParaRPr lang="ru-RU" sz="2800" i="1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pPr indent="0" algn="l">
              <a:buNone/>
            </a:pPr>
            <a:endParaRPr lang="ru-RU" sz="2800" i="1" dirty="0" smtClean="0">
              <a:solidFill>
                <a:srgbClr val="C0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3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4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4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3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4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4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4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4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3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4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4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5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5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3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5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5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5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5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3800x2850_belyij-fon-chelovechki-prezentatsiya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714348" y="1643050"/>
            <a:ext cx="7858148" cy="44200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Bookman Old Style" pitchFamily="18" charset="0"/>
              </a:rPr>
              <a:t>Правило 4. Не загораживай экспонаты другим посетителям!</a:t>
            </a:r>
            <a:endParaRPr lang="ru-RU" dirty="0"/>
          </a:p>
        </p:txBody>
      </p:sp>
      <p:pic>
        <p:nvPicPr>
          <p:cNvPr id="6" name="Содержимое 5" descr="3d-chelovechek-51.jpg"/>
          <p:cNvPicPr>
            <a:picLocks noGrp="1" noChangeAspect="1"/>
          </p:cNvPicPr>
          <p:nvPr>
            <p:ph idx="1"/>
          </p:nvPr>
        </p:nvPicPr>
        <p:blipFill>
          <a:blip r:embed="rId3" cstate="email"/>
          <a:stretch>
            <a:fillRect/>
          </a:stretch>
        </p:blipFill>
        <p:spPr>
          <a:xfrm>
            <a:off x="3000364" y="4286256"/>
            <a:ext cx="2071702" cy="27622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3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4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img9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-163350" y="-500090"/>
            <a:ext cx="9307350" cy="5429288"/>
          </a:xfrm>
          <a:prstGeom prst="rect">
            <a:avLst/>
          </a:prstGeom>
        </p:spPr>
      </p:pic>
      <p:sp>
        <p:nvSpPr>
          <p:cNvPr id="4" name="Содержимое 5"/>
          <p:cNvSpPr>
            <a:spLocks noGrp="1"/>
          </p:cNvSpPr>
          <p:nvPr>
            <p:ph idx="1"/>
          </p:nvPr>
        </p:nvSpPr>
        <p:spPr>
          <a:xfrm>
            <a:off x="1785918" y="4595018"/>
            <a:ext cx="8229600" cy="4525963"/>
          </a:xfrm>
        </p:spPr>
        <p:txBody>
          <a:bodyPr>
            <a:noAutofit/>
          </a:bodyPr>
          <a:lstStyle/>
          <a:p>
            <a:pPr indent="0" algn="l">
              <a:buNone/>
            </a:pPr>
            <a:r>
              <a:rPr lang="ru-RU" sz="2800" i="1" dirty="0" smtClean="0">
                <a:solidFill>
                  <a:srgbClr val="C00000"/>
                </a:solidFill>
                <a:latin typeface="Comic Sans MS" pitchFamily="66" charset="0"/>
              </a:rPr>
              <a:t>Любопытный ослик Гоша </a:t>
            </a:r>
          </a:p>
          <a:p>
            <a:pPr indent="0" algn="l">
              <a:buNone/>
            </a:pPr>
            <a:r>
              <a:rPr lang="ru-RU" sz="2800" i="1" dirty="0" smtClean="0">
                <a:solidFill>
                  <a:srgbClr val="C00000"/>
                </a:solidFill>
                <a:latin typeface="Comic Sans MS" pitchFamily="66" charset="0"/>
              </a:rPr>
              <a:t>Как-то раз в музей ходил,</a:t>
            </a:r>
          </a:p>
          <a:p>
            <a:pPr indent="0" algn="l">
              <a:buNone/>
            </a:pPr>
            <a:r>
              <a:rPr lang="ru-RU" sz="2800" i="1" dirty="0" smtClean="0">
                <a:solidFill>
                  <a:srgbClr val="C00000"/>
                </a:solidFill>
                <a:latin typeface="Comic Sans MS" pitchFamily="66" charset="0"/>
              </a:rPr>
              <a:t>Все рассматривал серьезно – </a:t>
            </a:r>
          </a:p>
          <a:p>
            <a:pPr indent="0" algn="l">
              <a:buNone/>
            </a:pPr>
            <a:r>
              <a:rPr lang="ru-RU" sz="2800" i="1" dirty="0" smtClean="0">
                <a:solidFill>
                  <a:srgbClr val="C00000"/>
                </a:solidFill>
                <a:latin typeface="Comic Sans MS" pitchFamily="66" charset="0"/>
              </a:rPr>
              <a:t>Наблюденья проводил.</a:t>
            </a:r>
          </a:p>
          <a:p>
            <a:pPr indent="0" algn="l">
              <a:buNone/>
            </a:pPr>
            <a:r>
              <a:rPr lang="ru-RU" sz="2800" i="1" dirty="0" smtClean="0">
                <a:solidFill>
                  <a:srgbClr val="C00000"/>
                </a:solidFill>
                <a:latin typeface="Comic Sans MS" pitchFamily="66" charset="0"/>
              </a:rPr>
              <a:t>  </a:t>
            </a:r>
          </a:p>
          <a:p>
            <a:pPr indent="0" algn="l">
              <a:buNone/>
            </a:pPr>
            <a:endParaRPr lang="ru-RU" sz="2800" i="1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pPr indent="0" algn="l">
              <a:buNone/>
            </a:pPr>
            <a:endParaRPr lang="ru-RU" sz="2800" i="1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pPr indent="0" algn="l">
              <a:buNone/>
            </a:pPr>
            <a:endParaRPr lang="ru-RU" sz="2800" i="1" dirty="0" smtClean="0">
              <a:solidFill>
                <a:srgbClr val="C0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14290"/>
            <a:ext cx="10358510" cy="2428868"/>
          </a:xfrm>
        </p:spPr>
        <p:txBody>
          <a:bodyPr/>
          <a:lstStyle/>
          <a:p>
            <a:pPr indent="0">
              <a:buNone/>
            </a:pPr>
            <a:r>
              <a:rPr lang="ru-RU" sz="2800" i="1" dirty="0" smtClean="0">
                <a:solidFill>
                  <a:srgbClr val="C00000"/>
                </a:solidFill>
                <a:latin typeface="Comic Sans MS" pitchFamily="66" charset="0"/>
              </a:rPr>
              <a:t>Встанет Гоша перед группой близко к экспонату – </a:t>
            </a:r>
          </a:p>
          <a:p>
            <a:pPr indent="0">
              <a:buNone/>
            </a:pPr>
            <a:r>
              <a:rPr lang="ru-RU" sz="2800" i="1" dirty="0" smtClean="0">
                <a:solidFill>
                  <a:srgbClr val="C00000"/>
                </a:solidFill>
                <a:latin typeface="Comic Sans MS" pitchFamily="66" charset="0"/>
              </a:rPr>
              <a:t>Из-за Гоши ничего не видно ребятам!</a:t>
            </a:r>
          </a:p>
          <a:p>
            <a:endParaRPr lang="ru-RU" dirty="0"/>
          </a:p>
        </p:txBody>
      </p:sp>
      <p:pic>
        <p:nvPicPr>
          <p:cNvPr id="6" name="Рисунок 5" descr="3843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785786" y="1500174"/>
            <a:ext cx="7572396" cy="50448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7Aeu5l7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000628" y="2285992"/>
            <a:ext cx="2357454" cy="3302325"/>
          </a:xfrm>
          <a:prstGeom prst="rect">
            <a:avLst/>
          </a:prstGeom>
        </p:spPr>
      </p:pic>
    </p:spTree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450"/>
                            </p:stCondLst>
                            <p:childTnLst>
                              <p:par>
                                <p:cTn id="17" presetID="3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kids-looking-at-art-low-res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-1" y="0"/>
            <a:ext cx="10329685" cy="6858000"/>
          </a:xfrm>
          <a:prstGeom prst="rect">
            <a:avLst/>
          </a:prstGeom>
        </p:spPr>
      </p:pic>
      <p:sp>
        <p:nvSpPr>
          <p:cNvPr id="10" name="Выноска-облако 9"/>
          <p:cNvSpPr/>
          <p:nvPr/>
        </p:nvSpPr>
        <p:spPr>
          <a:xfrm>
            <a:off x="1857356" y="-142900"/>
            <a:ext cx="5857916" cy="2571768"/>
          </a:xfrm>
          <a:prstGeom prst="cloudCallout">
            <a:avLst>
              <a:gd name="adj1" fmla="val -54626"/>
              <a:gd name="adj2" fmla="val 38172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одержимое 5"/>
          <p:cNvSpPr>
            <a:spLocks noGrp="1"/>
          </p:cNvSpPr>
          <p:nvPr>
            <p:ph idx="1"/>
          </p:nvPr>
        </p:nvSpPr>
        <p:spPr>
          <a:xfrm>
            <a:off x="2571736" y="214290"/>
            <a:ext cx="8229600" cy="4525963"/>
          </a:xfrm>
        </p:spPr>
        <p:txBody>
          <a:bodyPr>
            <a:noAutofit/>
          </a:bodyPr>
          <a:lstStyle/>
          <a:p>
            <a:pPr indent="0" algn="l">
              <a:buNone/>
            </a:pPr>
            <a:r>
              <a:rPr lang="ru-RU" sz="2400" b="1" i="1" dirty="0" smtClean="0">
                <a:solidFill>
                  <a:srgbClr val="C00000"/>
                </a:solidFill>
                <a:latin typeface="Comic Sans MS" pitchFamily="66" charset="0"/>
              </a:rPr>
              <a:t>Нужно так стараться встать,</a:t>
            </a:r>
          </a:p>
          <a:p>
            <a:pPr indent="0" algn="l">
              <a:buNone/>
            </a:pPr>
            <a:r>
              <a:rPr lang="ru-RU" sz="2400" b="1" i="1" dirty="0" smtClean="0">
                <a:solidFill>
                  <a:srgbClr val="C00000"/>
                </a:solidFill>
                <a:latin typeface="Comic Sans MS" pitchFamily="66" charset="0"/>
              </a:rPr>
              <a:t>Чтоб другим не помешать.</a:t>
            </a:r>
          </a:p>
          <a:p>
            <a:pPr indent="0" algn="l">
              <a:buNone/>
            </a:pPr>
            <a:r>
              <a:rPr lang="ru-RU" sz="2400" b="1" i="1" dirty="0" smtClean="0">
                <a:solidFill>
                  <a:srgbClr val="C00000"/>
                </a:solidFill>
                <a:latin typeface="Comic Sans MS" pitchFamily="66" charset="0"/>
              </a:rPr>
              <a:t>Не загораживай обзор,</a:t>
            </a:r>
          </a:p>
          <a:p>
            <a:pPr indent="0" algn="l">
              <a:buNone/>
            </a:pPr>
            <a:r>
              <a:rPr lang="ru-RU" sz="2400" b="1" i="1" dirty="0" smtClean="0">
                <a:solidFill>
                  <a:srgbClr val="C00000"/>
                </a:solidFill>
                <a:latin typeface="Comic Sans MS" pitchFamily="66" charset="0"/>
              </a:rPr>
              <a:t>Расширяя кругозор!</a:t>
            </a:r>
          </a:p>
          <a:p>
            <a:pPr indent="0" algn="l">
              <a:buNone/>
            </a:pPr>
            <a:endParaRPr lang="ru-RU" sz="2800" i="1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pPr indent="0" algn="l">
              <a:buNone/>
            </a:pPr>
            <a:endParaRPr lang="ru-RU" sz="2800" i="1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pPr indent="0" algn="l">
              <a:buNone/>
            </a:pPr>
            <a:endParaRPr lang="ru-RU" sz="2800" i="1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pPr indent="0" algn="l">
              <a:buNone/>
            </a:pPr>
            <a:endParaRPr lang="ru-RU" sz="2800" i="1" dirty="0" smtClean="0">
              <a:solidFill>
                <a:srgbClr val="C0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images (4)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2571736" y="2214554"/>
            <a:ext cx="4000528" cy="4127242"/>
          </a:xfrm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Bookman Old Style" pitchFamily="18" charset="0"/>
              </a:rPr>
              <a:t>Правило 5. Не перебивай экскурсовода!</a:t>
            </a:r>
            <a:endParaRPr lang="ru-RU" dirty="0"/>
          </a:p>
        </p:txBody>
      </p:sp>
    </p:spTree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4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5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25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-1883939" y="0"/>
            <a:ext cx="11027939" cy="6858000"/>
          </a:xfrm>
          <a:prstGeom prst="rect">
            <a:avLst/>
          </a:prstGeom>
        </p:spPr>
      </p:pic>
      <p:sp>
        <p:nvSpPr>
          <p:cNvPr id="4" name="Содержимое 5"/>
          <p:cNvSpPr>
            <a:spLocks noGrp="1"/>
          </p:cNvSpPr>
          <p:nvPr>
            <p:ph idx="1"/>
          </p:nvPr>
        </p:nvSpPr>
        <p:spPr>
          <a:xfrm>
            <a:off x="4071934" y="0"/>
            <a:ext cx="8229600" cy="4525963"/>
          </a:xfrm>
        </p:spPr>
        <p:txBody>
          <a:bodyPr>
            <a:noAutofit/>
          </a:bodyPr>
          <a:lstStyle/>
          <a:p>
            <a:pPr indent="0" algn="l">
              <a:buNone/>
            </a:pPr>
            <a:r>
              <a:rPr lang="ru-RU" sz="2800" i="1" dirty="0" smtClean="0">
                <a:solidFill>
                  <a:schemeClr val="bg1"/>
                </a:solidFill>
                <a:latin typeface="Comic Sans MS" pitchFamily="66" charset="0"/>
              </a:rPr>
              <a:t>Очень умный котик Вася</a:t>
            </a:r>
          </a:p>
          <a:p>
            <a:pPr indent="0" algn="l">
              <a:buNone/>
            </a:pPr>
            <a:r>
              <a:rPr lang="ru-RU" sz="2800" i="1" dirty="0" smtClean="0">
                <a:solidFill>
                  <a:schemeClr val="bg1"/>
                </a:solidFill>
                <a:latin typeface="Comic Sans MS" pitchFamily="66" charset="0"/>
              </a:rPr>
              <a:t>На экскурсию пришел</a:t>
            </a:r>
          </a:p>
          <a:p>
            <a:pPr indent="0" algn="l">
              <a:buNone/>
            </a:pPr>
            <a:r>
              <a:rPr lang="ru-RU" sz="2800" i="1" dirty="0" smtClean="0">
                <a:solidFill>
                  <a:schemeClr val="bg1"/>
                </a:solidFill>
                <a:latin typeface="Comic Sans MS" pitchFamily="66" charset="0"/>
              </a:rPr>
              <a:t>И рассказ экскурсовода</a:t>
            </a:r>
          </a:p>
          <a:p>
            <a:pPr indent="0" algn="l">
              <a:buNone/>
            </a:pPr>
            <a:r>
              <a:rPr lang="ru-RU" sz="2800" i="1" dirty="0" smtClean="0">
                <a:solidFill>
                  <a:schemeClr val="bg1"/>
                </a:solidFill>
                <a:latin typeface="Comic Sans MS" pitchFamily="66" charset="0"/>
              </a:rPr>
              <a:t>Интересным он нашел.</a:t>
            </a:r>
          </a:p>
          <a:p>
            <a:pPr indent="0" algn="l">
              <a:buNone/>
            </a:pPr>
            <a:endParaRPr lang="ru-RU" sz="2800" i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indent="0" algn="l">
              <a:buNone/>
            </a:pPr>
            <a:endParaRPr lang="ru-RU" sz="2800" i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indent="0" algn="l">
              <a:buNone/>
            </a:pPr>
            <a:endParaRPr lang="ru-RU" sz="2800" i="1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5" name="Рисунок 4" descr="0_72add_3c65b186_XL 2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714744" y="3857628"/>
            <a:ext cx="2808123" cy="4214818"/>
          </a:xfrm>
          <a:prstGeom prst="rect">
            <a:avLst/>
          </a:prstGeom>
        </p:spPr>
      </p:pic>
    </p:spTree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3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ьная выноска 5"/>
          <p:cNvSpPr/>
          <p:nvPr/>
        </p:nvSpPr>
        <p:spPr>
          <a:xfrm>
            <a:off x="3714744" y="500042"/>
            <a:ext cx="4071966" cy="1428760"/>
          </a:xfrm>
          <a:prstGeom prst="wedgeEllipseCallout">
            <a:avLst>
              <a:gd name="adj1" fmla="val -72092"/>
              <a:gd name="adj2" fmla="val 100960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Содержимое 3" descr="0_72add_3c65b186_XL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357158" y="843734"/>
            <a:ext cx="3357586" cy="5039528"/>
          </a:xfrm>
        </p:spPr>
      </p:pic>
      <p:sp>
        <p:nvSpPr>
          <p:cNvPr id="5" name="Содержимое 5"/>
          <p:cNvSpPr txBox="1">
            <a:spLocks/>
          </p:cNvSpPr>
          <p:nvPr/>
        </p:nvSpPr>
        <p:spPr>
          <a:xfrm>
            <a:off x="3643306" y="257174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Очень умный котик Вася</a:t>
            </a:r>
          </a:p>
          <a:p>
            <a:pPr marL="34290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Сразу тысячу вопросов,</a:t>
            </a:r>
          </a:p>
          <a:p>
            <a:pPr marL="34290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800" i="1" dirty="0" smtClean="0">
                <a:solidFill>
                  <a:srgbClr val="C00000"/>
                </a:solidFill>
                <a:latin typeface="Comic Sans MS" pitchFamily="66" charset="0"/>
              </a:rPr>
              <a:t>Не дослушав, задал он</a:t>
            </a:r>
            <a:r>
              <a:rPr kumimoji="0" lang="ru-RU" sz="2800" b="0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.</a:t>
            </a:r>
          </a:p>
          <a:p>
            <a:pPr marL="34290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800" i="1" dirty="0" smtClean="0">
                <a:solidFill>
                  <a:srgbClr val="C00000"/>
                </a:solidFill>
                <a:latin typeface="Comic Sans MS" pitchFamily="66" charset="0"/>
              </a:rPr>
              <a:t>Перебил экскурсовода – </a:t>
            </a:r>
          </a:p>
          <a:p>
            <a:pPr marL="34290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800" i="1" dirty="0" smtClean="0">
                <a:solidFill>
                  <a:srgbClr val="C00000"/>
                </a:solidFill>
                <a:latin typeface="Comic Sans MS" pitchFamily="66" charset="0"/>
              </a:rPr>
              <a:t>Был рассказ не завершен…</a:t>
            </a:r>
            <a:endParaRPr kumimoji="0" lang="ru-RU" sz="2800" b="0" i="1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34290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800" b="0" i="1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34290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800" b="0" i="1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930200" y="642918"/>
            <a:ext cx="174438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? ? ?</a:t>
            </a:r>
            <a:endParaRPr lang="ru-RU" sz="6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8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0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1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2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7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35771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-1047822" y="-285777"/>
            <a:ext cx="10620482" cy="7965361"/>
          </a:xfrm>
          <a:prstGeom prst="rect">
            <a:avLst/>
          </a:prstGeom>
        </p:spPr>
      </p:pic>
      <p:sp>
        <p:nvSpPr>
          <p:cNvPr id="7" name="Выноска-облако 6"/>
          <p:cNvSpPr/>
          <p:nvPr/>
        </p:nvSpPr>
        <p:spPr>
          <a:xfrm>
            <a:off x="3643306" y="-214338"/>
            <a:ext cx="6072230" cy="2857520"/>
          </a:xfrm>
          <a:prstGeom prst="cloudCallout">
            <a:avLst>
              <a:gd name="adj1" fmla="val -55709"/>
              <a:gd name="adj2" fmla="val 53574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одержимое 5"/>
          <p:cNvSpPr txBox="1">
            <a:spLocks noGrp="1"/>
          </p:cNvSpPr>
          <p:nvPr>
            <p:ph idx="1"/>
          </p:nvPr>
        </p:nvSpPr>
        <p:spPr>
          <a:xfrm>
            <a:off x="3929058" y="214290"/>
            <a:ext cx="8358246" cy="32146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400" b="1" i="1" dirty="0" smtClean="0">
                <a:solidFill>
                  <a:srgbClr val="C00000"/>
                </a:solidFill>
                <a:latin typeface="Comic Sans MS" pitchFamily="66" charset="0"/>
              </a:rPr>
              <a:t>Помни: это некрасиво – </a:t>
            </a:r>
          </a:p>
          <a:p>
            <a:pPr marL="34290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Не</a:t>
            </a:r>
            <a:r>
              <a:rPr kumimoji="0" lang="ru-RU" sz="2400" b="1" i="1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дослушав, перебить.</a:t>
            </a:r>
          </a:p>
          <a:p>
            <a:pPr marL="34290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400" b="1" i="1" baseline="0" dirty="0" smtClean="0">
                <a:solidFill>
                  <a:srgbClr val="C00000"/>
                </a:solidFill>
                <a:latin typeface="Comic Sans MS" pitchFamily="66" charset="0"/>
              </a:rPr>
              <a:t>Ты</a:t>
            </a:r>
            <a:r>
              <a:rPr lang="ru-RU" sz="2400" b="1" i="1" dirty="0" smtClean="0">
                <a:solidFill>
                  <a:srgbClr val="C00000"/>
                </a:solidFill>
                <a:latin typeface="Comic Sans MS" pitchFamily="66" charset="0"/>
              </a:rPr>
              <a:t> дождись конца рассказа – </a:t>
            </a:r>
          </a:p>
          <a:p>
            <a:pPr marL="34290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Тут</a:t>
            </a:r>
            <a:r>
              <a:rPr kumimoji="0" lang="ru-RU" sz="2400" b="1" i="1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и сможешь все спросить!</a:t>
            </a:r>
            <a:endParaRPr kumimoji="0" lang="ru-RU" sz="2400" b="1" i="1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34290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800" b="0" i="1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34290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800" b="0" i="1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11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000"/>
                            </p:stCondLst>
                            <p:childTnLst>
                              <p:par>
                                <p:cTn id="46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Содержимое 10" descr="sova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0" y="3929066"/>
            <a:ext cx="2738478" cy="2738478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Выноска-облако 5"/>
          <p:cNvSpPr/>
          <p:nvPr/>
        </p:nvSpPr>
        <p:spPr>
          <a:xfrm>
            <a:off x="2643174" y="4505687"/>
            <a:ext cx="6500826" cy="2041408"/>
          </a:xfrm>
          <a:prstGeom prst="cloudCallout">
            <a:avLst>
              <a:gd name="adj1" fmla="val -58694"/>
              <a:gd name="adj2" fmla="val -2222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ХОЧЕШЬ ТЫ В МУЗЕЙ ПОЙТИ?</a:t>
            </a:r>
          </a:p>
          <a:p>
            <a:pPr algn="ctr"/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ЭТИ ПРАВИЛА УЧТИ! 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Рисунок 8" descr="Kolomna_kraevedcheskiy_muzei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714348" y="333734"/>
            <a:ext cx="8143931" cy="39525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34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3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5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6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7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i (3)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715000" y="3071810"/>
            <a:ext cx="3143272" cy="314327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ages (9).jpg"/>
          <p:cNvPicPr>
            <a:picLocks noGrp="1" noChangeAspect="1"/>
          </p:cNvPicPr>
          <p:nvPr>
            <p:ph idx="1"/>
          </p:nvPr>
        </p:nvPicPr>
        <p:blipFill>
          <a:blip r:embed="rId3" cstate="email"/>
          <a:stretch>
            <a:fillRect/>
          </a:stretch>
        </p:blipFill>
        <p:spPr>
          <a:xfrm>
            <a:off x="285720" y="500042"/>
            <a:ext cx="3500462" cy="2996280"/>
          </a:xfrm>
        </p:spPr>
      </p:pic>
      <p:sp>
        <p:nvSpPr>
          <p:cNvPr id="5" name="Выноска-облако 4"/>
          <p:cNvSpPr/>
          <p:nvPr/>
        </p:nvSpPr>
        <p:spPr>
          <a:xfrm>
            <a:off x="142844" y="2786058"/>
            <a:ext cx="5715040" cy="3857652"/>
          </a:xfrm>
          <a:prstGeom prst="cloudCallout">
            <a:avLst>
              <a:gd name="adj1" fmla="val 45532"/>
              <a:gd name="adj2" fmla="val -720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теперь, дружок,  давай поиграем!</a:t>
            </a:r>
          </a:p>
          <a:p>
            <a:pPr algn="ctr"/>
            <a:r>
              <a:rPr lang="ru-RU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 буду показывать тебе знаки, а ты – называть правила, которые они обозначают!</a:t>
            </a:r>
            <a:endParaRPr lang="ru-RU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Click="0" advTm="1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8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8.33333E-7 -3.31175E-6 C -0.02135 0.01087 -0.04531 0.02197 -0.0559 0.03608 C -0.06667 0.05134 -0.07222 0.06961 -0.07743 0.08788 C -0.08264 0.10616 -0.07743 0.12119 -0.07222 0.1383 C -0.06667 0.15403 -0.05885 0.17068 -0.03976 0.18432 C -0.02413 0.19866 0.00278 0.20999 0.03194 0.21809 C 0.05885 0.22665 0.0908 0.23196 0.12257 0.23497 C 0.15469 0.23798 0.18663 0.23798 0.21615 0.23497 C 0.24826 0.23196 0.27743 0.22503 0.30139 0.21369 C 0.32552 0.20398 0.34687 0.19126 0.35746 0.176 C 0.37101 0.16189 0.37604 0.1427 0.37604 0.12697 C 0.37882 0.11171 0.37604 0.09367 0.3625 0.07817 C 0.34965 0.06406 0.32552 0.05296 0.29358 0.04741 C 0.26111 0.04302 0.22934 0.04903 0.20781 0.05828 C 0.18941 0.068 0.17604 0.08372 0.17326 0.10176 C 0.17326 0.12003 0.17604 0.13668 0.18941 0.15079 C 0.20295 0.1649 0.2 0.16744 0.25312 0.18594 C 0.30139 0.20537 0.34965 0.19982 0.37882 0.20097 C 0.40816 0.20097 0.43212 0.19542 0.46128 0.18987 C 0.49358 0.18317 0.51996 0.17068 0.53906 0.15935 C 0.55764 0.14801 0.56528 0.13414 0.57604 0.11171 C 0.5842 0.0895 0.5842 0.07817 0.5842 0.06129 C 0.5842 0.04418 0.5842 0.02752 0.5842 0.01087 " pathEditMode="relative" rAng="0" ptsTypes="fffffffffffffffffffffff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" y="1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3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3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3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4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3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4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4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4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4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age72810889 (1).pn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3143240" y="500042"/>
            <a:ext cx="3286148" cy="3286148"/>
          </a:xfrm>
        </p:spPr>
      </p:pic>
      <p:pic>
        <p:nvPicPr>
          <p:cNvPr id="5" name="Рисунок 4" descr="82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71472" y="4500571"/>
            <a:ext cx="1157307" cy="128588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285984" y="4857760"/>
            <a:ext cx="52864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latin typeface="Bookman Old Style" pitchFamily="18" charset="0"/>
              </a:rPr>
              <a:t>Не шуми в музее!</a:t>
            </a:r>
            <a:endParaRPr lang="ru-RU" sz="4000" dirty="0"/>
          </a:p>
        </p:txBody>
      </p:sp>
    </p:spTree>
  </p:cSld>
  <p:clrMapOvr>
    <a:masterClrMapping/>
  </p:clrMapOvr>
  <p:transition spd="slow" advClick="0" advTm="11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6" descr="na_3815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2714612" y="500042"/>
            <a:ext cx="3857652" cy="3637515"/>
          </a:xfrm>
        </p:spPr>
      </p:pic>
      <p:pic>
        <p:nvPicPr>
          <p:cNvPr id="5" name="Рисунок 4" descr="depositphotos_8684381-3d-man-with-question-and-exclamation-sign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57158" y="4643422"/>
            <a:ext cx="1500222" cy="150022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786050" y="4714884"/>
            <a:ext cx="421484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  <a:latin typeface="Bookman Old Style" pitchFamily="18" charset="0"/>
              </a:rPr>
              <a:t>Не бегай по залам музея!</a:t>
            </a:r>
            <a:endParaRPr lang="ru-RU" sz="4400" dirty="0"/>
          </a:p>
        </p:txBody>
      </p:sp>
    </p:spTree>
  </p:cSld>
  <p:clrMapOvr>
    <a:masterClrMapping/>
  </p:clrMapOvr>
  <p:transition spd="slow" advClick="0" advTm="11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7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5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0"/>
                            </p:stCondLst>
                            <p:childTnLst>
                              <p:par>
                                <p:cTn id="23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71604" y="4143380"/>
            <a:ext cx="5857916" cy="197167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 smtClean="0">
                <a:solidFill>
                  <a:srgbClr val="C00000"/>
                </a:solidFill>
                <a:latin typeface="Bookman Old Style" pitchFamily="18" charset="0"/>
              </a:rPr>
              <a:t>Не трогай экспонаты руками!</a:t>
            </a:r>
            <a:endParaRPr lang="ru-RU" sz="4000" dirty="0"/>
          </a:p>
        </p:txBody>
      </p:sp>
      <p:pic>
        <p:nvPicPr>
          <p:cNvPr id="4" name="Содержимое 3" descr="1-17.gif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071802" y="428604"/>
            <a:ext cx="3259690" cy="3143272"/>
          </a:xfrm>
          <a:prstGeom prst="rect">
            <a:avLst/>
          </a:prstGeom>
        </p:spPr>
      </p:pic>
      <p:pic>
        <p:nvPicPr>
          <p:cNvPr id="5" name="Рисунок 4" descr="82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71472" y="4500571"/>
            <a:ext cx="1157307" cy="1285883"/>
          </a:xfrm>
          <a:prstGeom prst="rect">
            <a:avLst/>
          </a:prstGeom>
        </p:spPr>
      </p:pic>
    </p:spTree>
  </p:cSld>
  <p:clrMapOvr>
    <a:masterClrMapping/>
  </p:clrMapOvr>
  <p:transition spd="slow" advClick="0" advTm="11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7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5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3800x2850_belyij-fon-chelovechki-prezentatsiya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1253527" y="642917"/>
            <a:ext cx="6247431" cy="35119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Содержимое 5" descr="3d-chelovechek-51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143240" y="2452681"/>
            <a:ext cx="1643074" cy="21907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143108" y="4500570"/>
            <a:ext cx="578647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latin typeface="Bookman Old Style" pitchFamily="18" charset="0"/>
              </a:rPr>
              <a:t>Не загораживай экспонаты другим посетителям!</a:t>
            </a:r>
            <a:endParaRPr lang="ru-RU" sz="4000" dirty="0"/>
          </a:p>
        </p:txBody>
      </p:sp>
      <p:pic>
        <p:nvPicPr>
          <p:cNvPr id="7" name="Рисунок 6" descr="depositphotos_8684381-3d-man-with-question-and-exclamation-sign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357158" y="4857736"/>
            <a:ext cx="1571636" cy="1571636"/>
          </a:xfrm>
          <a:prstGeom prst="rect">
            <a:avLst/>
          </a:prstGeom>
        </p:spPr>
      </p:pic>
    </p:spTree>
  </p:cSld>
  <p:clrMapOvr>
    <a:masterClrMapping/>
  </p:clrMapOvr>
  <p:transition spd="slow" advClick="0" advTm="11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5984" y="4714884"/>
            <a:ext cx="5857916" cy="132873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4000" b="1" dirty="0" smtClean="0">
                <a:solidFill>
                  <a:srgbClr val="C00000"/>
                </a:solidFill>
                <a:latin typeface="Bookman Old Style" pitchFamily="18" charset="0"/>
              </a:rPr>
              <a:t>Не перебивай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C00000"/>
                </a:solidFill>
                <a:latin typeface="Bookman Old Style" pitchFamily="18" charset="0"/>
              </a:rPr>
              <a:t> экскурсовода!</a:t>
            </a:r>
            <a:endParaRPr lang="ru-RU" sz="4000" dirty="0"/>
          </a:p>
        </p:txBody>
      </p:sp>
      <p:pic>
        <p:nvPicPr>
          <p:cNvPr id="4" name="Содержимое 4" descr="images (4)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571736" y="714356"/>
            <a:ext cx="3286148" cy="3390235"/>
          </a:xfrm>
          <a:prstGeom prst="rect">
            <a:avLst/>
          </a:prstGeom>
        </p:spPr>
      </p:pic>
      <p:pic>
        <p:nvPicPr>
          <p:cNvPr id="5" name="Рисунок 4" descr="82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00034" y="5072074"/>
            <a:ext cx="1157307" cy="1285883"/>
          </a:xfrm>
          <a:prstGeom prst="rect">
            <a:avLst/>
          </a:prstGeom>
        </p:spPr>
      </p:pic>
    </p:spTree>
  </p:cSld>
  <p:clrMapOvr>
    <a:masterClrMapping/>
  </p:clrMapOvr>
  <p:transition spd="slow" advClick="0" advTm="11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7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5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0"/>
                            </p:stCondLst>
                            <p:childTnLst>
                              <p:par>
                                <p:cTn id="23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000"/>
                            </p:stCondLst>
                            <p:childTnLst>
                              <p:par>
                                <p:cTn id="32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80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939171c0a145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57158" y="2714569"/>
            <a:ext cx="2500330" cy="314332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785794"/>
            <a:ext cx="8229600" cy="1143000"/>
          </a:xfrm>
        </p:spPr>
        <p:txBody>
          <a:bodyPr>
            <a:normAutofit/>
          </a:bodyPr>
          <a:lstStyle/>
          <a:p>
            <a:r>
              <a:rPr lang="ru-RU" sz="5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 МОЛОДЕЦ!</a:t>
            </a:r>
            <a:endParaRPr lang="ru-RU" sz="54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Содержимое 5" descr="images (9).jpg"/>
          <p:cNvPicPr>
            <a:picLocks noGrp="1" noChangeAspect="1"/>
          </p:cNvPicPr>
          <p:nvPr>
            <p:ph idx="1"/>
          </p:nvPr>
        </p:nvPicPr>
        <p:blipFill>
          <a:blip r:embed="rId3" cstate="email"/>
          <a:stretch>
            <a:fillRect/>
          </a:stretch>
        </p:blipFill>
        <p:spPr>
          <a:xfrm>
            <a:off x="3000364" y="2214554"/>
            <a:ext cx="3185705" cy="2726859"/>
          </a:xfrm>
        </p:spPr>
      </p:pic>
      <p:sp>
        <p:nvSpPr>
          <p:cNvPr id="7" name="TextBox 6"/>
          <p:cNvSpPr txBox="1"/>
          <p:nvPr/>
        </p:nvSpPr>
        <p:spPr>
          <a:xfrm>
            <a:off x="2786050" y="5786454"/>
            <a:ext cx="4742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СПАСИБО ЗА ВНИМАНИЕ!</a:t>
            </a:r>
            <a:endParaRPr lang="ru-RU" sz="3200" b="1" dirty="0">
              <a:solidFill>
                <a:srgbClr val="C00000"/>
              </a:solidFill>
            </a:endParaRPr>
          </a:p>
        </p:txBody>
      </p:sp>
      <p:pic>
        <p:nvPicPr>
          <p:cNvPr id="8" name="Рисунок 7" descr="7Aeu5l7.pn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6500826" y="2500306"/>
            <a:ext cx="2143140" cy="3002114"/>
          </a:xfrm>
          <a:prstGeom prst="rect">
            <a:avLst/>
          </a:prstGeom>
        </p:spPr>
      </p:pic>
      <p:pic>
        <p:nvPicPr>
          <p:cNvPr id="9" name="Рисунок 8" descr="2448108.pn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7055835" y="0"/>
            <a:ext cx="2088165" cy="2143116"/>
          </a:xfrm>
          <a:prstGeom prst="rect">
            <a:avLst/>
          </a:prstGeom>
        </p:spPr>
      </p:pic>
      <p:pic>
        <p:nvPicPr>
          <p:cNvPr id="11" name="Рисунок 10" descr="0_72add_3c65b186_XL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571472" y="214290"/>
            <a:ext cx="1523042" cy="2285992"/>
          </a:xfrm>
          <a:prstGeom prst="rect">
            <a:avLst/>
          </a:prstGeom>
        </p:spPr>
      </p:pic>
    </p:spTree>
  </p:cSld>
  <p:clrMapOvr>
    <a:masterClrMapping/>
  </p:clrMapOvr>
  <p:transition spd="slow" advClick="0" advTm="1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500"/>
                            </p:stCondLst>
                            <p:childTnLst>
                              <p:par>
                                <p:cTn id="5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513</TotalTime>
  <Words>419</Words>
  <Application>Microsoft Office PowerPoint</Application>
  <PresentationFormat>Экран (4:3)</PresentationFormat>
  <Paragraphs>92</Paragraphs>
  <Slides>31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Что такое музей? </vt:lpstr>
      <vt:lpstr>В  музее </vt:lpstr>
      <vt:lpstr>Слайд 3</vt:lpstr>
      <vt:lpstr>Правило 1. Не шуми в музее!</vt:lpstr>
      <vt:lpstr>Слайд 5</vt:lpstr>
      <vt:lpstr>Там слоненок расшалился:   Громко начал он кричать, Как в трубу трубил он в хобот, Стал он шумно хохотать.</vt:lpstr>
      <vt:lpstr>Слайд 7</vt:lpstr>
      <vt:lpstr>Правило 2. Не бегай по залам музея!</vt:lpstr>
      <vt:lpstr>Слайд 9</vt:lpstr>
      <vt:lpstr>Слайд 10</vt:lpstr>
      <vt:lpstr>Слайд 11</vt:lpstr>
      <vt:lpstr>Правило 3. Не трогай экспонаты руками!</vt:lpstr>
      <vt:lpstr>Слайд 13</vt:lpstr>
      <vt:lpstr>Слайд 14</vt:lpstr>
      <vt:lpstr>Слайд 15</vt:lpstr>
      <vt:lpstr>Правило 4. Не загораживай экспонаты другим посетителям!</vt:lpstr>
      <vt:lpstr>Слайд 17</vt:lpstr>
      <vt:lpstr>Слайд 18</vt:lpstr>
      <vt:lpstr>Слайд 19</vt:lpstr>
      <vt:lpstr>Правило 5. Не перебивай экскурсовода!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ТЫ МОЛОДЕЦ!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Иришка</cp:lastModifiedBy>
  <cp:revision>76</cp:revision>
  <dcterms:created xsi:type="dcterms:W3CDTF">2015-03-23T06:45:30Z</dcterms:created>
  <dcterms:modified xsi:type="dcterms:W3CDTF">2017-12-07T21:38:41Z</dcterms:modified>
</cp:coreProperties>
</file>