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8" r:id="rId2"/>
    <p:sldId id="256" r:id="rId3"/>
    <p:sldId id="257" r:id="rId4"/>
    <p:sldId id="259" r:id="rId5"/>
    <p:sldId id="283" r:id="rId6"/>
    <p:sldId id="260" r:id="rId7"/>
    <p:sldId id="284" r:id="rId8"/>
    <p:sldId id="261" r:id="rId9"/>
    <p:sldId id="285" r:id="rId10"/>
    <p:sldId id="262" r:id="rId11"/>
    <p:sldId id="287" r:id="rId12"/>
    <p:sldId id="263" r:id="rId13"/>
    <p:sldId id="286" r:id="rId14"/>
    <p:sldId id="264" r:id="rId15"/>
    <p:sldId id="265" r:id="rId16"/>
    <p:sldId id="266" r:id="rId17"/>
    <p:sldId id="288" r:id="rId18"/>
    <p:sldId id="267" r:id="rId19"/>
    <p:sldId id="289" r:id="rId20"/>
    <p:sldId id="268" r:id="rId21"/>
    <p:sldId id="290" r:id="rId22"/>
    <p:sldId id="269" r:id="rId23"/>
    <p:sldId id="291" r:id="rId24"/>
    <p:sldId id="270" r:id="rId25"/>
    <p:sldId id="292" r:id="rId26"/>
    <p:sldId id="271" r:id="rId27"/>
    <p:sldId id="272" r:id="rId28"/>
    <p:sldId id="273" r:id="rId29"/>
    <p:sldId id="297" r:id="rId30"/>
    <p:sldId id="274" r:id="rId31"/>
    <p:sldId id="296" r:id="rId32"/>
    <p:sldId id="275" r:id="rId33"/>
    <p:sldId id="295" r:id="rId34"/>
    <p:sldId id="276" r:id="rId35"/>
    <p:sldId id="294" r:id="rId36"/>
    <p:sldId id="277" r:id="rId37"/>
    <p:sldId id="293" r:id="rId38"/>
    <p:sldId id="278" r:id="rId39"/>
    <p:sldId id="279" r:id="rId40"/>
    <p:sldId id="280" r:id="rId41"/>
    <p:sldId id="303" r:id="rId42"/>
    <p:sldId id="281" r:id="rId43"/>
    <p:sldId id="304" r:id="rId44"/>
    <p:sldId id="298" r:id="rId45"/>
    <p:sldId id="305" r:id="rId46"/>
    <p:sldId id="299" r:id="rId47"/>
    <p:sldId id="306" r:id="rId48"/>
    <p:sldId id="300" r:id="rId49"/>
    <p:sldId id="307" r:id="rId50"/>
    <p:sldId id="301" r:id="rId51"/>
    <p:sldId id="302" r:id="rId52"/>
    <p:sldId id="320" r:id="rId53"/>
    <p:sldId id="321" r:id="rId54"/>
    <p:sldId id="322" r:id="rId55"/>
    <p:sldId id="323" r:id="rId56"/>
    <p:sldId id="328" r:id="rId57"/>
    <p:sldId id="331" r:id="rId58"/>
    <p:sldId id="332" r:id="rId59"/>
    <p:sldId id="324" r:id="rId60"/>
    <p:sldId id="325" r:id="rId61"/>
    <p:sldId id="333" r:id="rId6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72" d="100"/>
          <a:sy n="72" d="100"/>
        </p:scale>
        <p:origin x="150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84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EE224D9-E840-4C87-9BF3-0C9C5FDB046F}" type="datetimeFigureOut">
              <a:rPr lang="ru-RU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B40A99-5B24-4832-A0CC-FF131F1AD6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C61B2F-E979-4CF8-BF53-3A78FF3F40A2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27D382CC-C2BC-4648-B309-DB0B483E47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0A6695-4B3E-4871-9669-662FD146AAB3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8132627A-2693-40F5-BB31-AFEF143214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FEA133-0A3D-4B49-BED5-33F256861B70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3DB292-CDFE-4039-9C9C-329E617C04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CD0B41-4858-494A-93DC-D648E1F948A2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59122B-3B2A-42A1-9814-A28C7CBEAD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F67645-2B13-46AA-A34C-D0976A3064B2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5204E6FF-F474-4D1C-9676-61AA0FF4729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73B850-09EE-4206-9F09-3D0C7B841EF3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2AB76-A365-4B7D-A481-E6FA1C997D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E7088E-79DF-4659-B0C0-6C6B35490943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7A4519-CC82-4916-BAFF-A40DAE7477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B10707-E83D-4BF2-93B6-DB081C61390F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B4F45D-C843-4B7E-ACD3-7F6209187D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34C39D-3D41-4F54-8535-16F9D5093DAE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11EE27-5DC4-4773-9487-1B54284F0CC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 spd="med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E61E40-4589-407A-8E8C-77595E8A18DA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AD184-D961-44E4-A10D-2CBA5555E1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29E785-6A9F-4AD6-B0AD-AE571A799E35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0F5FCB-1535-4606-B10A-5DE122A775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42D2481-48AA-4265-895C-2CAB1B102D57}" type="datetimeFigureOut">
              <a:rPr lang="ru-RU" smtClean="0"/>
              <a:pPr>
                <a:defRPr/>
              </a:pPr>
              <a:t>20.02.2025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780AD3B-0DD0-4ADC-AF72-54A2D4513B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ircl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26.xml"/><Relationship Id="rId18" Type="http://schemas.openxmlformats.org/officeDocument/2006/relationships/slide" Target="slide36.xml"/><Relationship Id="rId26" Type="http://schemas.openxmlformats.org/officeDocument/2006/relationships/slide" Target="slide52.xml"/><Relationship Id="rId3" Type="http://schemas.openxmlformats.org/officeDocument/2006/relationships/slide" Target="slide6.xml"/><Relationship Id="rId21" Type="http://schemas.openxmlformats.org/officeDocument/2006/relationships/slide" Target="slide42.xml"/><Relationship Id="rId7" Type="http://schemas.openxmlformats.org/officeDocument/2006/relationships/slide" Target="slide14.xml"/><Relationship Id="rId12" Type="http://schemas.openxmlformats.org/officeDocument/2006/relationships/slide" Target="slide24.xml"/><Relationship Id="rId17" Type="http://schemas.openxmlformats.org/officeDocument/2006/relationships/slide" Target="slide34.xml"/><Relationship Id="rId25" Type="http://schemas.openxmlformats.org/officeDocument/2006/relationships/slide" Target="slide50.xml"/><Relationship Id="rId2" Type="http://schemas.openxmlformats.org/officeDocument/2006/relationships/slide" Target="slide4.xml"/><Relationship Id="rId16" Type="http://schemas.openxmlformats.org/officeDocument/2006/relationships/slide" Target="slide32.xml"/><Relationship Id="rId20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11" Type="http://schemas.openxmlformats.org/officeDocument/2006/relationships/slide" Target="slide22.xml"/><Relationship Id="rId24" Type="http://schemas.openxmlformats.org/officeDocument/2006/relationships/slide" Target="slide48.xml"/><Relationship Id="rId5" Type="http://schemas.openxmlformats.org/officeDocument/2006/relationships/slide" Target="slide10.xml"/><Relationship Id="rId15" Type="http://schemas.openxmlformats.org/officeDocument/2006/relationships/slide" Target="slide30.xml"/><Relationship Id="rId23" Type="http://schemas.openxmlformats.org/officeDocument/2006/relationships/slide" Target="slide46.xml"/><Relationship Id="rId10" Type="http://schemas.openxmlformats.org/officeDocument/2006/relationships/slide" Target="slide20.xml"/><Relationship Id="rId19" Type="http://schemas.openxmlformats.org/officeDocument/2006/relationships/slide" Target="slide38.xml"/><Relationship Id="rId4" Type="http://schemas.openxmlformats.org/officeDocument/2006/relationships/slide" Target="slide8.xml"/><Relationship Id="rId9" Type="http://schemas.openxmlformats.org/officeDocument/2006/relationships/slide" Target="slide18.xml"/><Relationship Id="rId14" Type="http://schemas.openxmlformats.org/officeDocument/2006/relationships/slide" Target="slide28.xml"/><Relationship Id="rId22" Type="http://schemas.openxmlformats.org/officeDocument/2006/relationships/slide" Target="slide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olkslovar.ru/z5190.html" TargetMode="Externa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olkslovar.ru/b8213.html" TargetMode="External"/><Relationship Id="rId5" Type="http://schemas.openxmlformats.org/officeDocument/2006/relationships/hyperlink" Target="http://tolkslovar.ru/s11411.html" TargetMode="External"/><Relationship Id="rId4" Type="http://schemas.openxmlformats.org/officeDocument/2006/relationships/hyperlink" Target="http://tolkslovar.ru/s9170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E%D1%84%D0%B8%D1%86%D0%B5%D1%80" TargetMode="External"/><Relationship Id="rId2" Type="http://schemas.openxmlformats.org/officeDocument/2006/relationships/hyperlink" Target="https://ru.wikipedia.org/wiki/%D0%92%D0%BE%D0%B8%D0%BD%D1%81%D0%BA%D0%BE%D0%B5_%D0%B7%D0%B2%D0%B0%D0%BD%D0%B8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hyperlink" Target="https://ru.wikipedia.org/wiki/%D0%9C%D0%B8%D1%80_(%D0%BE%D1%82%D1%81%D1%83%D1%82%D1%81%D1%82%D0%B2%D0%B8%D0%B5_%D0%B2%D0%BE%D0%B9%D0%BD%D1%8B)" TargetMode="External"/><Relationship Id="rId4" Type="http://schemas.openxmlformats.org/officeDocument/2006/relationships/hyperlink" Target="https://ru.wikipedia.org/wiki/%D0%92%D0%BE%D0%B5%D0%BD%D0%BD%D0%BE-%D0%9C%D0%BE%D1%80%D1%81%D0%BA%D0%BE%D0%B9_%D0%A4%D0%BB%D0%BE%D1%82_%D0%A0%D0%BE%D1%81%D1%81%D0%B8%D0%B9%D1%81%D0%BA%D0%BE%D0%B9_%D0%A4%D0%B5%D0%B4%D0%B5%D1%80%D0%B0%D1%86%D0%B8%D0%B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1%83%D1%81%D1%81%D0%BA%D0%B0%D1%8F_%D0%BF%D1%80%D0%B0%D0%B2%D0%BE%D1%81%D0%BB%D0%B0%D0%B2%D0%BD%D0%B0%D1%8F_%D1%86%D0%B5%D1%80%D0%BA%D0%BE%D0%B2%D1%8C" TargetMode="External"/><Relationship Id="rId2" Type="http://schemas.openxmlformats.org/officeDocument/2006/relationships/hyperlink" Target="https://ru.wikipedia.org/wiki/%D0%9A%D0%B0%D0%BD%D0%BE%D0%BD%D0%B8%D0%B7%D0%B0%D1%86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iki.wargaming.net/ru/Navy:%D0%A7%D0%B5%D1%80%D0%BD%D0%BE%D0%BC%D0%BE%D1%80%D1%81%D0%BA%D0%B8%D0%B9_%D1%84%D0%BB%D0%BE%D1%82_%D0%92%D0%9C%D0%A4_%D0%A0%D0%BE%D1%81%D1%81%D0%B8%D0%B8" TargetMode="External"/><Relationship Id="rId4" Type="http://schemas.openxmlformats.org/officeDocument/2006/relationships/hyperlink" Target="http://wiki.wargaming.net/ru/Navy:%D0%92%D0%9C%D0%A4_%D0%A0%D0%BE%D1%81%D1%81%D0%B8%D0%B8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5%D0%BB%D0%B8%D0%BA%D0%B0%D1%8F_%D0%9E%D1%82%D0%B5%D1%87%D0%B5%D1%81%D1%82%D0%B2%D0%B5%D0%BD%D0%BD%D0%B0%D1%8F_%D0%B2%D0%BE%D0%B9%D0%BD%D0%B0" TargetMode="External"/><Relationship Id="rId2" Type="http://schemas.openxmlformats.org/officeDocument/2006/relationships/hyperlink" Target="https://ru.wikipedia.org/wiki/%D0%9C%D0%B5%D0%BC%D0%BE%D1%80%D0%B8%D0%B0%D0%BB%D1%8C%D0%BD%D1%8B%D0%B9_%D0%BA%D0%BE%D0%BC%D0%BF%D0%BB%D0%B5%D0%BA%D1%81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4.png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hyperlink" Target="https://ru.wikipedia.org/wiki/%D0%9D%D0%B0%D0%BC_%D0%BD%D1%83%D0%B6%D0%BD%D0%B0_%D0%BE%D0%B4%D0%BD%D0%B0_%D0%BF%D0%BE%D0%B1%D0%B5%D0%B4%D0%B0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2%D0%B5%D0%BB%D0%B8%D0%BA%D0%B0%D1%8F_%D0%9E%D1%82%D0%B5%D1%87%D0%B5%D1%81%D1%82%D0%B2%D0%B5%D0%BD%D0%BD%D0%B0%D1%8F_%D0%B2%D0%BE%D0%B9%D0%BD%D0%B0" TargetMode="External"/><Relationship Id="rId2" Type="http://schemas.openxmlformats.org/officeDocument/2006/relationships/hyperlink" Target="https://ru.wikipedia.org/wiki/%D0%9F%D0%B5%D1%81%D0%BD%D1%8F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4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45.xml"/><Relationship Id="rId3" Type="http://schemas.openxmlformats.org/officeDocument/2006/relationships/hyperlink" Target="https://ru.wikipedia.org/wiki/%D0%9A%D0%B8%D0%B5%D0%B2%D1%81%D0%BA%D0%B0%D1%8F_%D0%A0%D1%83%D1%81%D1%8C" TargetMode="External"/><Relationship Id="rId7" Type="http://schemas.openxmlformats.org/officeDocument/2006/relationships/hyperlink" Target="https://ru.wikipedia.org/wiki/%D0%98%D0%BC%D1%8F_%D0%A0%D0%BE%D1%81%D1%81%D0%B8%D1%8F" TargetMode="External"/><Relationship Id="rId2" Type="http://schemas.openxmlformats.org/officeDocument/2006/relationships/hyperlink" Target="https://ru.wikipedia.org/wiki/%D0%9F%D0%BE%D0%BB%D0%BA%D0%BE%D0%B2%D0%BE%D0%B4%D0%B5%D1%8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2008_%D0%B3%D0%BE%D0%B4" TargetMode="External"/><Relationship Id="rId5" Type="http://schemas.openxmlformats.org/officeDocument/2006/relationships/hyperlink" Target="https://ru.wikipedia.org/wiki/%D0%A0%D1%83%D1%81%D1%81%D0%BA%D0%B0%D1%8F_%D0%BF%D1%80%D0%B0%D0%B2%D0%BE%D1%81%D0%BB%D0%B0%D0%B2%D0%BD%D0%B0%D1%8F_%D1%86%D0%B5%D1%80%D0%BA%D0%BE%D0%B2%D1%8C" TargetMode="External"/><Relationship Id="rId4" Type="http://schemas.openxmlformats.org/officeDocument/2006/relationships/hyperlink" Target="https://ru.wikipedia.org/wiki/%D0%A1%D0%B2%D1%8F%D1%82%D0%BE%D0%B9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5%D0%B2%D0%B5%D1%80%D0%BD%D1%8B%D0%B9_%D0%BF%D0%BE%D0%BB%D1%8E%D1%81" TargetMode="External"/><Relationship Id="rId2" Type="http://schemas.openxmlformats.org/officeDocument/2006/relationships/hyperlink" Target="https://ru.wikipedia.org/wiki/%D0%93%D0%B5%D1%80%D0%BE%D0%B9_%D0%A1%D0%BE%D0%B2%D0%B5%D1%82%D1%81%D0%BA%D0%BE%D0%B3%D0%BE_%D0%A1%D0%BE%D1%8E%D0%B7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hyperlink" Target="https://ru.wikipedia.org/wiki/%D0%92%D0%B0%D0%BD%D0%BA%D1%83%D0%B2%D0%B5%D1%80_(%D0%A1%D0%A8%D0%90)" TargetMode="External"/><Relationship Id="rId4" Type="http://schemas.openxmlformats.org/officeDocument/2006/relationships/hyperlink" Target="https://ru.wikipedia.org/wiki/%D0%9C%D0%BE%D1%81%D0%BA%D0%B2%D0%B0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" Target="slide6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www.rebenok-mama.ucoz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2052" name="Picture 2" descr="Файл:СИЛог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1110100" y="280483"/>
            <a:ext cx="742684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Интеллектуальная викторина </a:t>
            </a:r>
            <a:b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«СВОЯ ИГРА»,</a:t>
            </a:r>
            <a:b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3200" b="1" i="0" u="none" strike="noStrike" cap="none" normalizeH="0" baseline="0" dirty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посвященная Дню Защитника Отечества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078" name="AutoShape 6" descr="https://im1-tub-ru.yandex.net/i?id=48e833d860b29cc19b4615dc25daa548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1ul.ru/upload/file/publication/i_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412776"/>
            <a:ext cx="9118914" cy="5328592"/>
          </a:xfrm>
          <a:prstGeom prst="rect">
            <a:avLst/>
          </a:prstGeom>
          <a:noFill/>
        </p:spPr>
      </p:pic>
      <p:sp>
        <p:nvSpPr>
          <p:cNvPr id="3082" name="AutoShape 10" descr="https://im2-tub-ru.yandex.net/i?id=fa2f8ceadd89f203ac422fa29adab7c8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4" name="AutoShape 12" descr="https://im2-tub-ru.yandex.net/i?id=fa2f8ceadd89f203ac422fa29adab7c8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87016" y="260648"/>
            <a:ext cx="88569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Игра-викторина</a:t>
            </a:r>
          </a:p>
        </p:txBody>
      </p:sp>
    </p:spTree>
  </p:cSld>
  <p:clrMapOvr>
    <a:masterClrMapping/>
  </p:clrMapOvr>
  <p:transition spd="med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350" y="115888"/>
            <a:ext cx="7358063" cy="100885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80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</a:p>
        </p:txBody>
      </p:sp>
      <p:graphicFrame>
        <p:nvGraphicFramePr>
          <p:cNvPr id="16442" name="Group 58"/>
          <p:cNvGraphicFramePr>
            <a:graphicFrameLocks noGrp="1"/>
          </p:cNvGraphicFramePr>
          <p:nvPr>
            <p:ph idx="1"/>
          </p:nvPr>
        </p:nvGraphicFramePr>
        <p:xfrm>
          <a:off x="323528" y="1412776"/>
          <a:ext cx="8496946" cy="3622662"/>
        </p:xfrm>
        <a:graphic>
          <a:graphicData uri="http://schemas.openxmlformats.org/drawingml/2006/table">
            <a:tbl>
              <a:tblPr/>
              <a:tblGrid>
                <a:gridCol w="2520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0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5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68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1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6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51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355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Воинские звания России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 action="ppaction://hlinksldjump"/>
                        </a:rPr>
                        <a:t>10</a:t>
                      </a:r>
                      <a:endParaRPr kumimoji="0" 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3" action="ppaction://hlinksldjump"/>
                        </a:rPr>
                        <a:t>20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4" action="ppaction://hlinksldjump"/>
                        </a:rPr>
                        <a:t>30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5" action="ppaction://hlinksldjump"/>
                        </a:rPr>
                        <a:t>40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6" action="ppaction://hlinksldjump"/>
                        </a:rPr>
                        <a:t>50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7" action="ppaction://hlinksldjump"/>
                        </a:rPr>
                        <a:t>60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6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Места Воинской славы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8" action="ppaction://hlinksldjump"/>
                        </a:rPr>
                        <a:t>10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9" action="ppaction://hlinksldjump"/>
                        </a:rPr>
                        <a:t>20</a:t>
                      </a:r>
                      <a:endParaRPr kumimoji="0" 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0" action="ppaction://hlinksldjump"/>
                        </a:rPr>
                        <a:t>30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1" action="ppaction://hlinksldjump"/>
                        </a:rPr>
                        <a:t>40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2" action="ppaction://hlinksldjump"/>
                        </a:rPr>
                        <a:t>50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3" action="ppaction://hlinksldjump"/>
                        </a:rPr>
                        <a:t>60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1859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2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Стихи и песни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4" action="ppaction://hlinksldjump"/>
                        </a:rPr>
                        <a:t>10</a:t>
                      </a:r>
                      <a:endParaRPr kumimoji="0" 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5" action="ppaction://hlinksldjump"/>
                        </a:rPr>
                        <a:t>20</a:t>
                      </a:r>
                      <a:endParaRPr kumimoji="0" 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6" action="ppaction://hlinksldjump"/>
                        </a:rPr>
                        <a:t>30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7" action="ppaction://hlinksldjump"/>
                        </a:rPr>
                        <a:t>40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8" action="ppaction://hlinksldjump"/>
                        </a:rPr>
                        <a:t>50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19" action="ppaction://hlinksldjump"/>
                        </a:rPr>
                        <a:t>60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2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Герои былых времён…</a:t>
                      </a:r>
                      <a:endParaRPr kumimoji="0" lang="ru-RU" sz="2400" b="1" i="1" u="none" strike="noStrike" cap="none" normalizeH="0" baseline="0" dirty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0" action="ppaction://hlinksldjump"/>
                        </a:rPr>
                        <a:t>10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1" action="ppaction://hlinksldjump"/>
                        </a:rPr>
                        <a:t>20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2" action="ppaction://hlinksldjump"/>
                        </a:rPr>
                        <a:t>30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3" action="ppaction://hlinksldjump"/>
                        </a:rPr>
                        <a:t>40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4" action="ppaction://hlinksldjump"/>
                        </a:rPr>
                        <a:t>50</a:t>
                      </a:r>
                      <a:endParaRPr kumimoji="0" lang="ru-RU" sz="3200" b="1" i="0" u="none" strike="noStrike" cap="none" normalizeH="0" baseline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5" action="ppaction://hlinksldjump"/>
                        </a:rPr>
                        <a:t>60</a:t>
                      </a:r>
                      <a:endParaRPr kumimoji="0" lang="ru-RU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15816" y="5373216"/>
            <a:ext cx="3768725" cy="12017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26" action="ppaction://hlinksldjump"/>
              </a:rPr>
              <a:t>ФИНАЛ</a:t>
            </a:r>
            <a:endParaRPr lang="ru-RU" sz="72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Воинские звания России</a:t>
            </a:r>
            <a:r>
              <a:rPr lang="ru-RU" dirty="0"/>
              <a:t> -10 баллов: </a:t>
            </a:r>
            <a:endParaRPr lang="ru-RU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750" y="1484313"/>
            <a:ext cx="8208963" cy="1223962"/>
          </a:xfrm>
        </p:spPr>
        <p:txBody>
          <a:bodyPr>
            <a:normAutofit fontScale="925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ru-RU" sz="4000" b="1" dirty="0"/>
              <a:t>Низшее воинское звание в армии России и большинства других стран 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ru-RU" sz="40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56550" y="6237288"/>
            <a:ext cx="94138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AutoShape 7" descr="https://img-fotki.yandex.ru/get/62627/121447594.8d1/0_1a84ee_eb68104f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6" name="AutoShape 9" descr="https://img-fotki.yandex.ru/get/62627/121447594.8d1/0_1a84ee_eb68104f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7" name="AutoShape 11" descr="https://img-fotki.yandex.ru/get/62627/121447594.8d1/0_1a84ee_eb68104f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8" name="AutoShape 13" descr="https://img-fotki.yandex.ru/get/62627/121447594.8d1/0_1a84ee_eb68104f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9" name="AutoShape 15" descr="https://img-fotki.yandex.ru/get/62627/121447594.8d1/0_1a84ee_eb68104f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32" name="AutoShape 12" descr="https://im2-tub-ru.yandex.net/i?id=fa2f8ceadd89f203ac422fa29adab7c8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4" name="Picture 14" descr="http://viorin.com/wp-content/uploads/2017/02/den-zashchitnika-otechestva-vybiraem-podarok-1024x7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708920"/>
            <a:ext cx="4397970" cy="33843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ОТВЕТ:</a:t>
            </a: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532813" y="6237288"/>
            <a:ext cx="360362" cy="4064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8" name="Прямоугольник 4"/>
          <p:cNvSpPr>
            <a:spLocks noChangeArrowheads="1"/>
          </p:cNvSpPr>
          <p:nvPr/>
        </p:nvSpPr>
        <p:spPr bwMode="auto">
          <a:xfrm>
            <a:off x="3563889" y="1340768"/>
            <a:ext cx="28803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Рядовой</a:t>
            </a:r>
          </a:p>
        </p:txBody>
      </p:sp>
      <p:sp>
        <p:nvSpPr>
          <p:cNvPr id="6149" name="AutoShape 11" descr="https://im0-tub-ru.yandex.net/i?id=c5f9aa9637905cb8eef4bb7f1f33f455&amp;n=33&amp;h=185&amp;w=24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2136339"/>
            <a:ext cx="68407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Рядовой в Энциклопедическом словаре:</a:t>
            </a:r>
            <a:br>
              <a:rPr lang="ru-RU" sz="2400" dirty="0"/>
            </a:br>
            <a:r>
              <a:rPr lang="ru-RU" sz="2400" dirty="0"/>
              <a:t>Рядовой - воинское </a:t>
            </a:r>
            <a:r>
              <a:rPr lang="ru-RU" sz="2400" dirty="0">
                <a:hlinkClick r:id="rId3" tooltip="Звание - устанавливаемое и присваиваемое компетентными органаминаименование, св..."/>
              </a:rPr>
              <a:t>звание,</a:t>
            </a:r>
            <a:r>
              <a:rPr lang="ru-RU" sz="2400" dirty="0"/>
              <a:t> установленное в вооруженных силах многих государств для </a:t>
            </a:r>
            <a:r>
              <a:rPr lang="ru-RU" sz="2400" dirty="0">
                <a:hlinkClick r:id="rId4" tooltip="Солдат - боецрядовой..."/>
              </a:rPr>
              <a:t>солдат.</a:t>
            </a:r>
            <a:r>
              <a:rPr lang="ru-RU" sz="2400" dirty="0"/>
              <a:t> В Вооруженных Силах </a:t>
            </a:r>
            <a:r>
              <a:rPr lang="ru-RU" sz="2400" dirty="0">
                <a:hlinkClick r:id="rId5" tooltip="Ссср - см. Союз Советских Социалистических Республик...."/>
              </a:rPr>
              <a:t>СССР</a:t>
            </a:r>
            <a:r>
              <a:rPr lang="ru-RU" sz="2400" dirty="0"/>
              <a:t> </a:t>
            </a:r>
            <a:r>
              <a:rPr lang="ru-RU" sz="2400" dirty="0">
                <a:hlinkClick r:id="rId6" tooltip="Было - Употр. при выражении сожаления по поводу того, что что-л. не сделано и..."/>
              </a:rPr>
              <a:t>было</a:t>
            </a:r>
            <a:r>
              <a:rPr lang="ru-RU" sz="2400" dirty="0"/>
              <a:t> введено в 1946 (до этого - красноармеец). Сохранилось в Вооруженных Силах Российской Федерации. 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Воинские звания России</a:t>
            </a:r>
            <a:r>
              <a:rPr lang="ru-RU" dirty="0"/>
              <a:t> -20 баллов: </a:t>
            </a:r>
            <a:endParaRPr lang="ru-RU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1600200"/>
            <a:ext cx="7921625" cy="1828800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 </a:t>
            </a:r>
            <a:r>
              <a:rPr lang="ru-RU" b="1" dirty="0"/>
              <a:t>Воинское звание (или чин) высшего генеральского состава в армиях ряда государств.</a:t>
            </a:r>
          </a:p>
          <a:p>
            <a:pPr algn="ctr" eaLnBrk="1" hangingPunct="1">
              <a:buFont typeface="Arial" charset="0"/>
              <a:buNone/>
            </a:pPr>
            <a:endParaRPr lang="ru-RU" sz="4800" b="1" i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27988" y="6237288"/>
            <a:ext cx="941387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3" name="AutoShape 8" descr="https://im1-tub-ru.yandex.net/i?id=7d0a433aff8c7f6257327752616aab61&amp;n=33&amp;h=215&amp;w=28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4" name="AutoShape 10" descr="https://im1-tub-ru.yandex.net/i?id=7d0a433aff8c7f6257327752616aab61&amp;n=33&amp;h=215&amp;w=28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5" name="AutoShape 12" descr="http://%D1%82%D0%BE%D0%B2%D0%B0%D1%80%D0%BE%D0%BC%D0%B0%D0%BD%D0%B8%D1%8F.%D1%80%D1%84/images/product_images/info_images/898373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6" name="AutoShape 14" descr="http://%D1%82%D0%BE%D0%B2%D0%B0%D1%80%D0%BE%D0%BC%D0%B0%D0%BD%D0%B8%D1%8F.%D1%80%D1%84/images/product_images/info_images/898373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7346" name="Picture 2" descr="http://sonville.ru/image/data/news/2015/23feb2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573016"/>
            <a:ext cx="8096250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556792"/>
            <a:ext cx="3944938" cy="1655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/>
              <a:t> </a:t>
            </a:r>
            <a:r>
              <a:rPr lang="ru-RU" sz="4800" b="1" dirty="0"/>
              <a:t>Маршал</a:t>
            </a:r>
            <a:endParaRPr lang="ru-RU" sz="4800" b="1" i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16913" y="6092825"/>
            <a:ext cx="538162" cy="576263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7" name="AutoShape 7" descr="https://2.bp.blogspot.com/-0Odse8QioqM/VXhStg_tsWI/AAAAAAAAG5s/7jpOpYY7iv8/s200/Nastavlenija-otca-Chichikova-Hudozhnik-A-Agin-mertvye-dush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6322" name="Picture 2" descr="http://www.rkka.ru/uniform/items/ruk_mar_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836712"/>
            <a:ext cx="3456384" cy="578474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Воинские звания России</a:t>
            </a:r>
            <a:r>
              <a:rPr lang="ru-RU" dirty="0"/>
              <a:t> -30 баллов: </a:t>
            </a:r>
            <a:endParaRPr lang="ru-RU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4438" cy="4276725"/>
          </a:xfrm>
        </p:spPr>
        <p:txBody>
          <a:bodyPr>
            <a:normAutofit fontScale="92500"/>
          </a:bodyPr>
          <a:lstStyle/>
          <a:p>
            <a:r>
              <a:rPr lang="ru-RU" sz="3600" dirty="0"/>
              <a:t>Важный элемент  военной формы, представляющий собой и знак отличия. Впервые их ввёл Пётр Великий в ещё 1696 году 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56550" y="6237288"/>
            <a:ext cx="94138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http://s7gub.ru/wp-content/uploads/2015/02/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628800"/>
            <a:ext cx="2952328" cy="393643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5888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10244" name="Содержимое 6"/>
          <p:cNvSpPr>
            <a:spLocks noGrp="1"/>
          </p:cNvSpPr>
          <p:nvPr>
            <p:ph idx="1"/>
          </p:nvPr>
        </p:nvSpPr>
        <p:spPr>
          <a:xfrm>
            <a:off x="4788024" y="404664"/>
            <a:ext cx="2160984" cy="864096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b="1" i="1" dirty="0">
                <a:solidFill>
                  <a:srgbClr val="006666"/>
                </a:solidFill>
                <a:latin typeface="Arial" charset="0"/>
              </a:rPr>
              <a:t> </a:t>
            </a:r>
            <a:r>
              <a:rPr lang="ru-RU" b="1" dirty="0"/>
              <a:t>Погоны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532813" y="6165850"/>
            <a:ext cx="466725" cy="503238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5" name="AutoShape 8" descr="https://im2-tub-ru.yandex.net/i?id=55939806d8a89c5d439d4ed7e627b88d&amp;n=33&amp;h=215&amp;w=17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4274" name="Picture 2" descr="http://www.myfreedom.ru/images/raznoe/200x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42" y="1628799"/>
            <a:ext cx="8938396" cy="413629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Воинские звания России</a:t>
            </a:r>
            <a:r>
              <a:rPr lang="ru-RU" dirty="0"/>
              <a:t> -40 баллов: </a:t>
            </a:r>
            <a:endParaRPr lang="ru-RU" sz="40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7474024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/>
              <a:t>	</a:t>
            </a:r>
            <a:r>
              <a:rPr lang="ru-RU" sz="6000" dirty="0"/>
              <a:t>Звание героя советского художественного фильма Кости Збруева.</a:t>
            </a:r>
          </a:p>
          <a:p>
            <a:pPr algn="ctr" eaLnBrk="1" hangingPunct="1">
              <a:buFont typeface="Arial" charset="0"/>
              <a:buNone/>
            </a:pPr>
            <a:endParaRPr lang="ru-RU" sz="60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27988" y="6308725"/>
            <a:ext cx="941387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2348880"/>
            <a:ext cx="4464496" cy="21605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800" dirty="0"/>
              <a:t>  Ефрейтор</a:t>
            </a:r>
          </a:p>
          <a:p>
            <a:pPr eaLnBrk="1" hangingPunct="1">
              <a:buFont typeface="Arial" charset="0"/>
              <a:buNone/>
            </a:pPr>
            <a:r>
              <a:rPr lang="ru-RU" sz="4800" dirty="0"/>
              <a:t> </a:t>
            </a:r>
            <a:endParaRPr lang="ru-RU" sz="4800" b="1" i="1" dirty="0">
              <a:solidFill>
                <a:srgbClr val="006666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532813" y="6092825"/>
            <a:ext cx="466725" cy="504825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293" name="AutoShape 7" descr="https://upload.wikimedia.org/wikipedia/commons/2/26/Yevgeny_Onegin_by_Repi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2226" name="AutoShape 2" descr="https://im1-tub-ru.yandex.net/i?id=cc76ca8590c7dcd56217a51673b5d4c4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28" name="AutoShape 4" descr="https://im1-tub-ru.yandex.net/i?id=cc76ca8590c7dcd56217a51673b5d4c4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2230" name="AutoShape 6" descr="https://www.soyuz.ru/public/uploads/files/71/6708959/175x267_2016090615183566885fd3f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32" name="Picture 8" descr="http://m.namba.kz/imdb/posters/217043mov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124744"/>
            <a:ext cx="3257550" cy="48863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Воинские звания России</a:t>
            </a:r>
            <a:r>
              <a:rPr lang="ru-RU" dirty="0"/>
              <a:t> -50 баллов: </a:t>
            </a:r>
            <a:endParaRPr lang="ru-RU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450" y="1600200"/>
            <a:ext cx="7561263" cy="4525963"/>
          </a:xfrm>
        </p:spPr>
        <p:txBody>
          <a:bodyPr/>
          <a:lstStyle/>
          <a:p>
            <a:pPr>
              <a:buNone/>
            </a:pPr>
            <a:r>
              <a:rPr lang="ru-RU" sz="4800" b="1" i="1" dirty="0">
                <a:solidFill>
                  <a:srgbClr val="006666"/>
                </a:solidFill>
              </a:rPr>
              <a:t>  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</a:rPr>
              <a:t>Высшее 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  <a:hlinkClick r:id="rId2" tooltip="Воинское звание"/>
              </a:rPr>
              <a:t>воинское звание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</a:rPr>
              <a:t> высшего 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  <a:hlinkClick r:id="rId3" tooltip="Офицер"/>
              </a:rPr>
              <a:t>офицерского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</a:rPr>
              <a:t> состава в 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  <a:hlinkClick r:id="rId4" tooltip="Военно-Морской Флот Российской Федерации"/>
              </a:rPr>
              <a:t>Военно-Морском Флоте России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  <a:hlinkClick r:id="rId5" tooltip="Мир (отсутствие войны)"/>
              </a:rPr>
              <a:t>мирное время</a:t>
            </a:r>
            <a:r>
              <a:rPr lang="ru-RU" sz="4800" u="sng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3600" b="1" i="1" u="sng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027988" y="6308725"/>
            <a:ext cx="941387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ОТВЕТ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350" y="6165850"/>
            <a:ext cx="503238" cy="576263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Прямоугольник 6"/>
          <p:cNvSpPr>
            <a:spLocks noChangeArrowheads="1"/>
          </p:cNvSpPr>
          <p:nvPr/>
        </p:nvSpPr>
        <p:spPr bwMode="auto">
          <a:xfrm>
            <a:off x="4716016" y="0"/>
            <a:ext cx="3456384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br>
              <a:rPr lang="ru-RU" dirty="0"/>
            </a:br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Адмирал </a:t>
            </a:r>
          </a:p>
        </p:txBody>
      </p:sp>
      <p:pic>
        <p:nvPicPr>
          <p:cNvPr id="50178" name="Picture 2" descr="http://ruspekh.ru/images/articles/15203/1973_2822_1920_02_07/1920_02_07-04-0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12776"/>
            <a:ext cx="7098060" cy="47320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57338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Воинские звания </a:t>
            </a:r>
            <a:r>
              <a:rPr lang="ru-RU" b="1"/>
              <a:t>России</a:t>
            </a:r>
            <a:r>
              <a:rPr lang="ru-RU"/>
              <a:t> -60 </a:t>
            </a:r>
            <a:r>
              <a:rPr lang="ru-RU" dirty="0"/>
              <a:t>баллов: </a:t>
            </a: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2116137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Этот адмирал был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2" tooltip="Канонизация"/>
              </a:rPr>
              <a:t>канонизирован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3" tooltip="Русская православная церковь"/>
              </a:rPr>
              <a:t>Русской православной церковью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56550" y="6165850"/>
            <a:ext cx="941388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ОТВЕТ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 descr="http://ocean-media.su/wp-content/uploads/2015/02/05_usha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2636912"/>
            <a:ext cx="6408712" cy="347672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913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2500" y="4005263"/>
            <a:ext cx="5194300" cy="21209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      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424" y="6021288"/>
            <a:ext cx="574675" cy="576262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130" name="AutoShape 2" descr="https://im3-tub-ru.yandex.net/i?id=018758e0ba9b36890c2d1b6f1099dc8c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8134" name="Picture 6" descr="http://f.mypage.ru/96929b73db86600a3b52465c2c5fc99d_079cc0c43dcf724dcebdbeec5437ea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196752"/>
            <a:ext cx="3466433" cy="511256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51520" y="1412776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Фёдор Фёдорович Ушаков (1745 — 1817) — великий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4" tooltip="Navy:ВМФ России"/>
              </a:rPr>
              <a:t>русский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флотоводец, адмирал. Был одним из создателей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hlinkClick r:id="rId5" tooltip="Navy:Черноморский флот ВМФ России"/>
              </a:rPr>
              <a:t>Черноморского флота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и его командующим. 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Места Воинской славы</a:t>
            </a:r>
            <a:r>
              <a:rPr lang="ru-RU" sz="4000" dirty="0"/>
              <a:t> </a:t>
            </a: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- 10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28775"/>
            <a:ext cx="7978775" cy="1295400"/>
          </a:xfrm>
        </p:spPr>
        <p:txBody>
          <a:bodyPr>
            <a:noAutofit/>
          </a:bodyPr>
          <a:lstStyle/>
          <a:p>
            <a:r>
              <a:rPr lang="ru-RU" sz="4000" dirty="0"/>
              <a:t>Главным символом Сталинградской победы стала «высота 102», ныне здесь находится мемориальный комплекс. О каком месте идет речь?</a:t>
            </a:r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8101013" y="6381750"/>
            <a:ext cx="9413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3887788" cy="720725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Мамаев курган. </a:t>
            </a: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388350" y="5876925"/>
            <a:ext cx="503238" cy="720725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7" name="AutoShape 6" descr="https://im1-tub-ru.yandex.net/i?id=a0c6748a47b66fd1ff32a54e71bd9632&amp;n=33&amp;h=215&amp;w=16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AutoShape 7" descr="https://im1-tub-ru.yandex.net/i?id=30c44741396c20ff1ba3440922e28a3b&amp;n=33&amp;h=215&amp;w=1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9" descr="https://im1-tub-ru.yandex.net/i?id=82807cace6bf1fe28a80f80fef7d68ce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13" descr="https://im2-tub-ru.yandex.net/i?id=7d70b07b04509caff9564d062fdd6ab0&amp;n=33&amp;h=215&amp;w=14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082" name="AutoShape 2" descr="https://life-routes.ru/wp-content/uploads/2016/04/mamaev_kurgan_3-800x5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084" name="AutoShape 4" descr="https://im3-tub-ru.yandex.net/i?id=bf458eb0699305dbe4bd305843e6dfa3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6086" name="AutoShape 6" descr="https://im3-tub-ru.yandex.net/i?id=49e66ae49cbec4874d1a5ec48b263e46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088" name="Picture 8" descr="http://stat8.blog.ru/lr/0f0a259e33ee98c4b81ccaa2dc874a7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628800"/>
            <a:ext cx="6768752" cy="381132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1700213"/>
          </a:xfrm>
        </p:spPr>
        <p:txBody>
          <a:bodyPr/>
          <a:lstStyle/>
          <a:p>
            <a:r>
              <a:rPr lang="ru-RU" b="1" dirty="0"/>
              <a:t>Места Воинской славы</a:t>
            </a:r>
            <a:r>
              <a:rPr lang="ru-RU" dirty="0"/>
              <a:t> </a:t>
            </a:r>
            <a:r>
              <a:rPr lang="ru-RU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- 20 баллов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>
          <a:xfrm>
            <a:off x="827584" y="2348880"/>
            <a:ext cx="8137525" cy="187166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/>
              <a:t>Эта крепость — один из первых</a:t>
            </a:r>
          </a:p>
          <a:p>
            <a:pPr>
              <a:buNone/>
            </a:pPr>
            <a:r>
              <a:rPr lang="ru-RU" sz="4000" b="1" dirty="0"/>
              <a:t>бастионов, давших отпор</a:t>
            </a:r>
          </a:p>
          <a:p>
            <a:pPr>
              <a:buNone/>
            </a:pPr>
            <a:r>
              <a:rPr lang="ru-RU" sz="4000" b="1" dirty="0"/>
              <a:t>немецким войскам 22 июня</a:t>
            </a:r>
          </a:p>
          <a:p>
            <a:pPr>
              <a:buNone/>
            </a:pPr>
            <a:r>
              <a:rPr lang="ru-RU" sz="4000" b="1" dirty="0"/>
              <a:t>1941 года. </a:t>
            </a: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7956550" y="6165850"/>
            <a:ext cx="9413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AutoShape 6" descr="https://im2-tub-ru.yandex.net/i?id=1b65e3f7c3bb8145990b7c2c77994c1b&amp;n=33&amp;h=82&amp;w=4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2" name="AutoShape 8" descr="https://im2-tub-ru.yandex.net/i?id=1b65e3f7c3bb8145990b7c2c77994c1b&amp;n=33&amp;h=82&amp;w=40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04664"/>
            <a:ext cx="5004048" cy="7920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/>
              <a:t>Брестская крепость</a:t>
            </a: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350" y="6021388"/>
            <a:ext cx="504825" cy="576262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034" name="AutoShape 2" descr="https://komtv.org/wp-content/uploads/2016/09/663-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036" name="AutoShape 4" descr="https://im2-tub-ru.yandex.net/i?id=441df3beebb9c7728c80847be7593b24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8" name="Picture 6" descr="http://www.istmira.com/uploads/posts/2011-06/1308689905_photo84-v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268760"/>
            <a:ext cx="7610475" cy="52197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Места Воинской славы</a:t>
            </a:r>
            <a:r>
              <a:rPr lang="ru-RU" sz="4000" dirty="0"/>
              <a:t> </a:t>
            </a: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- 30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772816"/>
            <a:ext cx="7978775" cy="15128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/>
              <a:t>Это мемориальное кладбище</a:t>
            </a:r>
          </a:p>
          <a:p>
            <a:pPr>
              <a:buNone/>
            </a:pPr>
            <a:r>
              <a:rPr lang="ru-RU" sz="3600" b="1" dirty="0"/>
              <a:t>расположено на севере Санкт</a:t>
            </a:r>
          </a:p>
          <a:p>
            <a:pPr>
              <a:buNone/>
            </a:pPr>
            <a:r>
              <a:rPr lang="ru-RU" sz="3600" b="1" dirty="0"/>
              <a:t>Петербурга, одно из мест массовых</a:t>
            </a:r>
          </a:p>
          <a:p>
            <a:pPr>
              <a:buNone/>
            </a:pPr>
            <a:r>
              <a:rPr lang="ru-RU" sz="3600" b="1" dirty="0"/>
              <a:t>захоронений жертв блокады</a:t>
            </a:r>
          </a:p>
          <a:p>
            <a:pPr>
              <a:buNone/>
            </a:pPr>
            <a:r>
              <a:rPr lang="ru-RU" sz="3600" b="1" dirty="0"/>
              <a:t>Ленинграда и воинов.</a:t>
            </a:r>
          </a:p>
        </p:txBody>
      </p:sp>
      <p:sp>
        <p:nvSpPr>
          <p:cNvPr id="21508" name="Прямоугольник 3"/>
          <p:cNvSpPr>
            <a:spLocks noChangeArrowheads="1"/>
          </p:cNvSpPr>
          <p:nvPr/>
        </p:nvSpPr>
        <p:spPr bwMode="auto">
          <a:xfrm>
            <a:off x="7956550" y="6237288"/>
            <a:ext cx="941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9" name="AutoShape 6" descr="https://domos.ru/images/doc/10788/Mush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176464" cy="1008062"/>
          </a:xfrm>
        </p:spPr>
        <p:txBody>
          <a:bodyPr/>
          <a:lstStyle/>
          <a:p>
            <a:pPr>
              <a:buNone/>
            </a:pPr>
            <a:r>
              <a:rPr lang="ru-RU" sz="4400" dirty="0"/>
              <a:t>Пискаревское </a:t>
            </a:r>
            <a:endParaRPr lang="ru-RU" sz="4400" b="1" i="1" dirty="0">
              <a:solidFill>
                <a:srgbClr val="006666"/>
              </a:solidFill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350" y="5949950"/>
            <a:ext cx="503238" cy="6477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986" name="AutoShape 2" descr="https://img.tourister.ru/files/8/3/3/1/3/9/0/clones/760_760_fixe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988" name="AutoShape 4" descr="https://pastvu.com/_p/a/d/6/6/d660f4438bd7c6e5add5332d2d8e77c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90" name="Picture 6" descr="http://oldsp.ru/old/upload/photos/d/6/6/800_d660f4438bd7c6e5add5332d2d8e77c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12776"/>
            <a:ext cx="7620000" cy="51816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Места Воинской славы</a:t>
            </a:r>
            <a:r>
              <a:rPr lang="ru-RU" sz="4000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- 40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686800" cy="34563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200" b="1" dirty="0"/>
              <a:t>В каком городе находится</a:t>
            </a:r>
          </a:p>
          <a:p>
            <a:pPr algn="ctr">
              <a:buNone/>
            </a:pPr>
            <a:r>
              <a:rPr lang="ru-RU" sz="4200" b="1" u="sng" dirty="0">
                <a:hlinkClick r:id="rId2" tooltip="Мемориальный комплекс"/>
              </a:rPr>
              <a:t>мемориальный комплекс</a:t>
            </a:r>
            <a:r>
              <a:rPr lang="ru-RU" sz="4200" b="1" dirty="0"/>
              <a:t> памяти</a:t>
            </a:r>
          </a:p>
          <a:p>
            <a:pPr algn="ctr">
              <a:buNone/>
            </a:pPr>
            <a:r>
              <a:rPr lang="ru-RU" sz="4200" b="1" dirty="0"/>
              <a:t>павших героев </a:t>
            </a:r>
            <a:r>
              <a:rPr lang="ru-RU" sz="4200" b="1" u="sng" dirty="0">
                <a:hlinkClick r:id="rId3" tooltip="Великая Отечественная война"/>
              </a:rPr>
              <a:t>Великой Отечественной войны</a:t>
            </a:r>
            <a:r>
              <a:rPr lang="ru-RU" sz="4200" b="1" dirty="0"/>
              <a:t> «Журавли» ? </a:t>
            </a:r>
            <a:endParaRPr lang="ru-RU" sz="42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838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76672"/>
            <a:ext cx="4680520" cy="5771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/>
              <a:t>Санкт-Петербург</a:t>
            </a:r>
            <a:endParaRPr lang="ru-RU" sz="3600" b="1" i="1" dirty="0">
              <a:solidFill>
                <a:srgbClr val="006666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43888" y="5876925"/>
            <a:ext cx="538162" cy="720725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9938" name="Picture 2" descr="http://memory-map.prosv.ru/memorials/00/03/69/8/884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340768"/>
            <a:ext cx="6761692" cy="507126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Места Воинской славы</a:t>
            </a:r>
            <a:r>
              <a:rPr lang="ru-RU" sz="4000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- 50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2060848"/>
            <a:ext cx="7776864" cy="2952601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800" dirty="0"/>
              <a:t>Город с уникальным и единственным в мире мемориальным комплексом «Малая земля». </a:t>
            </a:r>
            <a:endParaRPr lang="ru-RU" sz="48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5" name="AutoShape 6" descr="https://im1-tub-ru.yandex.net/i?id=500d0bd265d12c9e3a95bbbe375ad9dc&amp;n=33&amp;h=215&amp;w=35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6" name="AutoShape 8" descr="https://im2-tub-ru.yandex.net/i?id=dcc113cd31e86c2a530e7fa2296aee5a&amp;n=33&amp;h=215&amp;w=2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AutoShape 10" descr="https://im2-tub-ru.yandex.net/i?id=dcc113cd31e86c2a530e7fa2296aee5a&amp;n=33&amp;h=215&amp;w=2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AutoShape 12" descr="https://im2-tub-ru.yandex.net/i?id=dcc113cd31e86c2a530e7fa2296aee5a&amp;n=33&amp;h=215&amp;w=2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AutoShape 14" descr="https://im3-tub-ru.yandex.net/i?id=e4d869acd79af09223534872c5d42b7f&amp;n=33&amp;h=215&amp;w=17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26628" name="Rectangle 8"/>
          <p:cNvSpPr>
            <a:spLocks noGrp="1" noChangeArrowheads="1"/>
          </p:cNvSpPr>
          <p:nvPr>
            <p:ph idx="1"/>
          </p:nvPr>
        </p:nvSpPr>
        <p:spPr>
          <a:xfrm>
            <a:off x="4932040" y="260648"/>
            <a:ext cx="4032448" cy="769441"/>
          </a:xfrm>
        </p:spPr>
        <p:txBody>
          <a:bodyPr wrap="square" anchor="ctr">
            <a:spAutoFit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ru-RU" sz="4400" dirty="0"/>
              <a:t>Новороссийск </a:t>
            </a:r>
            <a:endParaRPr lang="ru-RU" sz="4400" b="1" i="1" dirty="0">
              <a:solidFill>
                <a:srgbClr val="006666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350" y="6092825"/>
            <a:ext cx="538163" cy="620713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29" name="AutoShape 6" descr="https://im2-tub-ru.yandex.net/i?id=dcc113cd31e86c2a530e7fa2296aee5a&amp;n=33&amp;h=215&amp;w=29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7890" name="Picture 2" descr="http://proimages.ru/images/1408898_malaya-zemlya-vnutri-v-novorossiis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340768"/>
            <a:ext cx="6827912" cy="51209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/>
              <a:t>Места Воинской славы</a:t>
            </a:r>
            <a:r>
              <a:rPr lang="ru-RU" sz="4000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- 60 баллов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2276872"/>
            <a:ext cx="8137525" cy="53289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/>
              <a:t>В каком городе на месте трагических</a:t>
            </a:r>
          </a:p>
          <a:p>
            <a:pPr>
              <a:buNone/>
            </a:pPr>
            <a:r>
              <a:rPr lang="ru-RU" sz="3600" dirty="0"/>
              <a:t>событий Великой Отечественной войн</a:t>
            </a:r>
          </a:p>
          <a:p>
            <a:pPr>
              <a:buNone/>
            </a:pPr>
            <a:r>
              <a:rPr lang="ru-RU" sz="3600" dirty="0"/>
              <a:t>создан Музейный историко-</a:t>
            </a:r>
          </a:p>
          <a:p>
            <a:pPr>
              <a:buNone/>
            </a:pPr>
            <a:r>
              <a:rPr lang="ru-RU" sz="3600" dirty="0"/>
              <a:t>мемориальный комплекс «35-я</a:t>
            </a:r>
          </a:p>
          <a:p>
            <a:pPr>
              <a:buNone/>
            </a:pPr>
            <a:r>
              <a:rPr lang="ru-RU" sz="3600" dirty="0"/>
              <a:t>береговая батарея»? </a:t>
            </a:r>
          </a:p>
        </p:txBody>
      </p:sp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7956550" y="6237288"/>
            <a:ext cx="941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3" name="AutoShape 7" descr="https://img-fotki.yandex.ru/get/16098/145212812.63/0_105ec8_e27e4906_ori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AutoShape 9" descr="https://img-fotki.yandex.ru/get/16098/145212812.63/0_105ec8_e27e4906_ori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5" name="AutoShape 11" descr="https://img-fotki.yandex.ru/get/16098/145212812.63/0_105ec8_e27e4906_ori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88640"/>
            <a:ext cx="3707904" cy="863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/>
              <a:t>Севастополь</a:t>
            </a:r>
          </a:p>
          <a:p>
            <a:pPr algn="ctr" eaLnBrk="1" hangingPunct="1">
              <a:buFont typeface="Arial" charset="0"/>
              <a:buNone/>
            </a:pPr>
            <a:endParaRPr lang="ru-RU" sz="4400" b="1" i="1" dirty="0">
              <a:solidFill>
                <a:srgbClr val="006666"/>
              </a:solidFill>
              <a:latin typeface="Times New Roman" pitchFamily="18" charset="0"/>
            </a:endParaRPr>
          </a:p>
        </p:txBody>
      </p:sp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8388350" y="5805488"/>
            <a:ext cx="466725" cy="6477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842" name="Picture 2" descr="http://i222.photobucket.com/albums/dd244/iskatel_foto/krym_10-11_2011/35_batareya/35_batt_2011_8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84784"/>
            <a:ext cx="6993694" cy="46805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/>
              <a:t>Стихи и песни</a:t>
            </a:r>
            <a:r>
              <a:rPr lang="ru-RU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- 10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28774"/>
            <a:ext cx="7690048" cy="36724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/>
              <a:t>«Скажи-ка, дядя, ведь не даром</a:t>
            </a:r>
          </a:p>
          <a:p>
            <a:pPr>
              <a:buNone/>
            </a:pPr>
            <a:r>
              <a:rPr lang="ru-RU" sz="3600" b="1" dirty="0"/>
              <a:t>Москва, спаленная пожаром,</a:t>
            </a:r>
          </a:p>
          <a:p>
            <a:pPr>
              <a:buNone/>
            </a:pPr>
            <a:r>
              <a:rPr lang="ru-RU" sz="3600" b="1" dirty="0"/>
              <a:t>Французу отдана? …»</a:t>
            </a:r>
          </a:p>
          <a:p>
            <a:pPr>
              <a:buNone/>
            </a:pPr>
            <a:r>
              <a:rPr lang="ru-RU" sz="3600" b="1" dirty="0"/>
              <a:t>Назовите стихотворение и его</a:t>
            </a:r>
          </a:p>
          <a:p>
            <a:pPr>
              <a:buNone/>
            </a:pPr>
            <a:r>
              <a:rPr lang="ru-RU" sz="3600" b="1" dirty="0"/>
              <a:t>автора.</a:t>
            </a:r>
          </a:p>
        </p:txBody>
      </p:sp>
      <p:sp>
        <p:nvSpPr>
          <p:cNvPr id="29700" name="Прямоугольник 3"/>
          <p:cNvSpPr>
            <a:spLocks noChangeArrowheads="1"/>
          </p:cNvSpPr>
          <p:nvPr/>
        </p:nvSpPr>
        <p:spPr bwMode="auto">
          <a:xfrm>
            <a:off x="7885113" y="6165850"/>
            <a:ext cx="93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1" name="AutoShape 6" descr="https://im3-tub-ru.yandex.net/i?id=d9f21c55f24681ea2cbc2dd7f0525c14&amp;n=33&amp;h=215&amp;w=32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16913" y="5732463"/>
            <a:ext cx="538162" cy="720725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725" name="AutoShape 6" descr="https://im1-tub-ru.yandex.net/i?id=7d03281fcafc5c9f16a387db002658b1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6" name="AutoShape 8" descr="https://im1-tub-ru.yandex.net/i?id=7d03281fcafc5c9f16a387db002658b1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716016" y="260648"/>
            <a:ext cx="4248472" cy="439248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Стихотворение </a:t>
            </a:r>
          </a:p>
          <a:p>
            <a:pPr>
              <a:buNone/>
            </a:pPr>
            <a:r>
              <a:rPr lang="ru-RU" dirty="0"/>
              <a:t>«Бородино» </a:t>
            </a:r>
          </a:p>
          <a:p>
            <a:pPr>
              <a:buNone/>
            </a:pPr>
            <a:r>
              <a:rPr lang="ru-RU" dirty="0"/>
              <a:t>М.Ю. Лермонтова</a:t>
            </a:r>
          </a:p>
        </p:txBody>
      </p:sp>
      <p:sp>
        <p:nvSpPr>
          <p:cNvPr id="33794" name="AutoShape 2" descr="https://im1-tub-ru.yandex.net/i?id=785c2e08d49e2cdc830867f69d523b55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6" name="Picture 4" descr="http://kaztorrents.com/torrents/images/38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556792"/>
            <a:ext cx="3682380" cy="48386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868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/>
              <a:t>Стихи и песни</a:t>
            </a:r>
            <a:r>
              <a:rPr lang="ru-RU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- 20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556792"/>
            <a:ext cx="8568506" cy="4752627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sz="4000" i="1" dirty="0">
                <a:solidFill>
                  <a:srgbClr val="00666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4000" dirty="0"/>
              <a:t>Кто являлся «экипажем машины боевой», согласно известной песне?</a:t>
            </a:r>
          </a:p>
          <a:p>
            <a:pPr>
              <a:buFont typeface="Arial" charset="0"/>
              <a:buNone/>
            </a:pPr>
            <a:endParaRPr lang="ru-RU" sz="4000" i="1" dirty="0">
              <a:solidFill>
                <a:srgbClr val="006666"/>
              </a:solidFill>
              <a:latin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sz="4000" i="1" dirty="0">
              <a:solidFill>
                <a:srgbClr val="006666"/>
              </a:solidFill>
              <a:latin typeface="Times New Roman" pitchFamily="18" charset="0"/>
            </a:endParaRP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7885113" y="6165850"/>
            <a:ext cx="939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9" name="AutoShape 6" descr="https://fs00.infourok.ru/images/doc/196/223672/hello_html_4df0cef9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690048" cy="12684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   </a:t>
            </a:r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«Три танкиста»</a:t>
            </a:r>
            <a:endParaRPr lang="ru-RU" sz="28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350" y="5949950"/>
            <a:ext cx="538163" cy="6477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773" name="AutoShape 7" descr="https://im1-tub-ru.yandex.net/i?id=3144a40213975d39a70e6a0f1511163b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4" name="AutoShape 9" descr="https://im1-tub-ru.yandex.net/i?id=3144a40213975d39a70e6a0f1511163b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46" name="AutoShape 2" descr="https://im3-tub-ru.yandex.net/i?id=f9e93c4d158b14c90dee3b07d0f9275a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im3-tub-ru.yandex.net/i?id=f9e93c4d158b14c90dee3b07d0f9275a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0" name="Picture 6" descr="http://gamesounds.ru/uploads/images/r/u/s/russkie_narodnie_voennie_pesni_tri_tankista_tri_veselih_drug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7423679" cy="55677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3115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/>
              <a:t>Стихи и песни</a:t>
            </a:r>
            <a:r>
              <a:rPr lang="ru-RU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- 30 баллов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>
          <a:xfrm>
            <a:off x="3995738" y="1844675"/>
            <a:ext cx="4970462" cy="4525963"/>
          </a:xfrm>
        </p:spPr>
        <p:txBody>
          <a:bodyPr/>
          <a:lstStyle/>
          <a:p>
            <a:pPr>
              <a:buNone/>
            </a:pPr>
            <a:r>
              <a:rPr lang="ru-RU" sz="4000" b="1" i="1" dirty="0">
                <a:solidFill>
                  <a:srgbClr val="006666"/>
                </a:solidFill>
                <a:latin typeface="Times New Roman" pitchFamily="18" charset="0"/>
              </a:rPr>
              <a:t>  </a:t>
            </a:r>
            <a:r>
              <a:rPr lang="ru-RU" sz="4000" dirty="0"/>
              <a:t>Назовите героя одноименной поэмы Твардовского, второе название которой  - «Книга про бойца».</a:t>
            </a:r>
          </a:p>
          <a:p>
            <a:pPr>
              <a:buFont typeface="Arial" charset="0"/>
              <a:buNone/>
            </a:pPr>
            <a:endParaRPr lang="ru-RU" sz="4000" b="1" i="1" dirty="0">
              <a:solidFill>
                <a:srgbClr val="006666"/>
              </a:solidFill>
              <a:latin typeface="Times New Roman" pitchFamily="18" charset="0"/>
            </a:endParaRPr>
          </a:p>
        </p:txBody>
      </p:sp>
      <p:sp>
        <p:nvSpPr>
          <p:cNvPr id="33796" name="Прямоугольник 3"/>
          <p:cNvSpPr>
            <a:spLocks noChangeArrowheads="1"/>
          </p:cNvSpPr>
          <p:nvPr/>
        </p:nvSpPr>
        <p:spPr bwMode="auto">
          <a:xfrm>
            <a:off x="7885113" y="6308725"/>
            <a:ext cx="93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7" name="AutoShape 6" descr="https://cdn.eksmo.ru/v2/AST000000000025317/COVER/cover3d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2" name="AutoShape 2" descr="https://www.krestianin.ru/sites/default/files/title_image/2015-04/afisha_a1_1_20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24" name="AutoShape 4" descr="http://vibirai.ru/image/784607.w6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6" name="Picture 6" descr="http://www.litfund.ru/images/lots/42/cache/42-289-B306-6-V1149678_m_600x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268760"/>
            <a:ext cx="3521515" cy="50669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637" y="404664"/>
            <a:ext cx="4932363" cy="863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b="1" i="1" dirty="0">
                <a:solidFill>
                  <a:srgbClr val="006666"/>
                </a:solidFill>
              </a:rPr>
              <a:t>   </a:t>
            </a:r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</a:rPr>
              <a:t>Василий Тёркин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43888" y="5876925"/>
            <a:ext cx="574675" cy="693738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821" name="AutoShape 7" descr="https://yastatic.net/encyc/illustrations/pruzhansky/pictures/s_1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2" name="AutoShape 9" descr="https://yastatic.net/encyc/illustrations/pruzhansky/pictures/s_1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3" name="AutoShape 11" descr="https://yastatic.net/encyc/illustrations/pruzhansky/pictures/s_10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9698" name="Picture 2" descr="http://www.auction-imperia.ru/i/booklot/476-2-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8329001" cy="39604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38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/>
              <a:t>Стихи и песни</a:t>
            </a:r>
            <a:r>
              <a:rPr lang="ru-RU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- 40 баллов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1511300"/>
          </a:xfr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ru-RU" sz="4000" b="1" i="1" dirty="0">
                <a:solidFill>
                  <a:srgbClr val="006666"/>
                </a:solidFill>
                <a:latin typeface="Times New Roman" pitchFamily="18" charset="0"/>
              </a:rPr>
              <a:t> </a:t>
            </a:r>
            <a:r>
              <a:rPr lang="ru-RU" sz="4000" dirty="0"/>
              <a:t>Назовите автора и исполнителя песни</a:t>
            </a:r>
            <a:endParaRPr lang="ru-RU" sz="2800" b="1" i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4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ОТВЕТ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5" name="AutoShape 6" descr="https://im3-tub-ru.yandex.net/i?id=053f4df484b832cf6d4d428dd8796273&amp;n=33&amp;h=150&amp;w=20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" name="Vladimir_Vysockijj_-_Pesnya_o_konce_vojjny_4821773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568824" y="2641848"/>
            <a:ext cx="2438400" cy="2438400"/>
          </a:xfrm>
          <a:prstGeom prst="rect">
            <a:avLst/>
          </a:prstGeom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067944" y="404664"/>
            <a:ext cx="5076056" cy="935608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ru-RU" sz="2800" b="1" i="1" dirty="0">
                <a:solidFill>
                  <a:srgbClr val="006666"/>
                </a:solidFill>
              </a:rPr>
              <a:t>   </a:t>
            </a:r>
            <a:r>
              <a:rPr lang="ru-RU" sz="4000" b="1" i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Владимир Высоцкий</a:t>
            </a:r>
            <a:endParaRPr lang="ru-RU" sz="4000" b="1" i="1" dirty="0">
              <a:solidFill>
                <a:schemeClr val="accent6">
                  <a:lumMod val="50000"/>
                </a:schemeClr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88350" y="5876925"/>
            <a:ext cx="538163" cy="6477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650" name="Picture 2" descr="http://www.shans-online.com/images/news/2013/06/51ca8d6d328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7331968" cy="511404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7" grpId="0" build="p" autoUpdateAnimBg="0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88640"/>
            <a:ext cx="82296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b="1" dirty="0"/>
              <a:t>Стихи и песни</a:t>
            </a:r>
            <a:r>
              <a:rPr lang="ru-RU" dirty="0"/>
              <a:t>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- 50 баллов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6013" y="1773238"/>
            <a:ext cx="7632451" cy="3311946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3600" b="1" dirty="0"/>
              <a:t>Как называется советский фильм, в</a:t>
            </a:r>
          </a:p>
          <a:p>
            <a:pPr>
              <a:buNone/>
              <a:defRPr/>
            </a:pPr>
            <a:r>
              <a:rPr lang="ru-RU" sz="3600" b="1" dirty="0"/>
              <a:t>котором прозвучала песня </a:t>
            </a:r>
          </a:p>
          <a:p>
            <a:pPr>
              <a:buNone/>
              <a:defRPr/>
            </a:pPr>
            <a:r>
              <a:rPr lang="ru-RU" sz="3600" dirty="0"/>
              <a:t>«</a:t>
            </a:r>
            <a:r>
              <a:rPr lang="ru-RU" sz="3600" dirty="0">
                <a:hlinkClick r:id="rId2" tooltip="Нам нужна одна победа"/>
              </a:rPr>
              <a:t>Нам нужна одна победа</a:t>
            </a:r>
            <a:r>
              <a:rPr lang="ru-RU" sz="3600" dirty="0"/>
              <a:t>»?</a:t>
            </a:r>
            <a:endParaRPr lang="ru-RU" sz="3600" b="1" dirty="0"/>
          </a:p>
          <a:p>
            <a:pPr>
              <a:buFont typeface="Arial" charset="0"/>
              <a:buNone/>
              <a:defRPr/>
            </a:pPr>
            <a:endParaRPr lang="ru-RU" sz="3600" b="1" i="1" dirty="0">
              <a:solidFill>
                <a:srgbClr val="006666"/>
              </a:solidFill>
              <a:latin typeface="+mj-lt"/>
            </a:endParaRPr>
          </a:p>
        </p:txBody>
      </p:sp>
      <p:sp>
        <p:nvSpPr>
          <p:cNvPr id="37892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AutoShape 6" descr="mertvye-dushi-pochtmejster-harakteristika-opisanie"/>
          <p:cNvSpPr>
            <a:spLocks noChangeAspect="1" noChangeArrowheads="1"/>
          </p:cNvSpPr>
          <p:nvPr/>
        </p:nvSpPr>
        <p:spPr bwMode="auto">
          <a:xfrm>
            <a:off x="155575" y="-914400"/>
            <a:ext cx="1600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4" name="AutoShape 8" descr="mertvye-dushi-pochtmejster-harakteristika-opisanie"/>
          <p:cNvSpPr>
            <a:spLocks noChangeAspect="1" noChangeArrowheads="1"/>
          </p:cNvSpPr>
          <p:nvPr/>
        </p:nvSpPr>
        <p:spPr bwMode="auto">
          <a:xfrm>
            <a:off x="155575" y="-914400"/>
            <a:ext cx="16002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7895" name="AutoShape 8" descr="https://snoska.ru/images/covers/91/81/9181fc98-9450-50e0-8984-9d9065b7173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404664"/>
            <a:ext cx="4752528" cy="8636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«Белорусский Вокзал»</a:t>
            </a:r>
            <a:endParaRPr lang="ru-RU" sz="2800" b="1" i="1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243888" y="5876925"/>
            <a:ext cx="538162" cy="693738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602" name="Picture 2" descr="http://binderlur.ru/uploads/images/d/e/s/desjatij_nash_desantnij_batal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72816"/>
            <a:ext cx="7209940" cy="40555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dirty="0"/>
              <a:t>Стихи и песни</a:t>
            </a:r>
            <a:r>
              <a:rPr lang="ru-RU" dirty="0"/>
              <a:t>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- 60 баллов</a:t>
            </a:r>
          </a:p>
        </p:txBody>
      </p:sp>
      <p:sp>
        <p:nvSpPr>
          <p:cNvPr id="39940" name="Rectangle 5"/>
          <p:cNvSpPr>
            <a:spLocks noGrp="1" noChangeArrowheads="1"/>
          </p:cNvSpPr>
          <p:nvPr>
            <p:ph idx="1"/>
          </p:nvPr>
        </p:nvSpPr>
        <p:spPr>
          <a:xfrm>
            <a:off x="899592" y="1412776"/>
            <a:ext cx="7346950" cy="3847207"/>
          </a:xfrm>
        </p:spPr>
        <p:txBody>
          <a:bodyPr wrap="square" anchor="ctr">
            <a:sp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ru-RU" sz="3600" dirty="0"/>
              <a:t>Патриотическая </a:t>
            </a:r>
            <a:r>
              <a:rPr lang="ru-RU" sz="3600" u="sng" dirty="0">
                <a:hlinkClick r:id="rId2" tooltip="Песня"/>
              </a:rPr>
              <a:t>песня</a:t>
            </a:r>
            <a:r>
              <a:rPr lang="ru-RU" sz="3600" dirty="0"/>
              <a:t> периода </a:t>
            </a:r>
            <a:r>
              <a:rPr lang="ru-RU" sz="3600" u="sng" dirty="0">
                <a:hlinkClick r:id="rId3" tooltip="Великая Отечественная война"/>
              </a:rPr>
              <a:t>Великой Отечественной войны</a:t>
            </a:r>
            <a:r>
              <a:rPr lang="ru-RU" sz="3600" dirty="0"/>
              <a:t>, ставшая своеобразным гимном защиты Отечества, известная также по первой строчке: «Вставай, страна огромная!»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ru-RU" sz="2800" b="1" i="1" dirty="0">
              <a:solidFill>
                <a:srgbClr val="006666"/>
              </a:solidFill>
              <a:latin typeface="Arial" charset="0"/>
              <a:cs typeface="Arial" charset="0"/>
            </a:endParaRPr>
          </a:p>
        </p:txBody>
      </p:sp>
      <p:sp>
        <p:nvSpPr>
          <p:cNvPr id="39939" name="Прямоугольник 3"/>
          <p:cNvSpPr>
            <a:spLocks noChangeArrowheads="1"/>
          </p:cNvSpPr>
          <p:nvPr/>
        </p:nvSpPr>
        <p:spPr bwMode="auto">
          <a:xfrm>
            <a:off x="8027988" y="6237288"/>
            <a:ext cx="941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404664"/>
            <a:ext cx="4666308" cy="936625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  «Священная война».</a:t>
            </a:r>
          </a:p>
          <a:p>
            <a:pPr>
              <a:buFont typeface="Arial" charset="0"/>
              <a:buNone/>
            </a:pPr>
            <a:endParaRPr lang="ru-RU" sz="2800" b="1" i="1" dirty="0">
              <a:solidFill>
                <a:srgbClr val="006666"/>
              </a:solidFill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459788" y="5949950"/>
            <a:ext cx="503237" cy="6477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4" name="AutoShape 2" descr="https://im0-tub-ru.yandex.net/i?id=bcd7c9a3c96a9910cc0c8c7f04fd3fe6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8" name="Picture 6" descr="http://www.auto.ur.ru/img/audio_cd_covers/1014302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196752"/>
            <a:ext cx="5342116" cy="52619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69227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Герои былых времён…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- 10 баллов</a:t>
            </a:r>
            <a:b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450" y="1628775"/>
            <a:ext cx="7705725" cy="445452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6000" dirty="0"/>
              <a:t>Легендарный советский</a:t>
            </a:r>
          </a:p>
          <a:p>
            <a:pPr>
              <a:buNone/>
            </a:pPr>
            <a:r>
              <a:rPr lang="ru-RU" sz="6000" dirty="0"/>
              <a:t>полководец,  который был одной</a:t>
            </a:r>
          </a:p>
          <a:p>
            <a:pPr>
              <a:buNone/>
            </a:pPr>
            <a:r>
              <a:rPr lang="ru-RU" sz="6000" dirty="0"/>
              <a:t>из ключевых фигур Красной</a:t>
            </a:r>
          </a:p>
          <a:p>
            <a:pPr>
              <a:buNone/>
            </a:pPr>
            <a:r>
              <a:rPr lang="ru-RU" sz="6000" dirty="0"/>
              <a:t>армии во время Великой</a:t>
            </a:r>
          </a:p>
          <a:p>
            <a:pPr>
              <a:buNone/>
            </a:pPr>
            <a:r>
              <a:rPr lang="ru-RU" sz="6000" dirty="0"/>
              <a:t>Отечественной войны и</a:t>
            </a:r>
          </a:p>
          <a:p>
            <a:pPr>
              <a:buNone/>
            </a:pPr>
            <a:r>
              <a:rPr lang="ru-RU" sz="6000" dirty="0"/>
              <a:t>впоследствии получил в народе</a:t>
            </a:r>
          </a:p>
          <a:p>
            <a:pPr>
              <a:buNone/>
            </a:pPr>
            <a:r>
              <a:rPr lang="ru-RU" sz="6000" dirty="0"/>
              <a:t>прозвище «Маршал Победы».</a:t>
            </a:r>
          </a:p>
        </p:txBody>
      </p:sp>
      <p:sp>
        <p:nvSpPr>
          <p:cNvPr id="41988" name="Прямоугольник 3"/>
          <p:cNvSpPr>
            <a:spLocks noChangeArrowheads="1"/>
          </p:cNvSpPr>
          <p:nvPr/>
        </p:nvSpPr>
        <p:spPr bwMode="auto">
          <a:xfrm>
            <a:off x="7885113" y="6308725"/>
            <a:ext cx="93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459788" y="6021388"/>
            <a:ext cx="466725" cy="6477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Picture 4" descr="http://bibliosvao.ru/wp-content/uploads/2015/11/%D0%B6%D1%83%D0%BA%D0%BE%D0%B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59428"/>
            <a:ext cx="3672408" cy="5137923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355976" y="1554163"/>
            <a:ext cx="4788024" cy="3675038"/>
          </a:xfrm>
        </p:spPr>
        <p:txBody>
          <a:bodyPr/>
          <a:lstStyle/>
          <a:p>
            <a:pPr>
              <a:buNone/>
            </a:pPr>
            <a:r>
              <a:rPr lang="ru-RU" sz="4000" b="1" dirty="0"/>
              <a:t>   Георгий   Константинович  Жуков</a:t>
            </a:r>
            <a:endParaRPr lang="ru-RU" sz="4000" b="1" i="1" dirty="0">
              <a:solidFill>
                <a:srgbClr val="006666"/>
              </a:solidFill>
              <a:latin typeface="Arial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42557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Герои былых времён… -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 баллов</a:t>
            </a: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1413" y="980728"/>
            <a:ext cx="8002587" cy="1295400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Кто изображён на портрете?</a:t>
            </a:r>
          </a:p>
        </p:txBody>
      </p:sp>
      <p:sp>
        <p:nvSpPr>
          <p:cNvPr id="44036" name="Прямоугольник 3"/>
          <p:cNvSpPr>
            <a:spLocks noChangeArrowheads="1"/>
          </p:cNvSpPr>
          <p:nvPr/>
        </p:nvSpPr>
        <p:spPr bwMode="auto">
          <a:xfrm>
            <a:off x="7956550" y="6237288"/>
            <a:ext cx="941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Picture 6" descr="http://ic.pics.livejournal.com/lj_editor/37785718/1663831/1663831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700808"/>
            <a:ext cx="5616624" cy="48801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1700808"/>
            <a:ext cx="7128792" cy="374441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dirty="0"/>
              <a:t>Александр Васильевич Суворов - великий русский полководец, основоположник отечественной военной теории, национальный герой России. </a:t>
            </a:r>
            <a:endParaRPr lang="ru-RU" sz="4000" b="1" i="1" dirty="0">
              <a:solidFill>
                <a:srgbClr val="006666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532813" y="6092825"/>
            <a:ext cx="393700" cy="504825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557338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/>
              <a:t>Герои былых времён… -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30 баллов</a:t>
            </a: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12776"/>
            <a:ext cx="7704856" cy="439238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2" tooltip="Полководец"/>
              </a:rPr>
              <a:t>Полководец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времён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3" tooltip="Киевская Русь"/>
              </a:rPr>
              <a:t>Киевской Руси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pPr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великий князь,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4" tooltip="Святой"/>
              </a:rPr>
              <a:t>святой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5" tooltip="Русская православная церковь"/>
              </a:rPr>
              <a:t>Русской</a:t>
            </a:r>
          </a:p>
          <a:p>
            <a:pPr>
              <a:buNone/>
            </a:pP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5" tooltip="Русская православная церковь"/>
              </a:rPr>
              <a:t>православной церкви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, по результатам</a:t>
            </a:r>
          </a:p>
          <a:p>
            <a:pPr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широкомасштабного опроса в 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6" tooltip="2008 год"/>
              </a:rPr>
              <a:t>2008 году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выбранный «</a:t>
            </a:r>
            <a:r>
              <a:rPr lang="ru-RU" b="1" u="sng" dirty="0">
                <a:solidFill>
                  <a:schemeClr val="accent2">
                    <a:lumMod val="75000"/>
                  </a:schemeClr>
                </a:solidFill>
                <a:hlinkClick r:id="rId7" tooltip="Имя Россия"/>
              </a:rPr>
              <a:t>именем России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».</a:t>
            </a:r>
          </a:p>
        </p:txBody>
      </p:sp>
      <p:sp>
        <p:nvSpPr>
          <p:cNvPr id="46084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31432" y="0"/>
            <a:ext cx="5112568" cy="1196752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buFont typeface="Arial" charset="0"/>
              <a:buNone/>
            </a:pPr>
            <a:endParaRPr lang="ru-RU" sz="48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700" dirty="0"/>
              <a:t>Александр Невский</a:t>
            </a:r>
            <a:endParaRPr lang="ru-RU" sz="47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16913" y="6021388"/>
            <a:ext cx="538162" cy="576262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410" name="AutoShape 2" descr="https://img-fotki.yandex.ru/get/15487/41039971.7ad/0_da975_921a4fbe_or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https://im0-tub-ru.yandex.net/i?id=8a60e77fce28eadb99da73cea2b9ad9a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s://im1-tub-ru.yandex.net/i?id=96cf384f2aece2fbbed9c2835d2fcb56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s://im0-tub-ru.yandex.net/i?id=99ca30449e53456dd61405eb929245f9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https://im1-tub-ru.yandex.net/i?id=cfc069f599d2a62212349890e66c1315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0" name="AutoShape 12" descr="https://im1-tub-ru.yandex.net/i?id=cfc069f599d2a62212349890e66c1315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22" name="Picture 14" descr="http://kremlion.ru/wp-content/uploads/2016/10/8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556792"/>
            <a:ext cx="6408712" cy="46086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Герои былых времён… -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 баллов</a:t>
            </a: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40768"/>
            <a:ext cx="8064698" cy="424837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ru-RU" sz="2800" b="1" i="1" dirty="0">
                <a:solidFill>
                  <a:srgbClr val="006666"/>
                </a:solidFill>
              </a:rPr>
              <a:t> </a:t>
            </a:r>
          </a:p>
          <a:p>
            <a:pPr algn="r" eaLnBrk="1" hangingPunct="1">
              <a:lnSpc>
                <a:spcPct val="90000"/>
              </a:lnSpc>
              <a:buFont typeface="Arial" charset="0"/>
              <a:buNone/>
            </a:pPr>
            <a:endParaRPr lang="ru-RU" sz="2800" b="1" i="1" dirty="0">
              <a:solidFill>
                <a:srgbClr val="006666"/>
              </a:solidFill>
            </a:endParaRPr>
          </a:p>
          <a:p>
            <a:pPr algn="ctr">
              <a:buNone/>
            </a:pPr>
            <a:r>
              <a:rPr lang="ru-RU" sz="3600" dirty="0"/>
              <a:t>Великий московский и владимирский</a:t>
            </a:r>
          </a:p>
          <a:p>
            <a:pPr algn="ctr">
              <a:buNone/>
            </a:pPr>
            <a:r>
              <a:rPr lang="ru-RU" sz="3600" dirty="0"/>
              <a:t>князь – известная историческая</a:t>
            </a:r>
          </a:p>
          <a:p>
            <a:pPr algn="ctr">
              <a:buNone/>
            </a:pPr>
            <a:r>
              <a:rPr lang="ru-RU" sz="3600" dirty="0"/>
              <a:t>личность, сыгравшая важнейшую роль в избавлении Руси от Татаро-монгольского ига.</a:t>
            </a:r>
          </a:p>
        </p:txBody>
      </p:sp>
      <p:sp>
        <p:nvSpPr>
          <p:cNvPr id="48132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404664"/>
            <a:ext cx="4320480" cy="6477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Дмитрий Донской</a:t>
            </a:r>
            <a:endParaRPr lang="ru-RU" b="1" i="1" dirty="0">
              <a:solidFill>
                <a:srgbClr val="006666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6" name="Управляющая кнопка: домой 5">
            <a:hlinkClick r:id="rId2" action="ppaction://hlinksldjump" highlightClick="1"/>
          </p:cNvPr>
          <p:cNvSpPr/>
          <p:nvPr/>
        </p:nvSpPr>
        <p:spPr>
          <a:xfrm>
            <a:off x="8388350" y="6092825"/>
            <a:ext cx="393700" cy="504825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2" name="AutoShape 2" descr="https://24smi.org/public/media/2016/12/9/_po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4" name="Picture 4" descr="http://kolanews.ru/site-specific/iskkra/upload/news-june/5901-article-wide-preview.jpg?0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340768"/>
            <a:ext cx="6683896" cy="501292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6035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Герои былых времён… - </a:t>
            </a:r>
            <a:r>
              <a:rPr lang="ru-RU" sz="4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50 баллов</a:t>
            </a:r>
            <a:br>
              <a:rPr lang="ru-RU" sz="4000" b="1" i="1" dirty="0">
                <a:solidFill>
                  <a:srgbClr val="215968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773238"/>
            <a:ext cx="6753944" cy="39592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600" dirty="0"/>
              <a:t>Легендарный советский лётчик</a:t>
            </a:r>
          </a:p>
          <a:p>
            <a:pPr>
              <a:buNone/>
            </a:pPr>
            <a:r>
              <a:rPr lang="ru-RU" sz="3600" dirty="0"/>
              <a:t>испытатель,  </a:t>
            </a:r>
            <a:r>
              <a:rPr lang="ru-RU" sz="3600" u="sng" dirty="0">
                <a:hlinkClick r:id="rId2" tooltip="Герой Советского Союза"/>
              </a:rPr>
              <a:t>Герой Советского</a:t>
            </a:r>
          </a:p>
          <a:p>
            <a:pPr>
              <a:buNone/>
            </a:pPr>
            <a:r>
              <a:rPr lang="ru-RU" sz="3600" u="sng" dirty="0">
                <a:hlinkClick r:id="rId2" tooltip="Герой Советского Союза"/>
              </a:rPr>
              <a:t>Союза</a:t>
            </a:r>
            <a:r>
              <a:rPr lang="ru-RU" sz="3600" dirty="0"/>
              <a:t>, командир экипажа</a:t>
            </a:r>
          </a:p>
          <a:p>
            <a:pPr>
              <a:buNone/>
            </a:pPr>
            <a:r>
              <a:rPr lang="ru-RU" sz="3600" dirty="0"/>
              <a:t>самолёта, совершившего в 1937</a:t>
            </a:r>
          </a:p>
          <a:p>
            <a:pPr>
              <a:buNone/>
            </a:pPr>
            <a:r>
              <a:rPr lang="ru-RU" sz="3600" dirty="0"/>
              <a:t>году первый беспосадочный</a:t>
            </a:r>
          </a:p>
          <a:p>
            <a:pPr>
              <a:buNone/>
            </a:pPr>
            <a:r>
              <a:rPr lang="ru-RU" sz="3600" dirty="0"/>
              <a:t>перелёт через </a:t>
            </a:r>
            <a:r>
              <a:rPr lang="ru-RU" sz="3600" u="sng" dirty="0">
                <a:hlinkClick r:id="rId3" tooltip="Северный полюс"/>
              </a:rPr>
              <a:t>Северный полюс</a:t>
            </a:r>
            <a:r>
              <a:rPr lang="ru-RU" sz="3600" dirty="0"/>
              <a:t> из</a:t>
            </a:r>
          </a:p>
          <a:p>
            <a:pPr>
              <a:buNone/>
            </a:pPr>
            <a:r>
              <a:rPr lang="ru-RU" sz="3600" u="sng" dirty="0">
                <a:hlinkClick r:id="rId4" tooltip="Москва"/>
              </a:rPr>
              <a:t>Москвы</a:t>
            </a:r>
            <a:r>
              <a:rPr lang="ru-RU" sz="3600" dirty="0"/>
              <a:t> в </a:t>
            </a:r>
            <a:r>
              <a:rPr lang="ru-RU" sz="3600" u="sng" dirty="0">
                <a:hlinkClick r:id="rId5" tooltip="Ванкувер (США)"/>
              </a:rPr>
              <a:t>Ванкувер</a:t>
            </a:r>
            <a:r>
              <a:rPr lang="ru-RU" sz="3600" dirty="0"/>
              <a:t>. </a:t>
            </a:r>
          </a:p>
        </p:txBody>
      </p:sp>
      <p:sp>
        <p:nvSpPr>
          <p:cNvPr id="50180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AutoShape 2" descr="https://im2-tub-ru.yandex.net/i?id=6ee17e1e1975482cc3b97a2f05a75dcc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2988" y="1125539"/>
            <a:ext cx="6985396" cy="1007318"/>
          </a:xfrm>
        </p:spPr>
        <p:txBody>
          <a:bodyPr/>
          <a:lstStyle/>
          <a:p>
            <a:pPr>
              <a:buNone/>
            </a:pPr>
            <a:r>
              <a:rPr lang="ru-RU" sz="2800" b="1" i="1" dirty="0">
                <a:solidFill>
                  <a:srgbClr val="006666"/>
                </a:solidFill>
                <a:latin typeface="Arial" charset="0"/>
              </a:rPr>
              <a:t> </a:t>
            </a:r>
            <a:r>
              <a:rPr lang="ru-RU" sz="3600" b="1" dirty="0"/>
              <a:t>Чкалов Валерий Павлович</a:t>
            </a:r>
          </a:p>
          <a:p>
            <a:pPr>
              <a:buFont typeface="Arial" charset="0"/>
              <a:buNone/>
            </a:pPr>
            <a:endParaRPr lang="ru-RU" sz="3600" b="1" i="1" dirty="0">
              <a:solidFill>
                <a:srgbClr val="006666"/>
              </a:solidFill>
              <a:latin typeface="Arial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532813" y="6165850"/>
            <a:ext cx="393700" cy="47625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4" name="AutoShape 2" descr="https://im2-tub-ru.yandex.net/i?id=b60aa4827e6027afb9c3640af8720ebb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6" name="Picture 4" descr="http://vdvgazeta.ru/sites/default/files/inline/images/Kor/valeriy_chkal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844824"/>
            <a:ext cx="6667500" cy="43624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557338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br>
              <a:rPr lang="ru-RU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/>
              <a:t>Герои былых времён… -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60 баллов</a:t>
            </a:r>
            <a:br>
              <a:rPr lang="ru-RU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1628775"/>
            <a:ext cx="7978775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ru-RU" dirty="0"/>
              <a:t>	</a:t>
            </a:r>
          </a:p>
          <a:p>
            <a:pPr algn="ctr">
              <a:lnSpc>
                <a:spcPct val="90000"/>
              </a:lnSpc>
              <a:buNone/>
            </a:pPr>
            <a:r>
              <a:rPr lang="ru-RU" sz="4000" dirty="0"/>
              <a:t>Один из величайших русских флотоводцев ХIХ века, отдавший флоту почти сорок лет своей жизни.</a:t>
            </a:r>
            <a:endParaRPr lang="ru-RU" sz="4000" b="1" i="1" dirty="0">
              <a:solidFill>
                <a:srgbClr val="006666"/>
              </a:solidFill>
              <a:latin typeface="Arial" charset="0"/>
            </a:endParaRPr>
          </a:p>
        </p:txBody>
      </p:sp>
      <p:sp>
        <p:nvSpPr>
          <p:cNvPr id="52228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25538"/>
            <a:ext cx="4320480" cy="34559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dirty="0"/>
              <a:t>Павел Степанович Нахимов</a:t>
            </a:r>
          </a:p>
          <a:p>
            <a:pPr algn="ctr" eaLnBrk="1" hangingPunct="1">
              <a:buFont typeface="Arial" charset="0"/>
              <a:buNone/>
            </a:pPr>
            <a:endParaRPr lang="ru-RU" sz="4800" b="1" i="1" dirty="0">
              <a:solidFill>
                <a:srgbClr val="006666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5" name="Управляющая кнопка: домой 4">
            <a:hlinkClick r:id="rId2" action="ppaction://hlinksldjump" highlightClick="1"/>
          </p:cNvPr>
          <p:cNvSpPr/>
          <p:nvPr/>
        </p:nvSpPr>
        <p:spPr>
          <a:xfrm>
            <a:off x="8316913" y="5805488"/>
            <a:ext cx="538162" cy="647700"/>
          </a:xfrm>
          <a:prstGeom prst="actionButtonHom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3253" name="AutoShape 8" descr="https://bazarknig.ru/covers/normal/370/36953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54" name="AutoShape 10" descr="https://bazarknig.ru/covers/normal/370/369533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6" name="AutoShape 2" descr="https://fs00.infourok.ru/images/doc/156/180101/img2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http://mirror5.ru.indbooks.in/wp-content/uploads/2016/0172193/i_2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96752"/>
            <a:ext cx="4095241" cy="51845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969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2843213" y="1196975"/>
            <a:ext cx="3241675" cy="784225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Дни воинской славы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2843213" y="2205038"/>
            <a:ext cx="3241675" cy="86360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Военная техника</a:t>
            </a:r>
            <a:endParaRPr lang="ru-RU" b="1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Горизонтальный свиток 8"/>
          <p:cNvSpPr/>
          <p:nvPr/>
        </p:nvSpPr>
        <p:spPr>
          <a:xfrm>
            <a:off x="2843213" y="3284538"/>
            <a:ext cx="3170237" cy="865187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Великие слова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2843213" y="4365625"/>
            <a:ext cx="3313112" cy="863600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</a:rPr>
              <a:t>Символы воинской доблести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Штриховая стрелка вправо 10">
            <a:hlinkClick r:id="rId2" action="ppaction://hlinksldjump"/>
          </p:cNvPr>
          <p:cNvSpPr/>
          <p:nvPr/>
        </p:nvSpPr>
        <p:spPr>
          <a:xfrm>
            <a:off x="6516688" y="1268413"/>
            <a:ext cx="977900" cy="484187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Штриховая стрелка вправо 11">
            <a:hlinkClick r:id="rId3" action="ppaction://hlinksldjump"/>
          </p:cNvPr>
          <p:cNvSpPr/>
          <p:nvPr/>
        </p:nvSpPr>
        <p:spPr>
          <a:xfrm>
            <a:off x="6443663" y="2349500"/>
            <a:ext cx="977900" cy="484188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Штриховая стрелка вправо 14">
            <a:hlinkClick r:id="rId4" action="ppaction://hlinksldjump"/>
          </p:cNvPr>
          <p:cNvSpPr/>
          <p:nvPr/>
        </p:nvSpPr>
        <p:spPr>
          <a:xfrm>
            <a:off x="6516688" y="4508500"/>
            <a:ext cx="977900" cy="485775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Штриховая стрелка вправо 12">
            <a:hlinkClick r:id="rId3" action="ppaction://hlinksldjump"/>
          </p:cNvPr>
          <p:cNvSpPr/>
          <p:nvPr/>
        </p:nvSpPr>
        <p:spPr>
          <a:xfrm>
            <a:off x="6516688" y="3357563"/>
            <a:ext cx="977900" cy="484187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628800"/>
            <a:ext cx="7977188" cy="4525962"/>
          </a:xfrm>
        </p:spPr>
        <p:txBody>
          <a:bodyPr/>
          <a:lstStyle/>
          <a:p>
            <a:pPr algn="ctr">
              <a:buNone/>
            </a:pPr>
            <a:r>
              <a:rPr lang="ru-RU" sz="3600" b="1" i="1" dirty="0"/>
              <a:t>Какое событие произошло</a:t>
            </a:r>
          </a:p>
          <a:p>
            <a:pPr algn="ctr">
              <a:buNone/>
            </a:pPr>
            <a:r>
              <a:rPr lang="ru-RU" sz="3600" b="1" i="1" dirty="0"/>
              <a:t> 2 февраля 1943 года?</a:t>
            </a:r>
          </a:p>
          <a:p>
            <a:pPr algn="ctr" eaLnBrk="1" hangingPunct="1">
              <a:buFont typeface="Arial" charset="0"/>
              <a:buNone/>
              <a:defRPr/>
            </a:pPr>
            <a:endParaRPr lang="ru-RU" b="1" i="1" dirty="0">
              <a:solidFill>
                <a:srgbClr val="006666"/>
              </a:solidFill>
            </a:endParaRPr>
          </a:p>
          <a:p>
            <a:pPr algn="ctr" eaLnBrk="1" hangingPunct="1">
              <a:buFont typeface="Arial" charset="0"/>
              <a:buNone/>
              <a:defRPr/>
            </a:pPr>
            <a:endParaRPr lang="ru-RU" sz="6000" b="1" i="1" dirty="0">
              <a:solidFill>
                <a:srgbClr val="2159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300" name="Прямоугольник 3"/>
          <p:cNvSpPr>
            <a:spLocks noChangeArrowheads="1"/>
          </p:cNvSpPr>
          <p:nvPr/>
        </p:nvSpPr>
        <p:spPr bwMode="auto">
          <a:xfrm>
            <a:off x="7956550" y="6308725"/>
            <a:ext cx="941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1557338"/>
            <a:ext cx="7978775" cy="100806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800" dirty="0"/>
              <a:t>День разгрома немецко-фашистских войск в Сталинградской битве. </a:t>
            </a:r>
            <a:r>
              <a:rPr lang="ru-RU" sz="4800" b="1" dirty="0">
                <a:solidFill>
                  <a:srgbClr val="006666"/>
                </a:solidFill>
              </a:rPr>
              <a:t>	</a:t>
            </a:r>
            <a:endParaRPr lang="ru-RU" sz="4800" b="1" i="1" dirty="0">
              <a:solidFill>
                <a:srgbClr val="0066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Штриховая стрелка вправо 3">
            <a:hlinkClick r:id="rId2" action="ppaction://hlinksldjump"/>
          </p:cNvPr>
          <p:cNvSpPr/>
          <p:nvPr/>
        </p:nvSpPr>
        <p:spPr>
          <a:xfrm>
            <a:off x="7956550" y="6165850"/>
            <a:ext cx="977900" cy="484188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4" name="AutoShape 2" descr="https://im3-tub-ru.yandex.net/i?id=6ca4bdf9e549635d90544550ecb8c362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http://itd3.mycdn.me/image?id=851274080968&amp;t=20&amp;plc=WEB&amp;tkn=*-amTU5mYG1UpTmKMau9DPfhpRI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534308"/>
            <a:ext cx="6369943" cy="410082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7704856" cy="5328890"/>
          </a:xfrm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r>
              <a:rPr lang="ru-RU" dirty="0">
                <a:latin typeface="+mj-lt"/>
              </a:rPr>
              <a:t>	</a:t>
            </a:r>
            <a:r>
              <a:rPr lang="ru-RU" sz="4400" dirty="0"/>
              <a:t> Что сыграло главную роль в разгроме наступавшей фашисткой              группировки в сражении под Прохоровкой в ходе Курской битвы?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4800" b="1" i="1" dirty="0">
              <a:solidFill>
                <a:srgbClr val="006666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7348" name="Прямоугольник 4"/>
          <p:cNvSpPr>
            <a:spLocks noChangeArrowheads="1"/>
          </p:cNvSpPr>
          <p:nvPr/>
        </p:nvSpPr>
        <p:spPr bwMode="auto">
          <a:xfrm>
            <a:off x="8027988" y="6237288"/>
            <a:ext cx="941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9" name="AutoShape 9" descr="https://upload.wikimedia.org/wikipedia/commons/6/68/A._P._Kern_18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50" name="AutoShape 11" descr="https://41.media.tumblr.com/tumblr_m1hbeyVFYd1qa0ydko1_12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51" name="AutoShape 13" descr="https://41.media.tumblr.com/tumblr_m1hbeyVFYd1qa0ydko1_12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0" name="AutoShape 2" descr="https://ds03.infourok.ru/uploads/ex/0a46/00049e25-de4f3c1d/hello_html_m2023f47b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913" y="1125538"/>
            <a:ext cx="6192837" cy="1871662"/>
          </a:xfrm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r>
              <a:rPr lang="ru-RU" b="1" dirty="0"/>
              <a:t>Танк Т-34</a:t>
            </a:r>
            <a:endParaRPr lang="ru-RU" b="1" i="1" dirty="0">
              <a:solidFill>
                <a:srgbClr val="006666"/>
              </a:solidFill>
            </a:endParaRPr>
          </a:p>
        </p:txBody>
      </p:sp>
      <p:sp>
        <p:nvSpPr>
          <p:cNvPr id="5" name="Штриховая стрелка вправо 4">
            <a:hlinkClick r:id="rId2" action="ppaction://hlinksldjump"/>
          </p:cNvPr>
          <p:cNvSpPr/>
          <p:nvPr/>
        </p:nvSpPr>
        <p:spPr>
          <a:xfrm>
            <a:off x="7956550" y="6165850"/>
            <a:ext cx="977900" cy="484188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373" name="AutoShape 7" descr="https://im3-tub-ru.yandex.net/i?id=a2827d6ce6346e0b5b1fe5dcbcd201ca&amp;n=33&amp;h=255&amp;w=26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6" name="AutoShape 2" descr="https://im0-tub-ru.yandex.net/i?id=daf10f083b716989a91e3b74f8908e2a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://img11.nnm.me/8/c/e/1/d/e9019fc8c1d998fdf91bb646d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16832"/>
            <a:ext cx="6610569" cy="45365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50" y="1412875"/>
            <a:ext cx="7921625" cy="374431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b="1" i="1" dirty="0">
                <a:solidFill>
                  <a:schemeClr val="accent6">
                    <a:lumMod val="50000"/>
                  </a:schemeClr>
                </a:solidFill>
              </a:rPr>
              <a:t>Кому принадлежат слова: «Велика Россия, а отступать некуда, позади Москва»? </a:t>
            </a:r>
          </a:p>
        </p:txBody>
      </p:sp>
      <p:sp>
        <p:nvSpPr>
          <p:cNvPr id="59396" name="Прямоугольник 3"/>
          <p:cNvSpPr>
            <a:spLocks noChangeArrowheads="1"/>
          </p:cNvSpPr>
          <p:nvPr/>
        </p:nvSpPr>
        <p:spPr bwMode="auto">
          <a:xfrm>
            <a:off x="7812088" y="6165850"/>
            <a:ext cx="9413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60419" name="Содержимое 2"/>
          <p:cNvSpPr>
            <a:spLocks noGrp="1"/>
          </p:cNvSpPr>
          <p:nvPr>
            <p:ph idx="1"/>
          </p:nvPr>
        </p:nvSpPr>
        <p:spPr>
          <a:xfrm>
            <a:off x="4572000" y="1124744"/>
            <a:ext cx="4392613" cy="532859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   Эти слова принадлежали политруку Василию </a:t>
            </a:r>
            <a:r>
              <a:rPr lang="ru-RU" b="1" dirty="0" err="1"/>
              <a:t>Клочкову</a:t>
            </a:r>
            <a:r>
              <a:rPr lang="ru-RU" b="1" dirty="0"/>
              <a:t>, который в 1941 году принимал участие в обороне Москвы от гитлеровских захватчиков.</a:t>
            </a:r>
          </a:p>
        </p:txBody>
      </p:sp>
      <p:sp>
        <p:nvSpPr>
          <p:cNvPr id="5" name="Штриховая стрелка вправо 4">
            <a:hlinkClick r:id="rId2" action="ppaction://hlinksldjump"/>
          </p:cNvPr>
          <p:cNvSpPr/>
          <p:nvPr/>
        </p:nvSpPr>
        <p:spPr>
          <a:xfrm>
            <a:off x="7956550" y="6165850"/>
            <a:ext cx="977900" cy="484188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098" name="Picture 2" descr="http://static.newauction.ru/offer_images/2015/08/12/08/big/J/JHS9NE93URs/kartmaksimum_359_gss_vasilij_klochk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24744"/>
            <a:ext cx="3976661" cy="525658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61443" name="Прямоугольник 3"/>
          <p:cNvSpPr>
            <a:spLocks noChangeArrowheads="1"/>
          </p:cNvSpPr>
          <p:nvPr/>
        </p:nvSpPr>
        <p:spPr bwMode="auto">
          <a:xfrm>
            <a:off x="7956550" y="6165850"/>
            <a:ext cx="9413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ОТВЕТ</a:t>
            </a:r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45" name="Прямоугольник 5"/>
          <p:cNvSpPr>
            <a:spLocks noChangeArrowheads="1"/>
          </p:cNvSpPr>
          <p:nvPr/>
        </p:nvSpPr>
        <p:spPr bwMode="auto">
          <a:xfrm>
            <a:off x="1475656" y="1700808"/>
            <a:ext cx="684138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accent6">
                    <a:lumMod val="50000"/>
                  </a:schemeClr>
                </a:solidFill>
              </a:rPr>
              <a:t>Что российский солдат должен хранить и беречь как символ своей верности Родине?</a:t>
            </a:r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b="1" i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ФИНАЛ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55776" y="260648"/>
            <a:ext cx="7043737" cy="1008062"/>
          </a:xfrm>
        </p:spPr>
        <p:txBody>
          <a:bodyPr rtlCol="0">
            <a:normAutofit/>
          </a:bodyPr>
          <a:lstStyle/>
          <a:p>
            <a:pPr algn="ctr">
              <a:buNone/>
              <a:defRPr/>
            </a:pPr>
            <a:r>
              <a:rPr lang="ru-RU" sz="4800" b="1" dirty="0"/>
              <a:t>Знамя.</a:t>
            </a:r>
            <a:endParaRPr lang="ru-RU" sz="4800" b="1" i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Штриховая стрелка вправо 3">
            <a:hlinkClick r:id="rId2" action="ppaction://hlinksldjump"/>
          </p:cNvPr>
          <p:cNvSpPr/>
          <p:nvPr/>
        </p:nvSpPr>
        <p:spPr>
          <a:xfrm>
            <a:off x="7956550" y="6165850"/>
            <a:ext cx="977900" cy="484188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0" name="AutoShape 2" descr="https://img-fotki.yandex.ru/get/55/90733061.68/0_14f4f4_cbf9b3d7_ori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img-fotki.yandex.ru/get/55/90733061.68/0_14f4f4_cbf9b3d7_ori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://gogomuz.ru/uploads/images/d/a/n/dantsevich_aleksandr_znamja_pobed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7337954" cy="4127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 advAuto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686800" cy="287972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z="8000" b="1" i="1">
                <a:solidFill>
                  <a:srgbClr val="C00000"/>
                </a:solidFill>
                <a:latin typeface="Monotype Corsiva" pitchFamily="66" charset="0"/>
              </a:rPr>
              <a:t>ПОЗДРАВЛЯЕМ ПОБЕДИТЕЛЯ!!!</a:t>
            </a:r>
          </a:p>
        </p:txBody>
      </p:sp>
      <p:sp>
        <p:nvSpPr>
          <p:cNvPr id="63491" name="AutoShape 2" descr="http://i081.radikal.ru/0906/84/a6512ab3913a.gif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147483647" y="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4214" name="Picture 6" descr="Картинка 49 из 1088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95736" y="2780928"/>
            <a:ext cx="5076825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61AF4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1884</TotalTime>
  <Words>953</Words>
  <Application>Microsoft Office PowerPoint</Application>
  <PresentationFormat>Экран (4:3)</PresentationFormat>
  <Paragraphs>227</Paragraphs>
  <Slides>61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9" baseType="lpstr">
      <vt:lpstr>Arial</vt:lpstr>
      <vt:lpstr>Calibri</vt:lpstr>
      <vt:lpstr>Franklin Gothic Book</vt:lpstr>
      <vt:lpstr>Franklin Gothic Medium</vt:lpstr>
      <vt:lpstr>Monotype Corsiva</vt:lpstr>
      <vt:lpstr>Times New Roman</vt:lpstr>
      <vt:lpstr>Wingdings 2</vt:lpstr>
      <vt:lpstr>Трек</vt:lpstr>
      <vt:lpstr>Презентация PowerPoint</vt:lpstr>
      <vt:lpstr>Презентация PowerPoint</vt:lpstr>
      <vt:lpstr>КАТЕГОРИИ</vt:lpstr>
      <vt:lpstr> Воинские звания России -10 баллов: </vt:lpstr>
      <vt:lpstr>ОТВЕТ:</vt:lpstr>
      <vt:lpstr> Воинские звания России -20 баллов: </vt:lpstr>
      <vt:lpstr>ОТВЕТ</vt:lpstr>
      <vt:lpstr> Воинские звания России -30 баллов: </vt:lpstr>
      <vt:lpstr>ОТВЕТ</vt:lpstr>
      <vt:lpstr> Воинские звания России -40 баллов: </vt:lpstr>
      <vt:lpstr>ОТВЕТ</vt:lpstr>
      <vt:lpstr> Воинские звания России -50 баллов: </vt:lpstr>
      <vt:lpstr>ОТВЕТ</vt:lpstr>
      <vt:lpstr>  Воинские звания России -60 баллов:  </vt:lpstr>
      <vt:lpstr>ОТВЕТ</vt:lpstr>
      <vt:lpstr>Места Воинской славы  - 10 баллов</vt:lpstr>
      <vt:lpstr>ОТВЕТ</vt:lpstr>
      <vt:lpstr>Места Воинской славы  - 20 баллов</vt:lpstr>
      <vt:lpstr>ОТВЕТ</vt:lpstr>
      <vt:lpstr>Места Воинской славы  - 30 баллов</vt:lpstr>
      <vt:lpstr>ОТВЕТ</vt:lpstr>
      <vt:lpstr>Места Воинской славы - 40 баллов</vt:lpstr>
      <vt:lpstr>ОТВЕТ</vt:lpstr>
      <vt:lpstr>Места Воинской славы - 50 баллов</vt:lpstr>
      <vt:lpstr>ОТВЕТ</vt:lpstr>
      <vt:lpstr>Места Воинской славы - 60 баллов</vt:lpstr>
      <vt:lpstr>ОТВЕТ</vt:lpstr>
      <vt:lpstr>Стихи и песни - 10 баллов</vt:lpstr>
      <vt:lpstr>ОТВЕТ</vt:lpstr>
      <vt:lpstr>Стихи и песни - 20 баллов</vt:lpstr>
      <vt:lpstr>ОТВЕТ   «Три танкиста»</vt:lpstr>
      <vt:lpstr>Стихи и песни - 30 баллов</vt:lpstr>
      <vt:lpstr>ОТВЕТ</vt:lpstr>
      <vt:lpstr>Стихи и песни - 40 баллов</vt:lpstr>
      <vt:lpstr>ОТВЕТ</vt:lpstr>
      <vt:lpstr>Стихи и песни - 50 баллов</vt:lpstr>
      <vt:lpstr>ОТВЕТ</vt:lpstr>
      <vt:lpstr>Стихи и песни - 60 баллов</vt:lpstr>
      <vt:lpstr>ОТВЕТ</vt:lpstr>
      <vt:lpstr>  Герои былых времён… - 10 баллов </vt:lpstr>
      <vt:lpstr>ОТВЕТ</vt:lpstr>
      <vt:lpstr>  Герои былых времён… - 20 баллов </vt:lpstr>
      <vt:lpstr>ОТВЕТ</vt:lpstr>
      <vt:lpstr> Герои былых времён… - 30 баллов </vt:lpstr>
      <vt:lpstr>ОТВЕТ</vt:lpstr>
      <vt:lpstr>   Герои былых времён… - 40 баллов </vt:lpstr>
      <vt:lpstr>ОТВЕТ</vt:lpstr>
      <vt:lpstr>  Герои былых времён… - 50 баллов </vt:lpstr>
      <vt:lpstr>ОТВЕТ</vt:lpstr>
      <vt:lpstr>  Герои былых времён… - 60 баллов </vt:lpstr>
      <vt:lpstr>ОТВЕТ</vt:lpstr>
      <vt:lpstr>ФИНАЛ</vt:lpstr>
      <vt:lpstr>ФИНАЛ</vt:lpstr>
      <vt:lpstr>ФИНАЛ</vt:lpstr>
      <vt:lpstr>ФИНАЛ</vt:lpstr>
      <vt:lpstr>ФИНАЛ</vt:lpstr>
      <vt:lpstr>ФИНАЛ</vt:lpstr>
      <vt:lpstr>ФИНАЛ</vt:lpstr>
      <vt:lpstr>ФИНАЛ</vt:lpstr>
      <vt:lpstr>ФИНАЛ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Серёга</cp:lastModifiedBy>
  <cp:revision>161</cp:revision>
  <dcterms:created xsi:type="dcterms:W3CDTF">2010-11-04T06:10:09Z</dcterms:created>
  <dcterms:modified xsi:type="dcterms:W3CDTF">2025-02-20T14:13:30Z</dcterms:modified>
</cp:coreProperties>
</file>