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62" r:id="rId2"/>
    <p:sldId id="259" r:id="rId3"/>
    <p:sldId id="260" r:id="rId4"/>
    <p:sldId id="261" r:id="rId5"/>
    <p:sldId id="265" r:id="rId6"/>
    <p:sldId id="266" r:id="rId7"/>
    <p:sldId id="263" r:id="rId8"/>
    <p:sldId id="264" r:id="rId9"/>
    <p:sldId id="267" r:id="rId10"/>
    <p:sldId id="25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1E05D-1A40-4A60-A2F3-B6A6833086D7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C6B38-BB3A-41C2-93F2-EDF4984906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1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C6B38-BB3A-41C2-93F2-EDF4984906F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797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nels title.png"/>
          <p:cNvPicPr>
            <a:picLocks noChangeAspect="1"/>
          </p:cNvPicPr>
          <p:nvPr/>
        </p:nvPicPr>
        <p:blipFill>
          <a:blip r:embed="rId2" cstate="email"/>
          <a:srcRect t="579" b="965"/>
          <a:stretch>
            <a:fillRect/>
          </a:stretch>
        </p:blipFill>
        <p:spPr>
          <a:xfrm>
            <a:off x="0" y="0"/>
            <a:ext cx="42546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381000"/>
            <a:ext cx="4191000" cy="3067050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810000"/>
            <a:ext cx="4191000" cy="1143000"/>
          </a:xfrm>
        </p:spPr>
        <p:txBody>
          <a:bodyPr>
            <a:normAutofit/>
          </a:bodyPr>
          <a:lstStyle>
            <a:lvl1pPr marL="0" indent="0" algn="l">
              <a:buNone/>
              <a:defRPr sz="18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4572000" y="3505200"/>
            <a:ext cx="4191000" cy="4571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7200" b="1" kern="1200" spc="-200" baseline="0"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10800000" scaled="1"/>
                  <a:tileRect/>
                </a:gradFill>
                <a:latin typeface="+mn-lt"/>
                <a:ea typeface="+mn-ea"/>
                <a:cs typeface="+mn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tent 2.pn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 flipH="1">
            <a:off x="-1" y="0"/>
            <a:ext cx="240957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308972"/>
            <a:ext cx="5943600" cy="2352675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90800" y="4684059"/>
            <a:ext cx="5943600" cy="11071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800"/>
              </a:spcBef>
              <a:buFont typeface="Wingdings" pitchFamily="2" charset="2"/>
              <a:buNone/>
              <a:defRPr sz="18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50838"/>
            <a:ext cx="6172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19400" y="1981201"/>
            <a:ext cx="2743200" cy="4129088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981201"/>
            <a:ext cx="2743200" cy="4129088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50838"/>
            <a:ext cx="6172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9400" y="1661318"/>
            <a:ext cx="2743200" cy="777081"/>
          </a:xfrm>
        </p:spPr>
        <p:txBody>
          <a:bodyPr anchor="ctr" anchorCtr="0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19400" y="2590800"/>
            <a:ext cx="2743200" cy="3494088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3600" y="1661318"/>
            <a:ext cx="2743200" cy="777081"/>
          </a:xfrm>
        </p:spPr>
        <p:txBody>
          <a:bodyPr anchor="ctr" anchorCtr="0"/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3600" y="2590800"/>
            <a:ext cx="2743200" cy="3494088"/>
          </a:xfrm>
        </p:spPr>
        <p:txBody>
          <a:bodyPr>
            <a:normAutofit/>
          </a:bodyPr>
          <a:lstStyle>
            <a:lvl1pPr marL="228600" indent="-228600">
              <a:defRPr sz="16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2819400" y="2468881"/>
            <a:ext cx="2743200" cy="4571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0" y="2468881"/>
            <a:ext cx="2743200" cy="45719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50000">
                <a:srgbClr val="FFFFFF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>
            <a:innerShdw blurRad="114300">
              <a:srgbClr val="FFFFFF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8450" y="3943350"/>
            <a:ext cx="5875338" cy="116205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354106"/>
            <a:ext cx="6172200" cy="3200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8450" y="5105401"/>
            <a:ext cx="5875338" cy="100488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4640" y="3941064"/>
            <a:ext cx="5879592" cy="116128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356616"/>
            <a:ext cx="6172200" cy="3200400"/>
          </a:xfrm>
          <a:prstGeom prst="roundRect">
            <a:avLst>
              <a:gd name="adj" fmla="val 12886"/>
            </a:avLst>
          </a:prstGeom>
          <a:effectLst>
            <a:reflection blurRad="6350" stA="50000" endA="275" endPos="40000" dist="101600" dir="5400000" sy="-100000" algn="bl" rotWithShape="0"/>
            <a:softEdge rad="63500"/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34640" y="5102352"/>
            <a:ext cx="5879592" cy="100584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400" kern="1200">
                <a:gradFill>
                  <a:gsLst>
                    <a:gs pos="0">
                      <a:schemeClr val="tx1"/>
                    </a:gs>
                    <a:gs pos="99000">
                      <a:schemeClr val="tx1">
                        <a:alpha val="85000"/>
                      </a:schemeClr>
                    </a:gs>
                    <a:gs pos="86000">
                      <a:schemeClr val="tx1">
                        <a:alpha val="70000"/>
                      </a:schemeClr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Font typeface="Wingdings" pitchFamily="2" charset="2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800" y="368301"/>
            <a:ext cx="1143000" cy="57419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0" y="609599"/>
            <a:ext cx="4724400" cy="55006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content 2.png"/>
          <p:cNvPicPr>
            <a:picLocks noChangeAspect="1"/>
          </p:cNvPicPr>
          <p:nvPr/>
        </p:nvPicPr>
        <p:blipFill>
          <a:blip r:embed="rId13" cstate="email"/>
          <a:srcRect r="4801" b="2931"/>
          <a:stretch>
            <a:fillRect/>
          </a:stretch>
        </p:blipFill>
        <p:spPr>
          <a:xfrm flipH="1">
            <a:off x="-1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580094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  <a:alpha val="70000"/>
                  </a:schemeClr>
                </a:solidFill>
                <a:effectLst>
                  <a:outerShdw blurRad="63500" sx="102000" sy="102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3508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9400" y="1981200"/>
            <a:ext cx="5867400" cy="4114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4200" y="6580094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  <a:alpha val="70000"/>
                  </a:schemeClr>
                </a:solidFill>
                <a:effectLst>
                  <a:outerShdw blurRad="63500" sx="102000" sy="102000" algn="ctr" rotWithShape="0">
                    <a:schemeClr val="tx1">
                      <a:alpha val="40000"/>
                    </a:schemeClr>
                  </a:outerShdw>
                </a:effectLst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17.04.2023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412" y="2693894"/>
            <a:ext cx="1452282" cy="1371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200" b="1" spc="-200" baseline="0"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50000"/>
                      </a:schemeClr>
                    </a:gs>
                  </a:gsLst>
                  <a:lin ang="10800000" scaled="1"/>
                  <a:tileRect/>
                </a:gra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800"/>
        </a:spcBef>
        <a:buFont typeface="Wingdings" pitchFamily="2" charset="2"/>
        <a:buChar char=""/>
        <a:defRPr sz="20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1800"/>
        </a:spcBef>
        <a:buFont typeface="Wingdings" pitchFamily="2" charset="2"/>
        <a:buChar char="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1800"/>
        </a:spcBef>
        <a:buFont typeface="Wingdings" pitchFamily="2" charset="2"/>
        <a:buChar char="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1800"/>
        </a:spcBef>
        <a:buSzPct val="100000"/>
        <a:buFont typeface="Wingdings" pitchFamily="2" charset="2"/>
        <a:buChar char="Ù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1800"/>
        </a:spcBef>
        <a:buSzPct val="80000"/>
        <a:buFont typeface="Wingdings" pitchFamily="2" charset="2"/>
        <a:buChar char="q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1800"/>
        </a:spcBef>
        <a:buSzPct val="100000"/>
        <a:buFont typeface="Wingdings" pitchFamily="2" charset="2"/>
        <a:buChar char="Ù"/>
        <a:defRPr sz="1600" kern="1200" baseline="0">
          <a:gradFill>
            <a:gsLst>
              <a:gs pos="0">
                <a:schemeClr val="tx1"/>
              </a:gs>
              <a:gs pos="99000">
                <a:schemeClr val="tx1">
                  <a:alpha val="85000"/>
                </a:schemeClr>
              </a:gs>
              <a:gs pos="86000">
                <a:schemeClr val="tx1">
                  <a:alpha val="70000"/>
                </a:schemeClr>
              </a:gs>
            </a:gsLst>
            <a:lin ang="5400000" scaled="0"/>
          </a:gra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Татьяна\Desktop\Галя\КАРТИНКИ ФОТО ИЗ ИНТЕРНЕТА\рамки\17717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50312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357422" y="1785926"/>
            <a:ext cx="514353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Давайте, друзья, узнаем, </a:t>
            </a: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как 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правильно сидеть за </a:t>
            </a:r>
            <a:r>
              <a:rPr lang="ru-RU" sz="3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столм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</a:t>
            </a:r>
          </a:p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и что делать во время еды?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Татьяна\Desktop\Галя\КАРТИНКИ ФОТО ИЗ ИНТЕРНЕТА\рамки\1773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AFCF7"/>
              </a:clrFrom>
              <a:clrTo>
                <a:srgbClr val="FAFC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929718" cy="667616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71736" y="1643050"/>
            <a:ext cx="414340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Известно с детства это всем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: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Когда я ем, я глух и нем.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Жуёшь – закрытым рот держи,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Проглоти – потом скажи.</a:t>
            </a:r>
          </a:p>
        </p:txBody>
      </p:sp>
      <p:pic>
        <p:nvPicPr>
          <p:cNvPr id="3077" name="Picture 5" descr="C:\Users\Татьяна\Desktop\Галя\КАРТИНКИ ФОТО ИЗ ИНТЕРНЕТА\веселые картинки\caa6e681207bt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3500438"/>
            <a:ext cx="2286016" cy="278782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Татьяна\Desktop\Галя\КАРТИНКИ ФОТО ИЗ ИНТЕРНЕТА\рамки\17732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54013"/>
            <a:ext cx="9001156" cy="660455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57488" y="1928802"/>
            <a:ext cx="3357586" cy="31085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Блюдо с хлебом далеко,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Дотянуться нелегко.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Рукавом в салат не лезь,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За столом соседи есть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Попроси их вежливо.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И припомни снова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Вежливое слово.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Gabriola" pitchFamily="82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Татьяна\Desktop\Галя\КАРТИНКИ ФОТО ИЗ ИНТЕРНЕТА\рамки\1773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243393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500298" y="1571612"/>
            <a:ext cx="478634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Не вытирай свой рот рукой –</a:t>
            </a:r>
          </a:p>
          <a:p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Салфетка есть перед тобой.</a:t>
            </a:r>
          </a:p>
          <a:p>
            <a:r>
              <a:rPr lang="ru-RU" sz="28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Облизывать не стоит пальцы,</a:t>
            </a:r>
          </a:p>
          <a:p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Которые за всё </a:t>
            </a:r>
            <a:r>
              <a:rPr lang="ru-RU" sz="28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хватальцы</a:t>
            </a:r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.</a:t>
            </a:r>
          </a:p>
          <a:p>
            <a:r>
              <a:rPr lang="ru-RU" sz="28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Учитесь этикету, детки:</a:t>
            </a:r>
          </a:p>
          <a:p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Для рук положены салфетки.</a:t>
            </a:r>
            <a:endParaRPr lang="ru-RU" sz="28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Gabriola" pitchFamily="82" charset="0"/>
            </a:endParaRPr>
          </a:p>
        </p:txBody>
      </p:sp>
      <p:pic>
        <p:nvPicPr>
          <p:cNvPr id="5123" name="Picture 3" descr="C:\Users\Татьяна\Desktop\Галя\КАРТИНКИ ФОТО ИЗ ИНТЕРНЕТА\этикет\060724153920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643306" y="4429132"/>
            <a:ext cx="2000264" cy="1843993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Татьяна\Desktop\Галя\КАРТИНКИ ФОТО ИЗ ИНТЕРНЕТА\рамки\1258398925_012.frames.musplus.ru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9501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00232" y="2285992"/>
            <a:ext cx="514353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Чтобы что-то резать, нож</a:t>
            </a:r>
          </a:p>
          <a:p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В руку правую берёшь,</a:t>
            </a:r>
          </a:p>
          <a:p>
            <a:r>
              <a:rPr lang="ru-RU" sz="28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Вилку – в руку левую,</a:t>
            </a:r>
          </a:p>
          <a:p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Сидишь королевою.</a:t>
            </a:r>
          </a:p>
          <a:p>
            <a:r>
              <a:rPr lang="ru-RU" sz="28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Кто дома есть научится,</a:t>
            </a:r>
          </a:p>
          <a:p>
            <a:r>
              <a:rPr lang="ru-RU" sz="28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В гостях не будет мучиться.</a:t>
            </a:r>
            <a:endParaRPr lang="ru-RU" sz="28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Gabriola" pitchFamily="82" charset="0"/>
            </a:endParaRPr>
          </a:p>
        </p:txBody>
      </p:sp>
      <p:pic>
        <p:nvPicPr>
          <p:cNvPr id="9219" name="Picture 3" descr="C:\Users\Татьяна\Desktop\Галя\КАРТИНКИ ФОТО ИЗ ИНТЕРНЕТА\этикет\1279287149_banketas.pn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CFDFC"/>
              </a:clrFrom>
              <a:clrTo>
                <a:srgbClr val="FCFD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8" y="2571744"/>
            <a:ext cx="1806521" cy="1643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Татьяна\Desktop\Галя\КАРТИНКИ ФОТО ИЗ ИНТЕРНЕТА\рамки\1301251827_144.frames.musplus.ru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71670" y="2000240"/>
            <a:ext cx="5857916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Не вертись, спокойно кушай.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И не чавкай, словно </a:t>
            </a:r>
            <a:r>
              <a:rPr lang="ru-RU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хрюша</a:t>
            </a: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.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Ложка в чашке – не пропеллер,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Не спеша помешивай.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Чтобы люди не смотрели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На тебя насмешливо.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Gabriola" pitchFamily="82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Татьяна\Desktop\Галя\КАРТИНКИ ФОТО ИЗ ИНТЕРНЕТА\рамки\6a97449f91b7ac5dfabb9f9bffa1fe81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357554" y="1214422"/>
            <a:ext cx="321471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Чтоб не грохнуться случайно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На пол в час веселья,</a:t>
            </a:r>
          </a:p>
          <a:p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Gabriola" pitchFamily="82" charset="0"/>
              </a:rPr>
              <a:t>Ты на стуле не качайся –</a:t>
            </a:r>
          </a:p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abriola" pitchFamily="82" charset="0"/>
              </a:rPr>
              <a:t>Это не качели.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Gabriola" pitchFamily="82" charset="0"/>
            </a:endParaRPr>
          </a:p>
        </p:txBody>
      </p:sp>
      <p:pic>
        <p:nvPicPr>
          <p:cNvPr id="7171" name="Picture 3" descr="C:\Users\Татьяна\Desktop\Галя\КАРТИНКИ ФОТО ИЗ ИНТЕРНЕТА\веселые картинки\a8919b0a8032t.jp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343974"/>
            <a:ext cx="3737304" cy="2513918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Татьяна\Desktop\Галя\КАРТИНКИ ФОТО ИЗ ИНТЕРНЕТА\рамки\44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000100" y="1714488"/>
            <a:ext cx="7072362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buBlip>
                <a:blip r:embed="rId3"/>
              </a:buBlip>
            </a:pPr>
            <a:r>
              <a:rPr lang="ru-RU" sz="2800" b="1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latin typeface="Gabriola" pitchFamily="82" charset="0"/>
              </a:rPr>
              <a:t>с</a:t>
            </a:r>
            <a:r>
              <a:rPr lang="ru-RU" sz="2800" b="1" cap="none" spc="0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abriola" pitchFamily="82" charset="0"/>
              </a:rPr>
              <a:t>адиться за стол можно только с чистыми руками,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latin typeface="Gabriola" pitchFamily="82" charset="0"/>
              </a:rPr>
              <a:t>на стол можно положить только запястье, а не локти,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latin typeface="Gabriola" pitchFamily="82" charset="0"/>
              </a:rPr>
              <a:t>р</a:t>
            </a:r>
            <a:r>
              <a:rPr lang="ru-RU" sz="2800" b="1" cap="none" spc="0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abriola" pitchFamily="82" charset="0"/>
              </a:rPr>
              <a:t>уки следует держать как можно ближе к туловищу, </a:t>
            </a:r>
          </a:p>
          <a:p>
            <a:r>
              <a:rPr lang="ru-RU" sz="2800" b="1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latin typeface="Gabriola" pitchFamily="82" charset="0"/>
              </a:rPr>
              <a:t>    </a:t>
            </a:r>
            <a:r>
              <a:rPr lang="ru-RU" sz="2800" b="1" cap="none" spc="0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abriola" pitchFamily="82" charset="0"/>
              </a:rPr>
              <a:t>не расставляя их слишком широко в стороны,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latin typeface="Gabriola" pitchFamily="82" charset="0"/>
              </a:rPr>
              <a:t>сидя за столом только слегка наклоняют голову </a:t>
            </a:r>
          </a:p>
          <a:p>
            <a:r>
              <a:rPr lang="ru-RU" sz="2800" b="1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latin typeface="Gabriola" pitchFamily="82" charset="0"/>
              </a:rPr>
              <a:t>    над тарелкой, а не низко сгибаются над ней,</a:t>
            </a:r>
          </a:p>
          <a:p>
            <a:pPr>
              <a:buBlip>
                <a:blip r:embed="rId3"/>
              </a:buBlip>
            </a:pPr>
            <a:r>
              <a:rPr lang="ru-RU" sz="2800" b="1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latin typeface="Gabriola" pitchFamily="82" charset="0"/>
              </a:rPr>
              <a:t>р</a:t>
            </a:r>
            <a:r>
              <a:rPr lang="ru-RU" sz="2800" b="1" cap="none" spc="0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abriola" pitchFamily="82" charset="0"/>
              </a:rPr>
              <a:t>азговаривать во время еды естественно и прилично,    </a:t>
            </a:r>
          </a:p>
          <a:p>
            <a:r>
              <a:rPr lang="ru-RU" sz="2800" b="1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latin typeface="Gabriola" pitchFamily="82" charset="0"/>
              </a:rPr>
              <a:t>    </a:t>
            </a:r>
            <a:r>
              <a:rPr lang="ru-RU" sz="2800" b="1" cap="none" spc="0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abriola" pitchFamily="82" charset="0"/>
              </a:rPr>
              <a:t>особенно во время праздничного застолья, </a:t>
            </a:r>
          </a:p>
          <a:p>
            <a:r>
              <a:rPr lang="ru-RU" sz="2800" b="1" cap="none" spc="0" dirty="0" smtClean="0">
                <a:ln/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Gabriola" pitchFamily="82" charset="0"/>
              </a:rPr>
              <a:t>   но не  с полным ртом.</a:t>
            </a:r>
            <a:endParaRPr lang="ru-RU" sz="2800" b="1" cap="none" spc="0" dirty="0">
              <a:ln/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85852" y="1071546"/>
            <a:ext cx="69294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Как правильно сидеть за столом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5500702"/>
            <a:ext cx="305083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omic Sans MS" pitchFamily="66" charset="0"/>
              </a:rPr>
              <a:t>А почему?</a:t>
            </a:r>
            <a:endParaRPr lang="ru-RU" sz="3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Татьяна\Desktop\Галя\КАРТИНКИ ФОТО ИЗ ИНТЕРНЕТА\рамки\44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857224" y="1428736"/>
            <a:ext cx="7643866" cy="44935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buBlip>
                <a:blip r:embed="rId4"/>
              </a:buBlip>
            </a:pPr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е</a:t>
            </a:r>
            <a:r>
              <a:rPr lang="ru-RU" sz="2200" b="1" cap="none" spc="0" dirty="0" smtClean="0">
                <a:ln/>
                <a:solidFill>
                  <a:schemeClr val="accent3"/>
                </a:solidFill>
                <a:effectLst/>
                <a:latin typeface="Gabriola" pitchFamily="82" charset="0"/>
              </a:rPr>
              <a:t>сть размеренно, а не торопливо или чересчур медленно, </a:t>
            </a:r>
          </a:p>
          <a:p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       </a:t>
            </a:r>
            <a:r>
              <a:rPr lang="ru-RU" sz="2200" b="1" cap="none" spc="0" dirty="0" smtClean="0">
                <a:ln/>
                <a:solidFill>
                  <a:schemeClr val="accent3"/>
                </a:solidFill>
                <a:effectLst/>
                <a:latin typeface="Gabriola" pitchFamily="82" charset="0"/>
              </a:rPr>
              <a:t>чтобы не отставать от других,</a:t>
            </a:r>
          </a:p>
          <a:p>
            <a:pPr>
              <a:buBlip>
                <a:blip r:embed="rId4"/>
              </a:buBlip>
            </a:pPr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ждать, пока горячее блюдо или напиток остынут, а не дуть на них,</a:t>
            </a:r>
          </a:p>
          <a:p>
            <a:pPr>
              <a:buBlip>
                <a:blip r:embed="rId4"/>
              </a:buBlip>
            </a:pPr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е</a:t>
            </a:r>
            <a:r>
              <a:rPr lang="ru-RU" sz="2200" b="1" cap="none" spc="0" dirty="0" smtClean="0">
                <a:ln/>
                <a:solidFill>
                  <a:schemeClr val="accent3"/>
                </a:solidFill>
                <a:effectLst/>
                <a:latin typeface="Gabriola" pitchFamily="82" charset="0"/>
              </a:rPr>
              <a:t>сть беззвучно, а не чавкать,</a:t>
            </a:r>
          </a:p>
          <a:p>
            <a:pPr>
              <a:buBlip>
                <a:blip r:embed="rId4"/>
              </a:buBlip>
            </a:pPr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выбирать порции, лежащих на общем блюде ту, которая лежит ближе, </a:t>
            </a:r>
          </a:p>
          <a:p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    а не выбирать лучшую,</a:t>
            </a:r>
          </a:p>
          <a:p>
            <a:pPr>
              <a:buBlip>
                <a:blip r:embed="rId4"/>
              </a:buBlip>
            </a:pPr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с</a:t>
            </a:r>
            <a:r>
              <a:rPr lang="ru-RU" sz="2200" b="1" cap="none" spc="0" dirty="0" smtClean="0">
                <a:ln/>
                <a:solidFill>
                  <a:schemeClr val="accent3"/>
                </a:solidFill>
                <a:effectLst/>
                <a:latin typeface="Gabriola" pitchFamily="82" charset="0"/>
              </a:rPr>
              <a:t>ъедать всё, что лежит на тарелке, оставлять на ней пищу некрасиво, </a:t>
            </a:r>
          </a:p>
          <a:p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      </a:t>
            </a:r>
            <a:r>
              <a:rPr lang="ru-RU" sz="2200" b="1" cap="none" spc="0" dirty="0" smtClean="0">
                <a:ln/>
                <a:solidFill>
                  <a:schemeClr val="accent3"/>
                </a:solidFill>
                <a:effectLst/>
                <a:latin typeface="Gabriola" pitchFamily="82" charset="0"/>
              </a:rPr>
              <a:t>но не следует вытирать тарелку хлебом досуха,</a:t>
            </a:r>
          </a:p>
          <a:p>
            <a:pPr>
              <a:buBlip>
                <a:blip r:embed="rId4"/>
              </a:buBlip>
            </a:pPr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соль набирать специальной ложечкой, а если её нет в солонке – </a:t>
            </a:r>
          </a:p>
          <a:p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     кончиком своего ножа, а не руками,</a:t>
            </a:r>
          </a:p>
          <a:p>
            <a:pPr>
              <a:buBlip>
                <a:blip r:embed="rId4"/>
              </a:buBlip>
            </a:pPr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с</a:t>
            </a:r>
            <a:r>
              <a:rPr lang="ru-RU" sz="2200" b="1" cap="none" spc="0" dirty="0" smtClean="0">
                <a:ln/>
                <a:solidFill>
                  <a:schemeClr val="accent3"/>
                </a:solidFill>
                <a:effectLst/>
                <a:latin typeface="Gabriola" pitchFamily="82" charset="0"/>
              </a:rPr>
              <a:t>ахарный песок насыпать в чай или другой напиток специальной </a:t>
            </a:r>
          </a:p>
          <a:p>
            <a:r>
              <a:rPr lang="ru-RU" sz="2200" b="1" cap="none" spc="0" dirty="0" smtClean="0">
                <a:ln/>
                <a:solidFill>
                  <a:schemeClr val="accent3"/>
                </a:solidFill>
                <a:effectLst/>
                <a:latin typeface="Gabriola" pitchFamily="82" charset="0"/>
              </a:rPr>
              <a:t>    ложкой из сахарницы, не погружая её в чашку, </a:t>
            </a:r>
          </a:p>
          <a:p>
            <a:r>
              <a:rPr lang="ru-RU" sz="2200" b="1" dirty="0" smtClean="0">
                <a:ln/>
                <a:solidFill>
                  <a:schemeClr val="accent3"/>
                </a:solidFill>
                <a:latin typeface="Gabriola" pitchFamily="82" charset="0"/>
              </a:rPr>
              <a:t>                                                    </a:t>
            </a:r>
            <a:r>
              <a:rPr lang="ru-RU" sz="2200" b="1" cap="none" spc="0" dirty="0" smtClean="0">
                <a:ln/>
                <a:solidFill>
                  <a:schemeClr val="accent3"/>
                </a:solidFill>
                <a:effectLst/>
                <a:latin typeface="Gabriola" pitchFamily="82" charset="0"/>
              </a:rPr>
              <a:t>а размешивать своей ложечкой.</a:t>
            </a:r>
            <a:endParaRPr lang="ru-RU" sz="2200" b="1" cap="none" spc="0" dirty="0">
              <a:ln/>
              <a:solidFill>
                <a:schemeClr val="accent3"/>
              </a:solidFill>
              <a:effectLst/>
              <a:latin typeface="Gabriola" pitchFamily="8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57224" y="857232"/>
            <a:ext cx="735811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Во время еды следует: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тьяна\Desktop\Галя\КАРТИНКИ ФОТО ИЗ ИНТЕРНЕТА\рамки\3-b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196430"/>
            <a:ext cx="8548712" cy="6411561"/>
          </a:xfrm>
          <a:prstGeom prst="rect">
            <a:avLst/>
          </a:prstGeom>
          <a:noFill/>
        </p:spPr>
      </p:pic>
      <p:pic>
        <p:nvPicPr>
          <p:cNvPr id="1027" name="Picture 3" descr="C:\Users\Татьяна\Desktop\Галя\КАРТИНКИ ФОТО ИЗ ИНТЕРНЕТА\этикет\post-276162-1308822469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14744" y="928670"/>
            <a:ext cx="3223238" cy="22775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857488" y="3357562"/>
            <a:ext cx="4214842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А теперь вспомним, </a:t>
            </a:r>
          </a:p>
          <a:p>
            <a:pPr algn="ctr"/>
            <a:r>
              <a:rPr lang="ru-RU" sz="28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что мы узнали нового о поведении за столом  и повторим!</a:t>
            </a:r>
            <a:endParaRPr lang="ru-RU" sz="2800" b="1" cap="none" spc="0" dirty="0">
              <a:ln/>
              <a:solidFill>
                <a:schemeClr val="accent3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nels">
  <a:themeElements>
    <a:clrScheme name="Infinity">
      <a:dk1>
        <a:sysClr val="windowText" lastClr="000000"/>
      </a:dk1>
      <a:lt1>
        <a:sysClr val="window" lastClr="FFFFFF"/>
      </a:lt1>
      <a:dk2>
        <a:srgbClr val="EABB00"/>
      </a:dk2>
      <a:lt2>
        <a:srgbClr val="DEF2FA"/>
      </a:lt2>
      <a:accent1>
        <a:srgbClr val="983DB1"/>
      </a:accent1>
      <a:accent2>
        <a:srgbClr val="47D147"/>
      </a:accent2>
      <a:accent3>
        <a:srgbClr val="CC0053"/>
      </a:accent3>
      <a:accent4>
        <a:srgbClr val="EA950D"/>
      </a:accent4>
      <a:accent5>
        <a:srgbClr val="C800C8"/>
      </a:accent5>
      <a:accent6>
        <a:srgbClr val="6161FF"/>
      </a:accent6>
      <a:hlink>
        <a:srgbClr val="755D00"/>
      </a:hlink>
      <a:folHlink>
        <a:srgbClr val="31AEE0"/>
      </a:folHlink>
    </a:clrScheme>
    <a:fontScheme name="Panels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Panels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100000"/>
                <a:satMod val="150000"/>
              </a:schemeClr>
            </a:gs>
            <a:gs pos="35000">
              <a:schemeClr val="phClr">
                <a:tint val="90000"/>
                <a:alpha val="85000"/>
                <a:satMod val="150000"/>
              </a:schemeClr>
            </a:gs>
            <a:gs pos="100000">
              <a:schemeClr val="phClr">
                <a:tint val="80000"/>
                <a:alpha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60000"/>
                <a:satMod val="135000"/>
              </a:schemeClr>
            </a:gs>
            <a:gs pos="80000">
              <a:schemeClr val="phClr">
                <a:shade val="90000"/>
                <a:satMod val="135000"/>
              </a:schemeClr>
            </a:gs>
            <a:gs pos="100000">
              <a:schemeClr val="phClr">
                <a:tint val="90000"/>
                <a:shade val="100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alpha val="80000"/>
              <a:satMod val="105000"/>
            </a:schemeClr>
          </a:solidFill>
          <a:prstDash val="solid"/>
        </a:ln>
        <a:ln w="12700" cap="flat" cmpd="sng" algn="ctr">
          <a:solidFill>
            <a:schemeClr val="phClr">
              <a:alpha val="70000"/>
            </a:schemeClr>
          </a:solidFill>
          <a:prstDash val="solid"/>
        </a:ln>
        <a:ln w="19050" cap="flat" cmpd="sng" algn="ctr">
          <a:solidFill>
            <a:schemeClr val="phClr">
              <a:alpha val="6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sx="101000" sy="101000" rotWithShape="0">
              <a:srgbClr val="FFFFFF">
                <a:alpha val="25000"/>
              </a:srgbClr>
            </a:outerShdw>
          </a:effectLst>
        </a:effectStyle>
        <a:effectStyle>
          <a:effectLst>
            <a:outerShdw blurRad="101600" sx="101000" sy="101000" rotWithShape="0">
              <a:srgbClr val="FFFFFF">
                <a:alpha val="25000"/>
              </a:srgbClr>
            </a:outerShdw>
            <a:reflection blurRad="12700" stA="35000" endPos="4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4200000"/>
            </a:lightRig>
          </a:scene3d>
          <a:sp3d prstMaterial="softEdge">
            <a:bevelT w="63500" h="2540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150000"/>
              </a:schemeClr>
              <a:schemeClr val="phClr">
                <a:tint val="97000"/>
                <a:shade val="85000"/>
                <a:satMod val="150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100000">
              <a:schemeClr val="phClr">
                <a:shade val="4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Panels</Template>
  <TotalTime>235</TotalTime>
  <Words>420</Words>
  <Application>Microsoft Office PowerPoint</Application>
  <PresentationFormat>Экран (4:3)</PresentationFormat>
  <Paragraphs>64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Panels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Методотдел</cp:lastModifiedBy>
  <cp:revision>31</cp:revision>
  <dcterms:created xsi:type="dcterms:W3CDTF">2011-11-08T08:09:49Z</dcterms:created>
  <dcterms:modified xsi:type="dcterms:W3CDTF">2023-04-17T06:32:29Z</dcterms:modified>
</cp:coreProperties>
</file>