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2"/>
    <p:sldMasterId id="2147483676" r:id="rId3"/>
  </p:sldMasterIdLst>
  <p:notesMasterIdLst>
    <p:notesMasterId r:id="rId56"/>
  </p:notesMasterIdLst>
  <p:handoutMasterIdLst>
    <p:handoutMasterId r:id="rId57"/>
  </p:handoutMasterIdLst>
  <p:sldIdLst>
    <p:sldId id="257" r:id="rId4"/>
    <p:sldId id="278" r:id="rId5"/>
    <p:sldId id="272" r:id="rId6"/>
    <p:sldId id="273" r:id="rId7"/>
    <p:sldId id="274" r:id="rId8"/>
    <p:sldId id="275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60" r:id="rId17"/>
    <p:sldId id="286" r:id="rId18"/>
    <p:sldId id="287" r:id="rId19"/>
    <p:sldId id="288" r:id="rId20"/>
    <p:sldId id="289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2" r:id="rId31"/>
    <p:sldId id="304" r:id="rId32"/>
    <p:sldId id="305" r:id="rId33"/>
    <p:sldId id="307" r:id="rId34"/>
    <p:sldId id="308" r:id="rId35"/>
    <p:sldId id="310" r:id="rId36"/>
    <p:sldId id="311" r:id="rId37"/>
    <p:sldId id="313" r:id="rId38"/>
    <p:sldId id="314" r:id="rId39"/>
    <p:sldId id="316" r:id="rId40"/>
    <p:sldId id="317" r:id="rId41"/>
    <p:sldId id="319" r:id="rId42"/>
    <p:sldId id="320" r:id="rId43"/>
    <p:sldId id="322" r:id="rId44"/>
    <p:sldId id="323" r:id="rId45"/>
    <p:sldId id="325" r:id="rId46"/>
    <p:sldId id="326" r:id="rId47"/>
    <p:sldId id="327" r:id="rId48"/>
    <p:sldId id="328" r:id="rId49"/>
    <p:sldId id="329" r:id="rId50"/>
    <p:sldId id="331" r:id="rId51"/>
    <p:sldId id="332" r:id="rId52"/>
    <p:sldId id="334" r:id="rId53"/>
    <p:sldId id="335" r:id="rId54"/>
    <p:sldId id="336" r:id="rId55"/>
  </p:sldIdLst>
  <p:sldSz cx="9144000" cy="6858000" type="screen4x3"/>
  <p:notesSz cx="6858000" cy="914400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344" autoAdjust="0"/>
    <p:restoredTop sz="93969" autoAdjust="0"/>
  </p:normalViewPr>
  <p:slideViewPr>
    <p:cSldViewPr>
      <p:cViewPr varScale="1">
        <p:scale>
          <a:sx n="85" d="100"/>
          <a:sy n="85" d="100"/>
        </p:scale>
        <p:origin x="10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54D4857D-62A5-486B-9129-468003D7E020}" type="datetimeFigureOut">
              <a:rPr lang="ru-RU" smtClean="0"/>
              <a:pPr/>
              <a:t>28.03.2025</a:t>
            </a:fld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2EBE4566-6F3A-4CC1-BD6C-9C510D05F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2D2EF2CE-B28C-4ED4-8FD0-48BB3F48846A}" type="datetimeFigureOut">
              <a:rPr lang="ru-RU"/>
              <a:pPr/>
              <a:t>28.03.2025</a:t>
            </a:fld>
            <a:endParaRPr lang="ru-RU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61807874-5299-41B2-A37A-6AA3547857F4}" type="slidenum">
              <a:rPr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07874-5299-41B2-A37A-6AA3547857F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07874-5299-41B2-A37A-6AA3547857F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07874-5299-41B2-A37A-6AA3547857F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 eaLnBrk="1" latinLnBrk="0" hangingPunct="1">
              <a:buNone/>
              <a:defRPr kumimoji="0" lang="ru-RU" sz="1400"/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 smtClean="0"/>
              <a:t>Образец подзаголовка</a:t>
            </a:r>
            <a:endParaRPr/>
          </a:p>
        </p:txBody>
      </p:sp>
      <p:grpSp>
        <p:nvGrpSpPr>
          <p:cNvPr id="16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</p:grpSp>
      <p:grpSp>
        <p:nvGrpSpPr>
          <p:cNvPr id="29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</p:grpSp>
      <p:sp>
        <p:nvSpPr>
          <p:cNvPr id="24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23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5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14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/>
            <a:fld id="{8F67D422-08A8-451B-9A67-21962FC4B660}" type="datetimeFigureOut">
              <a:rPr kumimoji="0" lang="ru-RU" sz="1100"/>
              <a:pPr algn="r"/>
              <a:t>28.03.2025</a:t>
            </a:fld>
            <a:endParaRPr kumimoji="0" lang="ru-RU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ru-RU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 eaLnBrk="1" latinLnBrk="0" hangingPunct="1">
              <a:lnSpc>
                <a:spcPct val="100000"/>
              </a:lnSpc>
              <a:defRPr kumimoji="0" lang="ru-RU" sz="72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0" lang="ru-RU"/>
              <a:t>Показать заголовок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/>
            <a:fld id="{8F67D422-08A8-451B-9A67-21962FC4B660}" type="datetimeFigureOut">
              <a:rPr kumimoji="0" lang="ru-RU" sz="1100"/>
              <a:pPr algn="r"/>
              <a:t>28.03.2025</a:t>
            </a:fld>
            <a:endParaRPr kumimoji="0" lang="ru-RU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ru-RU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/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/>
            <a:fld id="{8F67D422-08A8-451B-9A67-21962FC4B660}" type="datetimeFigureOut">
              <a:rPr kumimoji="0" lang="ru-RU" sz="1100"/>
              <a:pPr algn="r"/>
              <a:t>28.03.2025</a:t>
            </a:fld>
            <a:endParaRPr kumimoji="0" lang="ru-RU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kumimoji="0" lang="ru-RU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 eaLnBrk="1" latinLnBrk="0" hangingPunct="1"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kumimoji="0" lang="ru-RU"/>
              <a:t>Заголовок раздела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остой вопрос и от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 lang="ru-RU"/>
              <a:pPr/>
              <a:t>28.03.2025</a:t>
            </a:fld>
            <a:endParaRPr kumimoji="0" lang="ru-RU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/>
          <a:p>
            <a:endParaRPr kumimoji="0" lang="ru-RU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/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ru-RU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опрос и ответ с поясн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 lang="ru-RU"/>
              <a:pPr/>
              <a:t>28.03.2025</a:t>
            </a:fld>
            <a:endParaRPr kumimoji="0" lang="ru-RU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/>
          <a:p>
            <a:endParaRPr kumimoji="0" lang="ru-RU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/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ru-RU"/>
              <a:t>Ответ</a:t>
            </a:r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 eaLnBrk="1" latinLnBrk="0" hangingPunct="1">
              <a:buFontTx/>
              <a:buNone/>
              <a:defRPr kumimoji="0" lang="ru-RU" i="1" baseline="0"/>
            </a:lvl1pPr>
            <a:extLst/>
          </a:lstStyle>
          <a:p>
            <a:pPr lvl="0"/>
            <a:r>
              <a:rPr kumimoji="0" lang="ru-RU"/>
              <a:t>Пояснение к ответу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авильно или неправильно (ответ: правильн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 lang="ru-RU"/>
              <a:pPr/>
              <a:t>28.03.2025</a:t>
            </a:fld>
            <a:endParaRPr kumimoji="0" lang="ru-RU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/>
          <a:p>
            <a:endParaRPr kumimoji="0" lang="ru-RU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/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8" name="Answer Base"/>
          <p:cNvSpPr txBox="1"/>
          <p:nvPr userDrawn="1"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ПРАВИЛЬНО</a:t>
            </a:r>
            <a:r>
              <a:rPr kumimoji="0" lang="ru-RU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или НЕПРАВИЛЬНО?</a:t>
            </a:r>
          </a:p>
        </p:txBody>
      </p:sp>
      <p:sp>
        <p:nvSpPr>
          <p:cNvPr id="7" name="Answer"/>
          <p:cNvSpPr/>
          <p:nvPr userDrawn="1"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latinLnBrk="0">
              <a:spcBef>
                <a:spcPct val="20000"/>
              </a:spcBef>
              <a:buNone/>
            </a:pPr>
            <a:r>
              <a:rPr kumimoji="0" lang="ru-RU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ПРАВИЛЬНО </a:t>
            </a:r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или НЕПРАВИЛЬНО?</a:t>
            </a:r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авильно или неправильно (ответ: неправильн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 lang="ru-RU"/>
              <a:pPr/>
              <a:t>28.03.2025</a:t>
            </a:fld>
            <a:endParaRPr kumimoji="0" lang="ru-RU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/>
          <a:p>
            <a:endParaRPr kumimoji="0" lang="ru-RU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/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29" name="Answer Base"/>
          <p:cNvSpPr txBox="1"/>
          <p:nvPr userDrawn="1"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ПРАВИЛЬНО</a:t>
            </a:r>
            <a:r>
              <a:rPr kumimoji="0" lang="ru-RU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или НЕПРАВИЛЬНО?</a:t>
            </a:r>
          </a:p>
        </p:txBody>
      </p:sp>
      <p:sp>
        <p:nvSpPr>
          <p:cNvPr id="7" name="Answer"/>
          <p:cNvSpPr/>
          <p:nvPr userDrawn="1"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ПРАВИЛЬНО или </a:t>
            </a:r>
            <a:r>
              <a:rPr kumimoji="0" lang="ru-RU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НЕПРАВИЛЬНО</a:t>
            </a:r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Несколько вариан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>
          <a:xfrm>
            <a:off x="685800" y="228600"/>
            <a:ext cx="7696200" cy="1371600"/>
          </a:xfrm>
        </p:spPr>
        <p:txBody>
          <a:bodyPr vert="horz"/>
          <a:lstStyle>
            <a:lvl1pPr algn="l" eaLnBrk="1" latinLnBrk="0" hangingPunct="1">
              <a:defRPr kumimoji="0" lang="ru-RU" i="1" baseline="0"/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 lang="ru-RU"/>
              <a:pPr/>
              <a:t>28.03.2025</a:t>
            </a:fld>
            <a:endParaRPr kumimoji="0" lang="ru-RU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/>
          <a:p>
            <a:endParaRPr kumimoji="0" lang="ru-RU"/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/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10" name="Rectangle 10"/>
          <p:cNvSpPr txBox="1"/>
          <p:nvPr userDrawn="1"/>
        </p:nvSpPr>
        <p:spPr>
          <a:xfrm>
            <a:off x="457200" y="20574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15" name="Rectangle 13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48006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6" name="Rectangle 13"/>
          <p:cNvSpPr>
            <a:spLocks noGrp="1"/>
          </p:cNvSpPr>
          <p:nvPr>
            <p:ph type="body" sz="quarter" idx="18" hasCustomPrompt="1"/>
          </p:nvPr>
        </p:nvSpPr>
        <p:spPr>
          <a:xfrm>
            <a:off x="1143000" y="41148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7" name="Rectangle 13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34290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8" name="Rectangle 13"/>
          <p:cNvSpPr>
            <a:spLocks noGrp="1"/>
          </p:cNvSpPr>
          <p:nvPr>
            <p:ph type="body" sz="quarter" idx="20" hasCustomPrompt="1"/>
          </p:nvPr>
        </p:nvSpPr>
        <p:spPr>
          <a:xfrm>
            <a:off x="1143000" y="27432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Неправильный ответ</a:t>
            </a:r>
          </a:p>
        </p:txBody>
      </p:sp>
      <p:sp>
        <p:nvSpPr>
          <p:cNvPr id="19" name="Rectangle 13"/>
          <p:cNvSpPr>
            <a:spLocks noGrp="1"/>
          </p:cNvSpPr>
          <p:nvPr>
            <p:ph type="body" sz="quarter" idx="21" hasCustomPrompt="1"/>
          </p:nvPr>
        </p:nvSpPr>
        <p:spPr>
          <a:xfrm>
            <a:off x="1143000" y="2057400"/>
            <a:ext cx="7086600" cy="457200"/>
          </a:xfrm>
        </p:spPr>
        <p:txBody>
          <a:bodyPr rtlCol="0" anchor="ctr"/>
          <a:lstStyle>
            <a:lvl1pPr marL="0" indent="0" eaLnBrk="1" latinLnBrk="0" hangingPunct="1">
              <a:buFontTx/>
              <a:buNone/>
              <a:defRPr kumimoji="0" lang="ru-RU" i="0" baseline="0"/>
            </a:lvl1pPr>
            <a:extLst/>
          </a:lstStyle>
          <a:p>
            <a:pPr lvl="0"/>
            <a:r>
              <a:rPr kumimoji="0" lang="ru-RU"/>
              <a:t>Введите правильный ответ (затем измените порядок вариантов)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457200" y="2707957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57200" y="34290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В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457200" y="41148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Г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457200" y="4800600"/>
            <a:ext cx="685800" cy="492443"/>
          </a:xfrm>
          <a:prstGeom prst="rect">
            <a:avLst/>
          </a:prstGeom>
          <a:noFill/>
        </p:spPr>
        <p:txBody>
          <a:bodyPr wrap="square" tIns="91440" bIns="9144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kumimoji="0" lang="ru-RU" sz="2000" b="1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6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7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xit" presetSubtype="0" fill="hold" nodeType="click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поставление элемен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/>
          <a:p>
            <a:endParaRPr kumimoji="0" lang="ru-RU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1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2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3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4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5</a:t>
            </a:r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 lang="ru-RU"/>
              <a:pPr/>
              <a:t>28.03.2025</a:t>
            </a:fld>
            <a:endParaRPr kumimoji="0" lang="ru-RU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5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3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1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2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4</a:t>
            </a:r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 eaLnBrk="1" latinLnBrk="0" hangingPunct="1">
              <a:defRPr kumimoji="0" lang="ru-RU" i="1" baseline="0"/>
            </a:lvl1pPr>
            <a:extLst/>
          </a:lstStyle>
          <a:p>
            <a:r>
              <a:rPr kumimoji="0" lang="ru-RU"/>
              <a:t>Введите вопрос</a:t>
            </a:r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/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581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/>
          </a:p>
        </p:txBody>
      </p:sp>
      <p:sp>
        <p:nvSpPr>
          <p:cNvPr id="7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8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9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10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 sz="105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ru-RU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 sz="12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 sz="105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ru-RU" sz="12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 sz="120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 sz="105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ru-RU" sz="120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 sz="120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 sz="105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ru-RU" sz="120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 sz="120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 sz="105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ru-RU" sz="120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 sz="120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 sz="105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ru-RU" sz="12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 sz="12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 sz="105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ru-RU" sz="120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 sz="120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 sz="105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ru-RU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 sz="120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 sz="105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ru-RU" sz="12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 sz="12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авильно или неправильно (ответ: правильн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 lang="ru-RU"/>
              <a:pPr/>
              <a:t>28.03.2025</a:t>
            </a:fld>
            <a:endParaRPr kumimoji="0" lang="ru-RU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/>
          <a:p>
            <a:endParaRPr kumimoji="0" lang="ru-RU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/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8" name="Answer Base"/>
          <p:cNvSpPr txBox="1"/>
          <p:nvPr userDrawn="1"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ПРАВИЛЬНО</a:t>
            </a:r>
            <a:r>
              <a:rPr kumimoji="0" lang="ru-RU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или НЕПРАВИЛЬНО?</a:t>
            </a:r>
          </a:p>
        </p:txBody>
      </p:sp>
      <p:sp>
        <p:nvSpPr>
          <p:cNvPr id="7" name="Answer"/>
          <p:cNvSpPr/>
          <p:nvPr userDrawn="1"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latinLnBrk="0">
              <a:spcBef>
                <a:spcPct val="20000"/>
              </a:spcBef>
              <a:buNone/>
            </a:pPr>
            <a:r>
              <a:rPr kumimoji="0" lang="ru-RU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ПРАВИЛЬНО </a:t>
            </a:r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или НЕПРАВИЛЬНО?</a:t>
            </a:r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стой вопрос и от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 lang="ru-RU"/>
              <a:pPr/>
              <a:t>28.03.2025</a:t>
            </a:fld>
            <a:endParaRPr kumimoji="0" lang="ru-RU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/>
          <a:p>
            <a:endParaRPr kumimoji="0" lang="ru-RU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/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ru-RU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ru-RU" sz="1100"/>
            </a:lvl1pPr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28.03.2025</a:t>
            </a:fld>
            <a:endParaRPr kumimoji="0" lang="ru-RU" sz="1050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 eaLnBrk="1" latinLnBrk="0" hangingPunct="1">
              <a:defRPr kumimoji="0" lang="ru-RU" sz="1200"/>
            </a:lvl1pPr>
            <a:extLst/>
          </a:lstStyle>
          <a:p>
            <a:endParaRPr kumimoji="0" lang="ru-RU" sz="12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ru-RU" sz="1200"/>
            </a:lvl1pPr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 sz="1200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</p:grpSp>
      <p:grpSp>
        <p:nvGrpSpPr>
          <p:cNvPr id="10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kumimoji="0" lang="ru-RU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ru-RU" sz="36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0" hangingPunct="1">
        <a:defRPr kumimoji="0" lang="ru-RU">
          <a:solidFill>
            <a:schemeClr val="tx2"/>
          </a:solidFill>
        </a:defRPr>
      </a:lvl2pPr>
      <a:lvl3pPr eaLnBrk="1" latinLnBrk="0" hangingPunct="1">
        <a:defRPr kumimoji="0" lang="ru-RU">
          <a:solidFill>
            <a:schemeClr val="tx2"/>
          </a:solidFill>
        </a:defRPr>
      </a:lvl3pPr>
      <a:lvl4pPr eaLnBrk="1" latinLnBrk="0" hangingPunct="1">
        <a:defRPr kumimoji="0" lang="ru-RU">
          <a:solidFill>
            <a:schemeClr val="tx2"/>
          </a:solidFill>
        </a:defRPr>
      </a:lvl4pPr>
      <a:lvl5pPr eaLnBrk="1" latinLnBrk="0" hangingPunct="1">
        <a:defRPr kumimoji="0" lang="ru-RU">
          <a:solidFill>
            <a:schemeClr val="tx2"/>
          </a:solidFill>
        </a:defRPr>
      </a:lvl5pPr>
      <a:lvl6pPr eaLnBrk="1" latinLnBrk="0" hangingPunct="1">
        <a:defRPr kumimoji="0" lang="ru-RU">
          <a:solidFill>
            <a:schemeClr val="tx2"/>
          </a:solidFill>
        </a:defRPr>
      </a:lvl6pPr>
      <a:lvl7pPr eaLnBrk="1" latinLnBrk="0" hangingPunct="1">
        <a:defRPr kumimoji="0" lang="ru-RU">
          <a:solidFill>
            <a:schemeClr val="tx2"/>
          </a:solidFill>
        </a:defRPr>
      </a:lvl7pPr>
      <a:lvl8pPr eaLnBrk="1" latinLnBrk="0" hangingPunct="1">
        <a:defRPr kumimoji="0" lang="ru-RU">
          <a:solidFill>
            <a:schemeClr val="tx2"/>
          </a:solidFill>
        </a:defRPr>
      </a:lvl8pPr>
      <a:lvl9pPr eaLnBrk="1" latinLnBrk="0" hangingPunct="1">
        <a:defRPr kumimoji="0" lang="ru-RU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pPr algn="r"/>
            <a:fld id="{8F67D422-08A8-451B-9A67-21962FC4B660}" type="datetimeFigureOut">
              <a:rPr kumimoji="0" lang="ru-RU" sz="1100" smtClean="0"/>
              <a:pPr algn="r"/>
              <a:t>28.03.2025</a:t>
            </a:fld>
            <a:endParaRPr kumimoji="0" lang="ru-RU" sz="105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kumimoji="0" lang="ru-RU" sz="120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169B2101-2E9F-420A-91A3-890890D84497}" type="slidenum">
              <a:rPr kumimoji="0" lang="ru-RU" sz="1200" smtClean="0"/>
              <a:pPr/>
              <a:t>‹#›</a:t>
            </a:fld>
            <a:endParaRPr kumimoji="0" lang="ru-RU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9" r:id="rId12"/>
    <p:sldLayoutId id="2147483690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8572500" y="6038850"/>
            <a:ext cx="152400" cy="152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/>
          </a:p>
        </p:txBody>
      </p:sp>
      <p:sp>
        <p:nvSpPr>
          <p:cNvPr id="27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/>
          </a:p>
        </p:txBody>
      </p:sp>
      <p:sp>
        <p:nvSpPr>
          <p:cNvPr id="4" name="Oval 28"/>
          <p:cNvSpPr/>
          <p:nvPr/>
        </p:nvSpPr>
        <p:spPr>
          <a:xfrm>
            <a:off x="8572500" y="5476875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/>
          </a:p>
        </p:txBody>
      </p:sp>
      <p:sp>
        <p:nvSpPr>
          <p:cNvPr id="12" name="Oval 28"/>
          <p:cNvSpPr/>
          <p:nvPr/>
        </p:nvSpPr>
        <p:spPr>
          <a:xfrm>
            <a:off x="8572500" y="5753100"/>
            <a:ext cx="152400" cy="152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/>
          </a:p>
        </p:txBody>
      </p:sp>
      <p:sp>
        <p:nvSpPr>
          <p:cNvPr id="10" name="Rectangle 24"/>
          <p:cNvSpPr>
            <a:spLocks noGrp="1"/>
          </p:cNvSpPr>
          <p:nvPr>
            <p:ph type="ctrTitle"/>
          </p:nvPr>
        </p:nvSpPr>
        <p:spPr>
          <a:xfrm>
            <a:off x="800100" y="3576638"/>
            <a:ext cx="77724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   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6600" dirty="0">
                <a:solidFill>
                  <a:srgbClr val="C00000"/>
                </a:solidFill>
              </a:rPr>
              <a:t>Викторина</a:t>
            </a:r>
            <a:r>
              <a:rPr lang="ru-RU" sz="6600" dirty="0" smtClean="0">
                <a:solidFill>
                  <a:schemeClr val="accent6"/>
                </a:solidFill>
              </a:rPr>
              <a:t/>
            </a:r>
            <a:br>
              <a:rPr lang="ru-RU" sz="6600" dirty="0" smtClean="0">
                <a:solidFill>
                  <a:schemeClr val="accent6"/>
                </a:solidFill>
              </a:rPr>
            </a:br>
            <a:r>
              <a:rPr lang="ru-RU" sz="6600" dirty="0">
                <a:solidFill>
                  <a:schemeClr val="accent6"/>
                </a:solidFill>
              </a:rPr>
              <a:t>ВЕСЕННИЕ ШТУЧКИ</a:t>
            </a:r>
          </a:p>
        </p:txBody>
      </p:sp>
      <p:sp>
        <p:nvSpPr>
          <p:cNvPr id="18" name="Rectangle 25"/>
          <p:cNvSpPr>
            <a:spLocks noGrp="1"/>
          </p:cNvSpPr>
          <p:nvPr>
            <p:ph type="subTitle" idx="1"/>
          </p:nvPr>
        </p:nvSpPr>
        <p:spPr>
          <a:xfrm>
            <a:off x="2743200" y="5105400"/>
            <a:ext cx="6400800" cy="175260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1 </a:t>
            </a:r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</a:rPr>
              <a:t>ТУР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07904" y="1981200"/>
            <a:ext cx="5436096" cy="4114800"/>
          </a:xfrm>
        </p:spPr>
        <p:txBody>
          <a:bodyPr/>
          <a:lstStyle/>
          <a:p>
            <a:pPr algn="ctr">
              <a:buNone/>
            </a:pPr>
            <a:endParaRPr lang="ru-RU" sz="7200" i="1" dirty="0" smtClean="0">
              <a:solidFill>
                <a:schemeClr val="accent2"/>
              </a:solidFill>
            </a:endParaRPr>
          </a:p>
          <a:p>
            <a:pPr algn="ctr">
              <a:buNone/>
            </a:pPr>
            <a:r>
              <a:rPr lang="ru-RU" sz="7200" i="1" dirty="0" smtClean="0">
                <a:solidFill>
                  <a:schemeClr val="accent2"/>
                </a:solidFill>
              </a:rPr>
              <a:t>Разминка</a:t>
            </a:r>
            <a:endParaRPr lang="ru-RU" sz="7200" i="1" dirty="0">
              <a:solidFill>
                <a:schemeClr val="accent2"/>
              </a:solidFill>
            </a:endParaRPr>
          </a:p>
        </p:txBody>
      </p:sp>
      <p:pic>
        <p:nvPicPr>
          <p:cNvPr id="5" name="Рисунок 2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300"/>
            <a:ext cx="3960440" cy="55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Арбуз – это ягода?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132856"/>
            <a:ext cx="8229600" cy="1143000"/>
          </a:xfrm>
        </p:spPr>
        <p:txBody>
          <a:bodyPr/>
          <a:lstStyle/>
          <a:p>
            <a:r>
              <a:rPr lang="ru-RU" dirty="0" smtClean="0"/>
              <a:t>2. В какой стране кошка считается священным животным?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4581128"/>
            <a:ext cx="8229600" cy="1143000"/>
          </a:xfrm>
        </p:spPr>
        <p:txBody>
          <a:bodyPr/>
          <a:lstStyle/>
          <a:p>
            <a:r>
              <a:rPr lang="ru-RU" dirty="0" smtClean="0"/>
              <a:t>в Египте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80928"/>
            <a:ext cx="8229600" cy="1143000"/>
          </a:xfrm>
        </p:spPr>
        <p:txBody>
          <a:bodyPr/>
          <a:lstStyle/>
          <a:p>
            <a:r>
              <a:rPr lang="ru-RU" dirty="0" smtClean="0"/>
              <a:t>3. Кто из животных создаёт плотины на небольших реках?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5301208"/>
            <a:ext cx="8229600" cy="1143000"/>
          </a:xfrm>
        </p:spPr>
        <p:txBody>
          <a:bodyPr/>
          <a:lstStyle/>
          <a:p>
            <a:r>
              <a:rPr lang="ru-RU" dirty="0" smtClean="0"/>
              <a:t>Бобры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204864"/>
            <a:ext cx="8229600" cy="1143000"/>
          </a:xfrm>
        </p:spPr>
        <p:txBody>
          <a:bodyPr/>
          <a:lstStyle/>
          <a:p>
            <a:r>
              <a:rPr lang="ru-RU" dirty="0" smtClean="0"/>
              <a:t>4.Как называется цветок для гадания?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4869160"/>
            <a:ext cx="8229600" cy="1143000"/>
          </a:xfrm>
        </p:spPr>
        <p:txBody>
          <a:bodyPr/>
          <a:lstStyle/>
          <a:p>
            <a:r>
              <a:rPr lang="ru-RU" dirty="0" smtClean="0"/>
              <a:t>Ромашка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80928"/>
            <a:ext cx="8229600" cy="1143000"/>
          </a:xfrm>
        </p:spPr>
        <p:txBody>
          <a:bodyPr/>
          <a:lstStyle/>
          <a:p>
            <a:r>
              <a:rPr lang="ru-RU" dirty="0" smtClean="0"/>
              <a:t>5. Назовите органы дыхания водных животных.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5301208"/>
            <a:ext cx="8229600" cy="1143000"/>
          </a:xfrm>
        </p:spPr>
        <p:txBody>
          <a:bodyPr/>
          <a:lstStyle/>
          <a:p>
            <a:r>
              <a:rPr lang="ru-RU" dirty="0" smtClean="0"/>
              <a:t>Жабры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276872"/>
            <a:ext cx="8229600" cy="1143000"/>
          </a:xfrm>
        </p:spPr>
        <p:txBody>
          <a:bodyPr/>
          <a:lstStyle/>
          <a:p>
            <a:r>
              <a:rPr lang="ru-RU" dirty="0" smtClean="0"/>
              <a:t>6.Что является «мотором» кровеносной системы?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5229200"/>
            <a:ext cx="8229600" cy="1143000"/>
          </a:xfrm>
        </p:spPr>
        <p:txBody>
          <a:bodyPr/>
          <a:lstStyle/>
          <a:p>
            <a:r>
              <a:rPr lang="ru-RU" dirty="0" smtClean="0"/>
              <a:t>Сердце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29600" cy="1143000"/>
          </a:xfrm>
        </p:spPr>
        <p:txBody>
          <a:bodyPr/>
          <a:lstStyle/>
          <a:p>
            <a:r>
              <a:rPr lang="ru-RU" dirty="0" smtClean="0"/>
              <a:t>7.Как называется полный оборот Земли вокруг своей оси?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5229200"/>
            <a:ext cx="8229600" cy="1143000"/>
          </a:xfrm>
        </p:spPr>
        <p:txBody>
          <a:bodyPr/>
          <a:lstStyle/>
          <a:p>
            <a:r>
              <a:rPr lang="ru-RU" dirty="0" smtClean="0"/>
              <a:t>Сутки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348880"/>
            <a:ext cx="8229600" cy="1143000"/>
          </a:xfrm>
        </p:spPr>
        <p:txBody>
          <a:bodyPr/>
          <a:lstStyle/>
          <a:p>
            <a:r>
              <a:rPr lang="ru-RU" dirty="0" smtClean="0"/>
              <a:t>8.Как называется смола растений, скатанная морскими волнами в камушек?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4941168"/>
            <a:ext cx="8229600" cy="1143000"/>
          </a:xfrm>
        </p:spPr>
        <p:txBody>
          <a:bodyPr/>
          <a:lstStyle/>
          <a:p>
            <a:r>
              <a:rPr lang="ru-RU" dirty="0" smtClean="0"/>
              <a:t>Янтарь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143000"/>
          </a:xfrm>
        </p:spPr>
        <p:txBody>
          <a:bodyPr/>
          <a:lstStyle/>
          <a:p>
            <a:r>
              <a:rPr lang="ru-RU" dirty="0" smtClean="0"/>
              <a:t>9.Что являлось материалом для письма в Древнем Египте?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5229200"/>
            <a:ext cx="8229600" cy="1143000"/>
          </a:xfrm>
        </p:spPr>
        <p:txBody>
          <a:bodyPr/>
          <a:lstStyle/>
          <a:p>
            <a:r>
              <a:rPr lang="ru-RU" dirty="0" smtClean="0"/>
              <a:t>Папирус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/>
          <a:lstStyle/>
          <a:p>
            <a:r>
              <a:rPr lang="ru-RU" dirty="0" smtClean="0"/>
              <a:t>10. Какое официальное название, согласно Конституции, носит наше государство?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5229200"/>
            <a:ext cx="8229600" cy="1143000"/>
          </a:xfrm>
        </p:spPr>
        <p:txBody>
          <a:bodyPr/>
          <a:lstStyle/>
          <a:p>
            <a:r>
              <a:rPr lang="ru-RU" dirty="0" smtClean="0"/>
              <a:t>Россия, Российская Федерация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2 ТУР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07904" y="1981200"/>
            <a:ext cx="5436096" cy="4114800"/>
          </a:xfrm>
        </p:spPr>
        <p:txBody>
          <a:bodyPr/>
          <a:lstStyle/>
          <a:p>
            <a:pPr algn="ctr">
              <a:buNone/>
            </a:pPr>
            <a:endParaRPr lang="ru-RU" sz="8000" dirty="0" smtClean="0">
              <a:solidFill>
                <a:schemeClr val="accent6"/>
              </a:solidFill>
            </a:endParaRPr>
          </a:p>
          <a:p>
            <a:pPr algn="ctr">
              <a:buNone/>
            </a:pPr>
            <a:r>
              <a:rPr lang="ru-RU" sz="8000" dirty="0" smtClean="0">
                <a:solidFill>
                  <a:schemeClr val="accent6"/>
                </a:solidFill>
              </a:rPr>
              <a:t>Они рядом!</a:t>
            </a:r>
            <a:endParaRPr lang="ru-RU" sz="8000" dirty="0">
              <a:solidFill>
                <a:schemeClr val="accent6"/>
              </a:solidFill>
            </a:endParaRPr>
          </a:p>
        </p:txBody>
      </p:sp>
      <p:pic>
        <p:nvPicPr>
          <p:cNvPr id="5" name="Рисунок 1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44824"/>
            <a:ext cx="3320355" cy="462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2"/>
          <p:cNvSpPr>
            <a:spLocks noGrp="1"/>
          </p:cNvSpPr>
          <p:nvPr>
            <p:ph type="title"/>
          </p:nvPr>
        </p:nvSpPr>
        <p:spPr>
          <a:xfrm>
            <a:off x="539552" y="292494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1.В 1850 г. в Америку впервые привезли птицу, которая вскоре там освоилась. Случилось так, что в пригороде Бостона сильно размножались насекомые. Гусеницы наносили серьезный вред посевам. На помощь пришла птица – она уничтожила насекомых-вредителей. В знак благодарности жители поставили ей памятник в центральном парке города Бостона. Назовите птицу.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22" name="Rectangle 7"/>
          <p:cNvSpPr>
            <a:spLocks noGrp="1"/>
          </p:cNvSpPr>
          <p:nvPr>
            <p:ph type="body" sz="quarter" idx="14"/>
          </p:nvPr>
        </p:nvSpPr>
        <p:spPr>
          <a:xfrm>
            <a:off x="1115616" y="5715000"/>
            <a:ext cx="8229600" cy="1143000"/>
          </a:xfrm>
        </p:spPr>
        <p:txBody>
          <a:bodyPr/>
          <a:lstStyle/>
          <a:p>
            <a:r>
              <a:rPr lang="ru-RU" dirty="0" smtClean="0"/>
              <a:t>Воробей</a:t>
            </a:r>
          </a:p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/>
          <a:lstStyle/>
          <a:p>
            <a:r>
              <a:rPr lang="ru-RU" sz="3200" b="1" dirty="0" smtClean="0"/>
              <a:t>2.Чтобы он  служил верой и правдой его необходимо регулярно смазывать. В смазке нуждаются шарнирные и подшипниковые узлы-  втулки, ролики </a:t>
            </a:r>
            <a:r>
              <a:rPr lang="ru-RU" sz="3200" b="1" dirty="0" err="1" smtClean="0"/>
              <a:t>натяжителя</a:t>
            </a:r>
            <a:r>
              <a:rPr lang="ru-RU" sz="3200" b="1" dirty="0" smtClean="0"/>
              <a:t> цепи, рулевые колонки. Тросы переключателей передач и тормозов. Следует помнить что избыток масла плох для него, налипая грязь может попасть внутрь узлов. О чём речь?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5229200"/>
            <a:ext cx="8229600" cy="1143000"/>
          </a:xfrm>
        </p:spPr>
        <p:txBody>
          <a:bodyPr/>
          <a:lstStyle/>
          <a:p>
            <a:r>
              <a:rPr lang="ru-RU" dirty="0" smtClean="0"/>
              <a:t>Велосипед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80928"/>
            <a:ext cx="8229600" cy="1143000"/>
          </a:xfrm>
        </p:spPr>
        <p:txBody>
          <a:bodyPr/>
          <a:lstStyle/>
          <a:p>
            <a:r>
              <a:rPr lang="ru-RU" sz="3600" b="1" dirty="0" smtClean="0"/>
              <a:t>3.Несмотря на небольшие размеры : 2.54 сантиметра толщиной и 7.62 в диаметре, вес меньше двухсот граммов, скорость около 160 км/ч она представляет большую опасность для зрителей, если не огородить их защитным стеклом. О каком предмете идёт речь?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11560" y="5445224"/>
            <a:ext cx="8229600" cy="1143000"/>
          </a:xfrm>
        </p:spPr>
        <p:txBody>
          <a:bodyPr/>
          <a:lstStyle/>
          <a:p>
            <a:r>
              <a:rPr lang="ru-RU" dirty="0" smtClean="0"/>
              <a:t>Шайба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3 </a:t>
            </a:r>
            <a:r>
              <a:rPr lang="ru-RU" dirty="0">
                <a:solidFill>
                  <a:srgbClr val="C00000"/>
                </a:solidFill>
                <a:latin typeface="Monotype Corsiva" panose="03010101010201010101" pitchFamily="66" charset="0"/>
              </a:rPr>
              <a:t>ТУР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07904" y="1981200"/>
            <a:ext cx="5436096" cy="4114800"/>
          </a:xfrm>
        </p:spPr>
        <p:txBody>
          <a:bodyPr/>
          <a:lstStyle/>
          <a:p>
            <a:pPr>
              <a:buNone/>
            </a:pPr>
            <a:endParaRPr lang="ru-RU" sz="5400" dirty="0" smtClean="0"/>
          </a:p>
          <a:p>
            <a:pPr algn="ctr">
              <a:buNone/>
            </a:pPr>
            <a:r>
              <a:rPr lang="ru-RU" sz="5400" dirty="0" smtClean="0">
                <a:solidFill>
                  <a:schemeClr val="accent6"/>
                </a:solidFill>
              </a:rPr>
              <a:t>БЛИЦ- ТУР</a:t>
            </a:r>
            <a:endParaRPr lang="ru-RU" sz="5400" dirty="0">
              <a:solidFill>
                <a:schemeClr val="accent6"/>
              </a:solidFill>
            </a:endParaRPr>
          </a:p>
        </p:txBody>
      </p:sp>
      <p:pic>
        <p:nvPicPr>
          <p:cNvPr id="5" name="Рисунок 2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30138"/>
            <a:ext cx="3752403" cy="522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564904"/>
            <a:ext cx="8229600" cy="1143000"/>
          </a:xfrm>
        </p:spPr>
        <p:txBody>
          <a:bodyPr/>
          <a:lstStyle/>
          <a:p>
            <a:r>
              <a:rPr lang="ru-RU" dirty="0" smtClean="0"/>
              <a:t>1.Самый большой медведь?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11560" y="4797152"/>
            <a:ext cx="8229600" cy="1143000"/>
          </a:xfrm>
        </p:spPr>
        <p:txBody>
          <a:bodyPr/>
          <a:lstStyle/>
          <a:p>
            <a:r>
              <a:rPr lang="ru-RU" dirty="0" smtClean="0"/>
              <a:t>Белый медведь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80928"/>
            <a:ext cx="8229600" cy="1143000"/>
          </a:xfrm>
        </p:spPr>
        <p:txBody>
          <a:bodyPr/>
          <a:lstStyle/>
          <a:p>
            <a:r>
              <a:rPr lang="ru-RU" dirty="0" smtClean="0"/>
              <a:t>2. Самая «солнечная» геометрическая фигура?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755576" y="4797152"/>
            <a:ext cx="8229600" cy="1143000"/>
          </a:xfrm>
        </p:spPr>
        <p:txBody>
          <a:bodyPr/>
          <a:lstStyle/>
          <a:p>
            <a:r>
              <a:rPr lang="ru-RU" dirty="0" smtClean="0"/>
              <a:t>Луч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/>
          <a:lstStyle/>
          <a:p>
            <a:r>
              <a:rPr lang="ru-RU" dirty="0" smtClean="0"/>
              <a:t>3.Самый зубастый столовый прибор?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4797152"/>
            <a:ext cx="8229600" cy="1143000"/>
          </a:xfrm>
        </p:spPr>
        <p:txBody>
          <a:bodyPr/>
          <a:lstStyle/>
          <a:p>
            <a:r>
              <a:rPr lang="ru-RU" dirty="0" smtClean="0"/>
              <a:t>Вилка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229600" cy="1143000"/>
          </a:xfrm>
        </p:spPr>
        <p:txBody>
          <a:bodyPr/>
          <a:lstStyle/>
          <a:p>
            <a:r>
              <a:rPr lang="ru-RU" dirty="0" smtClean="0"/>
              <a:t>4.Самая походная сумка?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115616" y="5301208"/>
            <a:ext cx="8229600" cy="1143000"/>
          </a:xfrm>
        </p:spPr>
        <p:txBody>
          <a:bodyPr/>
          <a:lstStyle/>
          <a:p>
            <a:r>
              <a:rPr lang="ru-RU" dirty="0" smtClean="0"/>
              <a:t>Рюкзак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08920"/>
            <a:ext cx="8229600" cy="1143000"/>
          </a:xfrm>
        </p:spPr>
        <p:txBody>
          <a:bodyPr/>
          <a:lstStyle/>
          <a:p>
            <a:r>
              <a:rPr lang="ru-RU" dirty="0" smtClean="0"/>
              <a:t>5.Самый острый каблук?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4941168"/>
            <a:ext cx="8229600" cy="1143000"/>
          </a:xfrm>
        </p:spPr>
        <p:txBody>
          <a:bodyPr/>
          <a:lstStyle/>
          <a:p>
            <a:r>
              <a:rPr lang="ru-RU" dirty="0" smtClean="0"/>
              <a:t>Шпильки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924944"/>
            <a:ext cx="8229600" cy="1143000"/>
          </a:xfrm>
        </p:spPr>
        <p:txBody>
          <a:bodyPr/>
          <a:lstStyle/>
          <a:p>
            <a:r>
              <a:rPr lang="ru-RU" dirty="0" smtClean="0"/>
              <a:t>6.Самый большой кусок льда?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914400" y="5229200"/>
            <a:ext cx="8229600" cy="1143000"/>
          </a:xfrm>
        </p:spPr>
        <p:txBody>
          <a:bodyPr/>
          <a:lstStyle/>
          <a:p>
            <a:r>
              <a:rPr lang="ru-RU" dirty="0" smtClean="0"/>
              <a:t>Айсберг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996952"/>
            <a:ext cx="8229600" cy="1143000"/>
          </a:xfrm>
        </p:spPr>
        <p:txBody>
          <a:bodyPr/>
          <a:lstStyle/>
          <a:p>
            <a:r>
              <a:rPr lang="ru-RU" dirty="0" smtClean="0"/>
              <a:t>7.Самая медленная стрелка часов?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11560" y="4869160"/>
            <a:ext cx="8229600" cy="1143000"/>
          </a:xfrm>
        </p:spPr>
        <p:txBody>
          <a:bodyPr/>
          <a:lstStyle/>
          <a:p>
            <a:r>
              <a:rPr lang="ru-RU" dirty="0" smtClean="0"/>
              <a:t>Часовая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143000"/>
          </a:xfrm>
        </p:spPr>
        <p:txBody>
          <a:bodyPr/>
          <a:lstStyle/>
          <a:p>
            <a:r>
              <a:rPr lang="ru-RU" dirty="0" smtClean="0"/>
              <a:t>8.Самый «правдивый» барон на свете?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539552" y="5301208"/>
            <a:ext cx="8229600" cy="1143000"/>
          </a:xfrm>
        </p:spPr>
        <p:txBody>
          <a:bodyPr/>
          <a:lstStyle/>
          <a:p>
            <a:r>
              <a:rPr lang="ru-RU" dirty="0" smtClean="0"/>
              <a:t>Барон Мюнхаузен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229600" cy="1143000"/>
          </a:xfrm>
        </p:spPr>
        <p:txBody>
          <a:bodyPr/>
          <a:lstStyle/>
          <a:p>
            <a:r>
              <a:rPr lang="ru-RU" dirty="0" smtClean="0"/>
              <a:t>9.Что будет, если поспешишь?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11560" y="5301208"/>
            <a:ext cx="8229600" cy="1143000"/>
          </a:xfrm>
        </p:spPr>
        <p:txBody>
          <a:bodyPr/>
          <a:lstStyle/>
          <a:p>
            <a:r>
              <a:rPr lang="ru-RU" dirty="0" smtClean="0"/>
              <a:t>Людей насмешишь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/>
          <a:lstStyle/>
          <a:p>
            <a:r>
              <a:rPr lang="ru-RU" dirty="0" smtClean="0"/>
              <a:t>10.Одна сторона листа бумаги?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83568" y="4869160"/>
            <a:ext cx="8229600" cy="1143000"/>
          </a:xfrm>
        </p:spPr>
        <p:txBody>
          <a:bodyPr/>
          <a:lstStyle/>
          <a:p>
            <a:r>
              <a:rPr lang="ru-RU" dirty="0" smtClean="0"/>
              <a:t>Страница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4 ТУР</a:t>
            </a:r>
            <a:endParaRPr lang="ru-RU" sz="8000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sz="6600" dirty="0" smtClean="0">
                <a:solidFill>
                  <a:schemeClr val="accent2"/>
                </a:solidFill>
              </a:rPr>
              <a:t>Ребусы</a:t>
            </a:r>
            <a:endParaRPr lang="ru-RU" sz="6600" dirty="0">
              <a:solidFill>
                <a:schemeClr val="accent2"/>
              </a:solidFill>
            </a:endParaRPr>
          </a:p>
        </p:txBody>
      </p:sp>
      <p:pic>
        <p:nvPicPr>
          <p:cNvPr id="5" name="Рисунок 2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29816"/>
            <a:ext cx="3824411" cy="5328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2"/>
          <p:cNvSpPr>
            <a:spLocks noChangeArrowheads="1"/>
          </p:cNvSpPr>
          <p:nvPr/>
        </p:nvSpPr>
        <p:spPr bwMode="auto">
          <a:xfrm>
            <a:off x="661988" y="439738"/>
            <a:ext cx="7818437" cy="54403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1275" cap="rnd" cmpd="thickThin">
            <a:solidFill>
              <a:srgbClr val="CC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/>
          </a:p>
        </p:txBody>
      </p:sp>
      <p:sp>
        <p:nvSpPr>
          <p:cNvPr id="3075" name="Text Box 23"/>
          <p:cNvSpPr txBox="1">
            <a:spLocks noChangeArrowheads="1"/>
          </p:cNvSpPr>
          <p:nvPr/>
        </p:nvSpPr>
        <p:spPr bwMode="auto">
          <a:xfrm>
            <a:off x="1828800" y="1066800"/>
            <a:ext cx="1350963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9000" b="1" dirty="0">
                <a:solidFill>
                  <a:srgbClr val="CC0000"/>
                </a:solidFill>
                <a:latin typeface="Times New Roman" pitchFamily="18" charset="0"/>
              </a:rPr>
              <a:t>а</a:t>
            </a:r>
          </a:p>
        </p:txBody>
      </p:sp>
      <p:pic>
        <p:nvPicPr>
          <p:cNvPr id="3076" name="Picture 24" descr="j0430997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 rot="5621066">
            <a:off x="4181475" y="584200"/>
            <a:ext cx="395922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Rectangle 31"/>
          <p:cNvSpPr>
            <a:spLocks noChangeArrowheads="1"/>
          </p:cNvSpPr>
          <p:nvPr/>
        </p:nvSpPr>
        <p:spPr bwMode="auto">
          <a:xfrm>
            <a:off x="4165600" y="536575"/>
            <a:ext cx="811213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0" b="1">
                <a:solidFill>
                  <a:srgbClr val="4D4D4D"/>
                </a:solidFill>
              </a:rPr>
              <a:t>,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95536" y="2924944"/>
            <a:ext cx="8229600" cy="1143000"/>
          </a:xfrm>
        </p:spPr>
        <p:txBody>
          <a:bodyPr/>
          <a:lstStyle/>
          <a:p>
            <a:r>
              <a:rPr lang="ru-RU" dirty="0" smtClean="0"/>
              <a:t>АИСТ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609600" y="1143000"/>
            <a:ext cx="7818438" cy="4378325"/>
            <a:chOff x="661988" y="338138"/>
            <a:chExt cx="7818437" cy="4378325"/>
          </a:xfrm>
        </p:grpSpPr>
        <p:sp>
          <p:nvSpPr>
            <p:cNvPr id="4099" name="AutoShape 17"/>
            <p:cNvSpPr>
              <a:spLocks noChangeArrowheads="1"/>
            </p:cNvSpPr>
            <p:nvPr/>
          </p:nvSpPr>
          <p:spPr bwMode="auto">
            <a:xfrm>
              <a:off x="661988" y="338138"/>
              <a:ext cx="7818437" cy="437832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41275" cap="rnd" cmpd="thickThin">
              <a:solidFill>
                <a:srgbClr val="CC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/>
            </a:p>
          </p:txBody>
        </p:sp>
        <p:sp>
          <p:nvSpPr>
            <p:cNvPr id="4100" name="Text Box 19"/>
            <p:cNvSpPr txBox="1">
              <a:spLocks noChangeArrowheads="1"/>
            </p:cNvSpPr>
            <p:nvPr/>
          </p:nvSpPr>
          <p:spPr bwMode="auto">
            <a:xfrm>
              <a:off x="3821113" y="2384425"/>
              <a:ext cx="1128712" cy="823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4800" b="1">
                  <a:solidFill>
                    <a:srgbClr val="FF0000"/>
                  </a:solidFill>
                  <a:latin typeface="Times New Roman" pitchFamily="18" charset="0"/>
                </a:rPr>
                <a:t>а</a:t>
              </a:r>
              <a:r>
                <a:rPr lang="ru-RU" sz="4800" b="1">
                  <a:solidFill>
                    <a:srgbClr val="4D4D4D"/>
                  </a:solidFill>
                  <a:latin typeface="Times New Roman" pitchFamily="18" charset="0"/>
                </a:rPr>
                <a:t>й</a:t>
              </a:r>
            </a:p>
          </p:txBody>
        </p:sp>
        <p:sp>
          <p:nvSpPr>
            <p:cNvPr id="4101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2681288" y="911225"/>
              <a:ext cx="4060825" cy="29511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CC0000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а</a:t>
              </a:r>
            </a:p>
          </p:txBody>
        </p:sp>
      </p:grp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95536" y="2996952"/>
            <a:ext cx="8229600" cy="1143000"/>
          </a:xfrm>
        </p:spPr>
        <p:txBody>
          <a:bodyPr/>
          <a:lstStyle/>
          <a:p>
            <a:r>
              <a:rPr lang="ru-RU" dirty="0" smtClean="0"/>
              <a:t>АЙВА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3"/>
          <p:cNvSpPr>
            <a:spLocks noChangeArrowheads="1"/>
          </p:cNvSpPr>
          <p:nvPr/>
        </p:nvSpPr>
        <p:spPr bwMode="auto">
          <a:xfrm>
            <a:off x="683568" y="1700808"/>
            <a:ext cx="7818437" cy="4378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445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/>
          </a:p>
        </p:txBody>
      </p:sp>
      <p:pic>
        <p:nvPicPr>
          <p:cNvPr id="7171" name="Picture 5" descr="SQUIRR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3938" y="1376363"/>
            <a:ext cx="26828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5033963" y="1654175"/>
            <a:ext cx="1601787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9000">
                <a:solidFill>
                  <a:srgbClr val="4D4D4D"/>
                </a:solidFill>
                <a:latin typeface="Times New Roman" pitchFamily="18" charset="0"/>
              </a:rPr>
              <a:t>е</a:t>
            </a:r>
            <a:r>
              <a:rPr lang="ru-RU" sz="15000">
                <a:solidFill>
                  <a:srgbClr val="4D4D4D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4967288" y="153988"/>
            <a:ext cx="1601787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7000">
                <a:solidFill>
                  <a:srgbClr val="4D4D4D"/>
                </a:solidFill>
                <a:latin typeface="Times New Roman" pitchFamily="18" charset="0"/>
              </a:rPr>
              <a:t>у</a:t>
            </a:r>
            <a:r>
              <a:rPr lang="ru-RU" sz="15000">
                <a:solidFill>
                  <a:srgbClr val="4D4D4D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7174" name="Line 8"/>
          <p:cNvSpPr>
            <a:spLocks noChangeShapeType="1"/>
          </p:cNvSpPr>
          <p:nvPr/>
        </p:nvSpPr>
        <p:spPr bwMode="auto">
          <a:xfrm flipV="1">
            <a:off x="4959350" y="2684463"/>
            <a:ext cx="1358900" cy="1447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251520" y="2708920"/>
            <a:ext cx="8229600" cy="1143000"/>
          </a:xfrm>
        </p:spPr>
        <p:txBody>
          <a:bodyPr/>
          <a:lstStyle/>
          <a:p>
            <a:r>
              <a:rPr lang="ru-RU" dirty="0" smtClean="0"/>
              <a:t>БУЛОЧКА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3"/>
          <p:cNvSpPr>
            <a:spLocks noChangeArrowheads="1"/>
          </p:cNvSpPr>
          <p:nvPr/>
        </p:nvSpPr>
        <p:spPr bwMode="auto">
          <a:xfrm>
            <a:off x="661988" y="344488"/>
            <a:ext cx="7818437" cy="4378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445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/>
          </a:p>
        </p:txBody>
      </p:sp>
      <p:sp>
        <p:nvSpPr>
          <p:cNvPr id="8195" name="WordArt 5"/>
          <p:cNvSpPr>
            <a:spLocks noChangeArrowheads="1" noChangeShapeType="1" noTextEdit="1"/>
          </p:cNvSpPr>
          <p:nvPr/>
        </p:nvSpPr>
        <p:spPr bwMode="auto">
          <a:xfrm>
            <a:off x="1417638" y="1122363"/>
            <a:ext cx="3154362" cy="2566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kern="1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а</a:t>
            </a:r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2536825" y="2422525"/>
            <a:ext cx="7699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>
                <a:solidFill>
                  <a:srgbClr val="4D4D4D"/>
                </a:solidFill>
                <a:latin typeface="Times New Roman" pitchFamily="18" charset="0"/>
              </a:rPr>
              <a:t>Г</a:t>
            </a:r>
          </a:p>
        </p:txBody>
      </p:sp>
      <p:pic>
        <p:nvPicPr>
          <p:cNvPr id="8197" name="Picture 9" descr="j03264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5425" y="1246188"/>
            <a:ext cx="231775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Rectangle 10"/>
          <p:cNvSpPr>
            <a:spLocks noChangeArrowheads="1"/>
          </p:cNvSpPr>
          <p:nvPr/>
        </p:nvSpPr>
        <p:spPr bwMode="auto">
          <a:xfrm>
            <a:off x="4141788" y="0"/>
            <a:ext cx="154146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0" b="1">
                <a:solidFill>
                  <a:srgbClr val="4D4D4D"/>
                </a:solidFill>
              </a:rPr>
              <a:t>,,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95536" y="2924944"/>
            <a:ext cx="8229600" cy="1143000"/>
          </a:xfrm>
        </p:spPr>
        <p:txBody>
          <a:bodyPr/>
          <a:lstStyle/>
          <a:p>
            <a:r>
              <a:rPr lang="ru-RU" dirty="0" smtClean="0"/>
              <a:t>ВАГОН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661988" y="396875"/>
            <a:ext cx="7818437" cy="41941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445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/>
          </a:p>
        </p:txBody>
      </p:sp>
      <p:sp>
        <p:nvSpPr>
          <p:cNvPr id="19459" name="Text Box 7"/>
          <p:cNvSpPr txBox="1">
            <a:spLocks noChangeArrowheads="1"/>
          </p:cNvSpPr>
          <p:nvPr/>
        </p:nvSpPr>
        <p:spPr bwMode="auto">
          <a:xfrm>
            <a:off x="1249363" y="573088"/>
            <a:ext cx="119062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0">
                <a:solidFill>
                  <a:schemeClr val="accent2"/>
                </a:solidFill>
                <a:latin typeface="Times New Roman" pitchFamily="18" charset="0"/>
              </a:rPr>
              <a:t>г</a:t>
            </a:r>
          </a:p>
        </p:txBody>
      </p:sp>
      <p:pic>
        <p:nvPicPr>
          <p:cNvPr id="19460" name="Picture 8" descr="j04303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3950" y="1609725"/>
            <a:ext cx="185420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9"/>
          <p:cNvSpPr>
            <a:spLocks noChangeArrowheads="1"/>
          </p:cNvSpPr>
          <p:nvPr/>
        </p:nvSpPr>
        <p:spPr bwMode="auto">
          <a:xfrm>
            <a:off x="4057650" y="261938"/>
            <a:ext cx="138747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0" b="1">
                <a:solidFill>
                  <a:srgbClr val="4D4D4D"/>
                </a:solidFill>
              </a:rPr>
              <a:t>,,</a:t>
            </a:r>
          </a:p>
        </p:txBody>
      </p:sp>
      <p:pic>
        <p:nvPicPr>
          <p:cNvPr id="19462" name="Picture 10" descr="j040106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02326">
            <a:off x="5127625" y="1012825"/>
            <a:ext cx="1679575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Rectangle 11"/>
          <p:cNvSpPr>
            <a:spLocks noChangeArrowheads="1"/>
          </p:cNvSpPr>
          <p:nvPr/>
        </p:nvSpPr>
        <p:spPr bwMode="auto">
          <a:xfrm>
            <a:off x="7196138" y="247650"/>
            <a:ext cx="83185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0" b="1">
                <a:solidFill>
                  <a:srgbClr val="4D4D4D"/>
                </a:solidFill>
              </a:rPr>
              <a:t>,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23528" y="2708920"/>
            <a:ext cx="8229600" cy="1143000"/>
          </a:xfrm>
        </p:spPr>
        <p:txBody>
          <a:bodyPr/>
          <a:lstStyle/>
          <a:p>
            <a:r>
              <a:rPr lang="ru-RU" dirty="0" smtClean="0"/>
              <a:t>ГРУША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661988" y="376238"/>
            <a:ext cx="7818437" cy="4378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445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/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4016375" y="565150"/>
            <a:ext cx="2328863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5000">
                <a:solidFill>
                  <a:srgbClr val="4D4D4D"/>
                </a:solidFill>
                <a:latin typeface="Times New Roman" pitchFamily="18" charset="0"/>
              </a:rPr>
              <a:t>К</a:t>
            </a:r>
          </a:p>
        </p:txBody>
      </p:sp>
      <p:sp>
        <p:nvSpPr>
          <p:cNvPr id="26628" name="WordArt 6"/>
          <p:cNvSpPr>
            <a:spLocks noChangeArrowheads="1" noChangeShapeType="1" noTextEdit="1"/>
          </p:cNvSpPr>
          <p:nvPr/>
        </p:nvSpPr>
        <p:spPr bwMode="auto">
          <a:xfrm rot="535503">
            <a:off x="2930525" y="2476500"/>
            <a:ext cx="1812925" cy="1389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ж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95536" y="2924944"/>
            <a:ext cx="8229600" cy="1143000"/>
          </a:xfrm>
        </p:spPr>
        <p:txBody>
          <a:bodyPr/>
          <a:lstStyle/>
          <a:p>
            <a:r>
              <a:rPr lang="ru-RU" dirty="0" smtClean="0"/>
              <a:t>ЖУК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>
            <a:off x="661988" y="273050"/>
            <a:ext cx="7818437" cy="4378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445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/>
          </a:p>
        </p:txBody>
      </p:sp>
      <p:sp>
        <p:nvSpPr>
          <p:cNvPr id="29699" name="Text Box 7"/>
          <p:cNvSpPr txBox="1">
            <a:spLocks noChangeArrowheads="1"/>
          </p:cNvSpPr>
          <p:nvPr/>
        </p:nvSpPr>
        <p:spPr bwMode="auto">
          <a:xfrm>
            <a:off x="2089150" y="-307975"/>
            <a:ext cx="2328863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5000">
                <a:solidFill>
                  <a:srgbClr val="4D4D4D"/>
                </a:solidFill>
                <a:latin typeface="Times New Roman" pitchFamily="18" charset="0"/>
              </a:rPr>
              <a:t>Т</a:t>
            </a:r>
          </a:p>
        </p:txBody>
      </p:sp>
      <p:sp>
        <p:nvSpPr>
          <p:cNvPr id="29700" name="WordArt 8"/>
          <p:cNvSpPr>
            <a:spLocks noChangeArrowheads="1" noChangeShapeType="1" noTextEdit="1"/>
          </p:cNvSpPr>
          <p:nvPr/>
        </p:nvSpPr>
        <p:spPr bwMode="auto">
          <a:xfrm>
            <a:off x="1181100" y="2054225"/>
            <a:ext cx="2405063" cy="2009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В</a:t>
            </a:r>
          </a:p>
        </p:txBody>
      </p:sp>
      <p:pic>
        <p:nvPicPr>
          <p:cNvPr id="29701" name="Picture 12" descr="j03358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323334">
            <a:off x="5067300" y="574675"/>
            <a:ext cx="2132013" cy="388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467544" y="2924944"/>
            <a:ext cx="8229600" cy="1143000"/>
          </a:xfrm>
        </p:spPr>
        <p:txBody>
          <a:bodyPr/>
          <a:lstStyle/>
          <a:p>
            <a:r>
              <a:rPr lang="ru-RU" dirty="0" smtClean="0"/>
              <a:t>ЗАВТРАК</a:t>
            </a:r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/>
          <p:cNvSpPr>
            <a:spLocks noChangeArrowheads="1"/>
          </p:cNvSpPr>
          <p:nvPr/>
        </p:nvSpPr>
        <p:spPr bwMode="auto">
          <a:xfrm>
            <a:off x="661988" y="368300"/>
            <a:ext cx="7818437" cy="4378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445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/>
          </a:p>
        </p:txBody>
      </p:sp>
      <p:pic>
        <p:nvPicPr>
          <p:cNvPr id="43011" name="Picture 7" descr="j03598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3375" y="1851025"/>
            <a:ext cx="2344738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9" descr="j0215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6538" y="1781175"/>
            <a:ext cx="2789237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Rectangle 10"/>
          <p:cNvSpPr>
            <a:spLocks noChangeArrowheads="1"/>
          </p:cNvSpPr>
          <p:nvPr/>
        </p:nvSpPr>
        <p:spPr bwMode="auto">
          <a:xfrm>
            <a:off x="3905250" y="153988"/>
            <a:ext cx="801688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0" b="1">
                <a:solidFill>
                  <a:srgbClr val="4D4D4D"/>
                </a:solidFill>
              </a:rPr>
              <a:t>,</a:t>
            </a:r>
          </a:p>
        </p:txBody>
      </p:sp>
      <p:sp>
        <p:nvSpPr>
          <p:cNvPr id="43014" name="Rectangle 11"/>
          <p:cNvSpPr>
            <a:spLocks noChangeArrowheads="1"/>
          </p:cNvSpPr>
          <p:nvPr/>
        </p:nvSpPr>
        <p:spPr bwMode="auto">
          <a:xfrm>
            <a:off x="6916738" y="165100"/>
            <a:ext cx="149066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0" b="1">
                <a:solidFill>
                  <a:srgbClr val="4D4D4D"/>
                </a:solidFill>
              </a:rPr>
              <a:t>,,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95536" y="2492896"/>
            <a:ext cx="8229600" cy="1143000"/>
          </a:xfrm>
        </p:spPr>
        <p:txBody>
          <a:bodyPr/>
          <a:lstStyle/>
          <a:p>
            <a:r>
              <a:rPr lang="ru-RU" dirty="0" smtClean="0"/>
              <a:t>КОМАР</a:t>
            </a:r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661988" y="357188"/>
            <a:ext cx="7818437" cy="4378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445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/>
          </a:p>
        </p:txBody>
      </p:sp>
      <p:sp>
        <p:nvSpPr>
          <p:cNvPr id="49155" name="WordArt 7"/>
          <p:cNvSpPr>
            <a:spLocks noChangeArrowheads="1" noChangeShapeType="1" noTextEdit="1"/>
          </p:cNvSpPr>
          <p:nvPr/>
        </p:nvSpPr>
        <p:spPr bwMode="auto">
          <a:xfrm>
            <a:off x="2447925" y="1628775"/>
            <a:ext cx="4246563" cy="20526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ЛАС .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95536" y="2708920"/>
            <a:ext cx="8229600" cy="1143000"/>
          </a:xfrm>
        </p:spPr>
        <p:txBody>
          <a:bodyPr/>
          <a:lstStyle/>
          <a:p>
            <a:r>
              <a:rPr lang="ru-RU" dirty="0" smtClean="0"/>
              <a:t>ЛАСТОЧКА</a:t>
            </a:r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/>
          <p:cNvSpPr>
            <a:spLocks noChangeArrowheads="1"/>
          </p:cNvSpPr>
          <p:nvPr/>
        </p:nvSpPr>
        <p:spPr bwMode="auto">
          <a:xfrm>
            <a:off x="652463" y="376238"/>
            <a:ext cx="7818437" cy="4378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445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/>
          </a:p>
        </p:txBody>
      </p:sp>
      <p:pic>
        <p:nvPicPr>
          <p:cNvPr id="55299" name="Picture 8" descr="j04338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8638" y="584200"/>
            <a:ext cx="301942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Text Box 9"/>
          <p:cNvSpPr txBox="1">
            <a:spLocks noChangeArrowheads="1"/>
          </p:cNvSpPr>
          <p:nvPr/>
        </p:nvSpPr>
        <p:spPr bwMode="auto">
          <a:xfrm>
            <a:off x="1836738" y="2497138"/>
            <a:ext cx="11684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5000">
                <a:solidFill>
                  <a:srgbClr val="CC0000"/>
                </a:solidFill>
                <a:latin typeface="Times New Roman" pitchFamily="18" charset="0"/>
              </a:rPr>
              <a:t>я</a:t>
            </a:r>
          </a:p>
        </p:txBody>
      </p:sp>
      <p:sp>
        <p:nvSpPr>
          <p:cNvPr id="55301" name="Text Box 10"/>
          <p:cNvSpPr txBox="1">
            <a:spLocks noChangeArrowheads="1"/>
          </p:cNvSpPr>
          <p:nvPr/>
        </p:nvSpPr>
        <p:spPr bwMode="auto">
          <a:xfrm>
            <a:off x="5172075" y="725488"/>
            <a:ext cx="309245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7000">
                <a:solidFill>
                  <a:srgbClr val="4D4D4D"/>
                </a:solidFill>
                <a:latin typeface="Times New Roman" pitchFamily="18" charset="0"/>
              </a:rPr>
              <a:t>та</a:t>
            </a:r>
          </a:p>
        </p:txBody>
      </p:sp>
      <p:sp>
        <p:nvSpPr>
          <p:cNvPr id="55302" name="Text Box 11"/>
          <p:cNvSpPr txBox="1">
            <a:spLocks noChangeArrowheads="1"/>
          </p:cNvSpPr>
          <p:nvPr/>
        </p:nvSpPr>
        <p:spPr bwMode="auto">
          <a:xfrm>
            <a:off x="2682875" y="2682875"/>
            <a:ext cx="11684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5000">
                <a:solidFill>
                  <a:srgbClr val="4D4D4D"/>
                </a:solidFill>
                <a:latin typeface="Times New Roman" pitchFamily="18" charset="0"/>
              </a:rPr>
              <a:t>=</a:t>
            </a:r>
          </a:p>
        </p:txBody>
      </p:sp>
      <p:sp>
        <p:nvSpPr>
          <p:cNvPr id="55303" name="Text Box 12"/>
          <p:cNvSpPr txBox="1">
            <a:spLocks noChangeArrowheads="1"/>
          </p:cNvSpPr>
          <p:nvPr/>
        </p:nvSpPr>
        <p:spPr bwMode="auto">
          <a:xfrm>
            <a:off x="3832225" y="2482850"/>
            <a:ext cx="11684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5000">
                <a:solidFill>
                  <a:srgbClr val="CC0000"/>
                </a:solidFill>
                <a:latin typeface="Times New Roman" pitchFamily="18" charset="0"/>
              </a:rPr>
              <a:t>е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395536" y="2564904"/>
            <a:ext cx="8229600" cy="1143000"/>
          </a:xfrm>
        </p:spPr>
        <p:txBody>
          <a:bodyPr/>
          <a:lstStyle/>
          <a:p>
            <a:r>
              <a:rPr lang="ru-RU" dirty="0" smtClean="0"/>
              <a:t>МЕЧТА</a:t>
            </a:r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/>
          <p:cNvSpPr>
            <a:spLocks noChangeArrowheads="1"/>
          </p:cNvSpPr>
          <p:nvPr/>
        </p:nvSpPr>
        <p:spPr bwMode="auto">
          <a:xfrm>
            <a:off x="661988" y="396875"/>
            <a:ext cx="7818437" cy="43783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4445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/>
          </a:p>
        </p:txBody>
      </p:sp>
      <p:sp>
        <p:nvSpPr>
          <p:cNvPr id="59395" name="WordArt 8"/>
          <p:cNvSpPr>
            <a:spLocks noChangeArrowheads="1" noChangeShapeType="1" noTextEdit="1"/>
          </p:cNvSpPr>
          <p:nvPr/>
        </p:nvSpPr>
        <p:spPr bwMode="auto">
          <a:xfrm>
            <a:off x="2127250" y="2192338"/>
            <a:ext cx="2257425" cy="17129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00FF">
                    <a:alpha val="54901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Т</a:t>
            </a:r>
          </a:p>
        </p:txBody>
      </p:sp>
      <p:sp>
        <p:nvSpPr>
          <p:cNvPr id="59396" name="WordArt 9"/>
          <p:cNvSpPr>
            <a:spLocks noChangeArrowheads="1" noChangeShapeType="1" noTextEdit="1"/>
          </p:cNvSpPr>
          <p:nvPr/>
        </p:nvSpPr>
        <p:spPr bwMode="auto">
          <a:xfrm>
            <a:off x="2727325" y="1428750"/>
            <a:ext cx="914400" cy="717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а</a:t>
            </a:r>
          </a:p>
        </p:txBody>
      </p:sp>
      <p:pic>
        <p:nvPicPr>
          <p:cNvPr id="59397" name="Picture 10" descr="j04124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9275" y="1087438"/>
            <a:ext cx="246697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Rectangle 11"/>
          <p:cNvSpPr>
            <a:spLocks noChangeArrowheads="1"/>
          </p:cNvSpPr>
          <p:nvPr/>
        </p:nvSpPr>
        <p:spPr bwMode="auto">
          <a:xfrm>
            <a:off x="6762750" y="0"/>
            <a:ext cx="801688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14000" b="1">
                <a:solidFill>
                  <a:srgbClr val="4D4D4D"/>
                </a:solidFill>
              </a:rPr>
              <a:t>,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539552" y="2780928"/>
            <a:ext cx="8229600" cy="1143000"/>
          </a:xfrm>
        </p:spPr>
        <p:txBody>
          <a:bodyPr/>
          <a:lstStyle/>
          <a:p>
            <a:r>
              <a:rPr lang="ru-RU" dirty="0" smtClean="0"/>
              <a:t>НАТАША</a:t>
            </a:r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539552" y="2780928"/>
            <a:ext cx="8229600" cy="1143000"/>
          </a:xfrm>
        </p:spPr>
        <p:txBody>
          <a:bodyPr/>
          <a:lstStyle/>
          <a:p>
            <a:r>
              <a:rPr lang="ru-RU" dirty="0" smtClean="0"/>
              <a:t>Молодцы!!!!!!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26323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S010176929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louds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153012A-28E4-44D8-9679-B27C4EFA25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TS010176929</Template>
  <TotalTime>0</TotalTime>
  <Words>335</Words>
  <Application>Microsoft Office PowerPoint</Application>
  <PresentationFormat>Экран (4:3)</PresentationFormat>
  <Paragraphs>99</Paragraphs>
  <Slides>52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52</vt:i4>
      </vt:variant>
    </vt:vector>
  </HeadingPairs>
  <TitlesOfParts>
    <vt:vector size="58" baseType="lpstr">
      <vt:lpstr>Arial</vt:lpstr>
      <vt:lpstr>Monotype Corsiva</vt:lpstr>
      <vt:lpstr>Times New Roman</vt:lpstr>
      <vt:lpstr>Trebuchet MS</vt:lpstr>
      <vt:lpstr>TS010176929</vt:lpstr>
      <vt:lpstr>clouds</vt:lpstr>
      <vt:lpstr>                         Викторина ВЕСЕННИЕ ШТУЧКИ</vt:lpstr>
      <vt:lpstr>1 ТУР</vt:lpstr>
      <vt:lpstr>Арбуз – это ягода?</vt:lpstr>
      <vt:lpstr>2. В какой стране кошка считается священным животным?</vt:lpstr>
      <vt:lpstr>3. Кто из животных создаёт плотины на небольших реках?</vt:lpstr>
      <vt:lpstr>4.Как называется цветок для гадания?</vt:lpstr>
      <vt:lpstr>5. Назовите органы дыхания водных животных.</vt:lpstr>
      <vt:lpstr>6.Что является «мотором» кровеносной системы?</vt:lpstr>
      <vt:lpstr>7.Как называется полный оборот Земли вокруг своей оси?</vt:lpstr>
      <vt:lpstr>8.Как называется смола растений, скатанная морскими волнами в камушек?</vt:lpstr>
      <vt:lpstr>9.Что являлось материалом для письма в Древнем Египте?</vt:lpstr>
      <vt:lpstr>10. Какое официальное название, согласно Конституции, носит наше государство?</vt:lpstr>
      <vt:lpstr>2 ТУР</vt:lpstr>
      <vt:lpstr>1.В 1850 г. в Америку впервые привезли птицу, которая вскоре там освоилась. Случилось так, что в пригороде Бостона сильно размножались насекомые. Гусеницы наносили серьезный вред посевам. На помощь пришла птица – она уничтожила насекомых-вредителей. В знак благодарности жители поставили ей памятник в центральном парке города Бостона. Назовите птицу. </vt:lpstr>
      <vt:lpstr>2.Чтобы он  служил верой и правдой его необходимо регулярно смазывать. В смазке нуждаются шарнирные и подшипниковые узлы-  втулки, ролики натяжителя цепи, рулевые колонки. Тросы переключателей передач и тормозов. Следует помнить что избыток масла плох для него, налипая грязь может попасть внутрь узлов. О чём речь? </vt:lpstr>
      <vt:lpstr>3.Несмотря на небольшие размеры : 2.54 сантиметра толщиной и 7.62 в диаметре, вес меньше двухсот граммов, скорость около 160 км/ч она представляет большую опасность для зрителей, если не огородить их защитным стеклом. О каком предмете идёт речь? </vt:lpstr>
      <vt:lpstr>3 ТУР</vt:lpstr>
      <vt:lpstr>1.Самый большой медведь?</vt:lpstr>
      <vt:lpstr>2. Самая «солнечная» геометрическая фигура?</vt:lpstr>
      <vt:lpstr>3.Самый зубастый столовый прибор?</vt:lpstr>
      <vt:lpstr>4.Самая походная сумка?</vt:lpstr>
      <vt:lpstr>5.Самый острый каблук?</vt:lpstr>
      <vt:lpstr>6.Самый большой кусок льда?</vt:lpstr>
      <vt:lpstr>7.Самая медленная стрелка часов?</vt:lpstr>
      <vt:lpstr>8.Самый «правдивый» барон на свете?</vt:lpstr>
      <vt:lpstr>9.Что будет, если поспешишь?</vt:lpstr>
      <vt:lpstr>10.Одна сторона листа бумаги?</vt:lpstr>
      <vt:lpstr>4 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2014-03-20T03:40:20Z</dcterms:created>
  <dcterms:modified xsi:type="dcterms:W3CDTF">2025-03-28T06:41:35Z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TC101769299990</vt:lpwstr>
  </property>
</Properties>
</file>