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Default Extension="mp3" ContentType="audio/mpe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6" r:id="rId4"/>
    <p:sldMasterId id="2147483700" r:id="rId5"/>
  </p:sldMasterIdLst>
  <p:notesMasterIdLst>
    <p:notesMasterId r:id="rId38"/>
  </p:notesMasterIdLst>
  <p:sldIdLst>
    <p:sldId id="257" r:id="rId6"/>
    <p:sldId id="256" r:id="rId7"/>
    <p:sldId id="300" r:id="rId8"/>
    <p:sldId id="272" r:id="rId9"/>
    <p:sldId id="275" r:id="rId10"/>
    <p:sldId id="274" r:id="rId11"/>
    <p:sldId id="276" r:id="rId12"/>
    <p:sldId id="289" r:id="rId13"/>
    <p:sldId id="269" r:id="rId14"/>
    <p:sldId id="290" r:id="rId15"/>
    <p:sldId id="260" r:id="rId16"/>
    <p:sldId id="261" r:id="rId17"/>
    <p:sldId id="295" r:id="rId18"/>
    <p:sldId id="296" r:id="rId19"/>
    <p:sldId id="291" r:id="rId20"/>
    <p:sldId id="270" r:id="rId21"/>
    <p:sldId id="292" r:id="rId22"/>
    <p:sldId id="277" r:id="rId23"/>
    <p:sldId id="279" r:id="rId24"/>
    <p:sldId id="282" r:id="rId25"/>
    <p:sldId id="284" r:id="rId26"/>
    <p:sldId id="283" r:id="rId27"/>
    <p:sldId id="297" r:id="rId28"/>
    <p:sldId id="258" r:id="rId29"/>
    <p:sldId id="293" r:id="rId30"/>
    <p:sldId id="263" r:id="rId31"/>
    <p:sldId id="265" r:id="rId32"/>
    <p:sldId id="264" r:id="rId33"/>
    <p:sldId id="266" r:id="rId34"/>
    <p:sldId id="298" r:id="rId35"/>
    <p:sldId id="259" r:id="rId36"/>
    <p:sldId id="299" r:id="rId3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BFD0"/>
    <a:srgbClr val="F2C6ED"/>
    <a:srgbClr val="D0F381"/>
    <a:srgbClr val="88EC88"/>
    <a:srgbClr val="84F0C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24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C7ABE0-F2DF-46EA-A834-95F782E821AB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76A9A1-8921-48D8-88BB-EE93D348A0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66355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721AD-3388-4B84-A93E-8BA895114E5F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36503-3A73-4E0B-B02C-D97BAF090D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30758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721AD-3388-4B84-A93E-8BA895114E5F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36503-3A73-4E0B-B02C-D97BAF090D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60998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721AD-3388-4B84-A93E-8BA895114E5F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36503-3A73-4E0B-B02C-D97BAF090D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73000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721AD-3388-4B84-A93E-8BA895114E5F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36503-3A73-4E0B-B02C-D97BAF090D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34374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721AD-3388-4B84-A93E-8BA895114E5F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36503-3A73-4E0B-B02C-D97BAF090D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22451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721AD-3388-4B84-A93E-8BA895114E5F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36503-3A73-4E0B-B02C-D97BAF090D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48955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721AD-3388-4B84-A93E-8BA895114E5F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36503-3A73-4E0B-B02C-D97BAF090D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26330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721AD-3388-4B84-A93E-8BA895114E5F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36503-3A73-4E0B-B02C-D97BAF090D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97117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721AD-3388-4B84-A93E-8BA895114E5F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36503-3A73-4E0B-B02C-D97BAF090D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45597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721AD-3388-4B84-A93E-8BA895114E5F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36503-3A73-4E0B-B02C-D97BAF090D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55414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721AD-3388-4B84-A93E-8BA895114E5F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36503-3A73-4E0B-B02C-D97BAF090D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0401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BAB98-6201-40CD-9F5E-3E69FDF258A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698D8-B73F-401D-A48F-134ED651D1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69219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BAB98-6201-40CD-9F5E-3E69FDF258A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698D8-B73F-401D-A48F-134ED651D1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50573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BAB98-6201-40CD-9F5E-3E69FDF258A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698D8-B73F-401D-A48F-134ED651D1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67221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BAB98-6201-40CD-9F5E-3E69FDF258A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698D8-B73F-401D-A48F-134ED651D1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2846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BAB98-6201-40CD-9F5E-3E69FDF258A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698D8-B73F-401D-A48F-134ED651D1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29734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BAB98-6201-40CD-9F5E-3E69FDF258A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698D8-B73F-401D-A48F-134ED651D1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07922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BAB98-6201-40CD-9F5E-3E69FDF258A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698D8-B73F-401D-A48F-134ED651D1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64220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BAB98-6201-40CD-9F5E-3E69FDF258A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698D8-B73F-401D-A48F-134ED651D1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45211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BAB98-6201-40CD-9F5E-3E69FDF258A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698D8-B73F-401D-A48F-134ED651D1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27665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BAB98-6201-40CD-9F5E-3E69FDF258A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698D8-B73F-401D-A48F-134ED651D1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3393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BAB98-6201-40CD-9F5E-3E69FDF258A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698D8-B73F-401D-A48F-134ED651D1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50472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Дмитрий\Desktop\22637123.pn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795" r="8320"/>
          <a:stretch/>
        </p:blipFill>
        <p:spPr bwMode="auto">
          <a:xfrm rot="20395207">
            <a:off x="1746654" y="483823"/>
            <a:ext cx="10414252" cy="39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A719F6-BEF3-4A49-8083-0D3FFCE61E3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85768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34EE27-D778-4079-A5F0-7F019448909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04836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914210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C70949-8D03-4ECB-88AE-72B3DED43F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94241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D65A37-9606-4707-B04F-693F5F51199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08367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54FE33-56D2-4C9A-AA17-817E5BE085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02827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23D663-507E-4FE0-A4C0-A2290BF605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70129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679747-90AA-4AA9-AF64-E5A9D562A01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102912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D35F4B-7809-4483-8B3B-2D0AEBE58F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809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A2F361-9B30-46B7-BE23-9187BFD50A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95704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72C1D0-62B9-4F4D-8778-DDCC9DC7C92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251611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66DACC-8E0E-4F41-84B6-8B7DD28E73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396013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34EE27-D778-4079-A5F0-7F019448909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105002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Дмитрий\Desktop\22637123.pn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795" r="8320"/>
          <a:stretch/>
        </p:blipFill>
        <p:spPr bwMode="auto">
          <a:xfrm rot="20395207">
            <a:off x="1746654" y="483823"/>
            <a:ext cx="10414252" cy="39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A719F6-BEF3-4A49-8083-0D3FFCE61E3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26689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34EE27-D778-4079-A5F0-7F019448909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31958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45061557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C70949-8D03-4ECB-88AE-72B3DED43F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243453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D65A37-9606-4707-B04F-693F5F51199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421515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54FE33-56D2-4C9A-AA17-817E5BE085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995309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23D663-507E-4FE0-A4C0-A2290BF605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566944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679747-90AA-4AA9-AF64-E5A9D562A01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34403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D35F4B-7809-4483-8B3B-2D0AEBE58F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504996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A2F361-9B30-46B7-BE23-9187BFD50A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238447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72C1D0-62B9-4F4D-8778-DDCC9DC7C92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852033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66DACC-8E0E-4F41-84B6-8B7DD28E73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025659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34EE27-D778-4079-A5F0-7F019448909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422945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1cf4fe7ad40a.jpg"/>
          <p:cNvPicPr>
            <a:picLocks noChangeAspect="1"/>
          </p:cNvPicPr>
          <p:nvPr/>
        </p:nvPicPr>
        <p:blipFill>
          <a:blip r:embed="rId2" cstate="print"/>
          <a:srcRect b="3225"/>
          <a:stretch>
            <a:fillRect/>
          </a:stretch>
        </p:blipFill>
        <p:spPr>
          <a:xfrm>
            <a:off x="0" y="-24"/>
            <a:ext cx="12192043" cy="685802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D8C0D-CFAD-4B71-B13E-09550A68362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C4EB4-C984-4152-96E3-D626120E3BA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2203690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D8C0D-CFAD-4B71-B13E-09550A68362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C4EB4-C984-4152-96E3-D626120E3BA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38988342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D8C0D-CFAD-4B71-B13E-09550A68362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C4EB4-C984-4152-96E3-D626120E3BA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0500910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D8C0D-CFAD-4B71-B13E-09550A68362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C4EB4-C984-4152-96E3-D626120E3BA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8874342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D8C0D-CFAD-4B71-B13E-09550A68362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C4EB4-C984-4152-96E3-D626120E3BA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7039134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D8C0D-CFAD-4B71-B13E-09550A68362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C4EB4-C984-4152-96E3-D626120E3BA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9829078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D8C0D-CFAD-4B71-B13E-09550A68362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C4EB4-C984-4152-96E3-D626120E3BA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8695947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D8C0D-CFAD-4B71-B13E-09550A68362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C4EB4-C984-4152-96E3-D626120E3BA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51558742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D8C0D-CFAD-4B71-B13E-09550A68362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C4EB4-C984-4152-96E3-D626120E3BA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97870204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D8C0D-CFAD-4B71-B13E-09550A68362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C4EB4-C984-4152-96E3-D626120E3BA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9771145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D8C0D-CFAD-4B71-B13E-09550A68362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C4EB4-C984-4152-96E3-D626120E3BA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979151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2721AD-3388-4B84-A93E-8BA895114E5F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F36503-3A73-4E0B-B02C-D97BAF090D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16724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33">
            <a:alpha val="3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ABAB98-6201-40CD-9F5E-3E69FDF258A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4698D8-B73F-401D-A48F-134ED651D1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52003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alphaModFix amt="80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134EE27-D778-4079-A5F0-7F0194489092}" type="slidenum">
              <a:rPr lang="ru-RU" smtClean="0">
                <a:solidFill>
                  <a:prstClr val="black">
                    <a:tint val="75000"/>
                  </a:prstClr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Arial" charset="0"/>
              <a:cs typeface="Arial" charset="0"/>
            </a:endParaRPr>
          </a:p>
        </p:txBody>
      </p:sp>
      <p:sp>
        <p:nvSpPr>
          <p:cNvPr id="9" name="Рамка 8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324"/>
            </a:avLst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1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6104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alphaModFix amt="80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134EE27-D778-4079-A5F0-7F0194489092}" type="slidenum">
              <a:rPr lang="ru-RU" smtClean="0">
                <a:solidFill>
                  <a:prstClr val="black">
                    <a:tint val="75000"/>
                  </a:prstClr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Arial" charset="0"/>
              <a:cs typeface="Arial" charset="0"/>
            </a:endParaRPr>
          </a:p>
        </p:txBody>
      </p:sp>
      <p:sp>
        <p:nvSpPr>
          <p:cNvPr id="9" name="Рамка 8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324"/>
            </a:avLst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1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7603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54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80960" y="142852"/>
            <a:ext cx="11525331" cy="6572296"/>
          </a:xfrm>
          <a:prstGeom prst="roundRect">
            <a:avLst>
              <a:gd name="adj" fmla="val 5459"/>
            </a:avLst>
          </a:prstGeom>
          <a:noFill/>
          <a:ln>
            <a:solidFill>
              <a:srgbClr val="92D05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FD8C0D-CFAD-4B71-B13E-09550A68362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CC4EB4-C984-4152-96E3-D626120E3BA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6033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18.xml"/><Relationship Id="rId1" Type="http://schemas.openxmlformats.org/officeDocument/2006/relationships/video" Target="NULL" TargetMode="External"/><Relationship Id="rId5" Type="http://schemas.openxmlformats.org/officeDocument/2006/relationships/image" Target="../media/image6.png"/><Relationship Id="rId4" Type="http://schemas.microsoft.com/office/2007/relationships/media" Target="../media/media1.mp3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gif"/><Relationship Id="rId18" Type="http://schemas.openxmlformats.org/officeDocument/2006/relationships/image" Target="../media/image26.jpeg"/><Relationship Id="rId3" Type="http://schemas.openxmlformats.org/officeDocument/2006/relationships/audio" Target="../media/audio2.wav"/><Relationship Id="rId7" Type="http://schemas.openxmlformats.org/officeDocument/2006/relationships/image" Target="../media/image15.png"/><Relationship Id="rId12" Type="http://schemas.openxmlformats.org/officeDocument/2006/relationships/image" Target="../media/image20.jpeg"/><Relationship Id="rId17" Type="http://schemas.openxmlformats.org/officeDocument/2006/relationships/image" Target="../media/image25.png"/><Relationship Id="rId2" Type="http://schemas.openxmlformats.org/officeDocument/2006/relationships/audio" Target="../media/audio1.wav"/><Relationship Id="rId16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8.png"/><Relationship Id="rId15" Type="http://schemas.openxmlformats.org/officeDocument/2006/relationships/image" Target="../media/image23.jpeg"/><Relationship Id="rId10" Type="http://schemas.openxmlformats.org/officeDocument/2006/relationships/image" Target="../media/image18.png"/><Relationship Id="rId4" Type="http://schemas.openxmlformats.org/officeDocument/2006/relationships/image" Target="../media/image7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5.xml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5.xml"/><Relationship Id="rId4" Type="http://schemas.openxmlformats.org/officeDocument/2006/relationships/image" Target="../media/image29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5.xml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5.xml"/><Relationship Id="rId4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3" Type="http://schemas.openxmlformats.org/officeDocument/2006/relationships/image" Target="../media/image7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11" Type="http://schemas.openxmlformats.org/officeDocument/2006/relationships/image" Target="../media/image38.png"/><Relationship Id="rId5" Type="http://schemas.openxmlformats.org/officeDocument/2006/relationships/image" Target="../media/image32.jpeg"/><Relationship Id="rId15" Type="http://schemas.microsoft.com/office/2007/relationships/hdphoto" Target="../media/hdphoto2.wdp"/><Relationship Id="rId10" Type="http://schemas.openxmlformats.org/officeDocument/2006/relationships/image" Target="../media/image37.png"/><Relationship Id="rId4" Type="http://schemas.openxmlformats.org/officeDocument/2006/relationships/image" Target="../media/image8.png"/><Relationship Id="rId9" Type="http://schemas.openxmlformats.org/officeDocument/2006/relationships/image" Target="../media/image36.png"/><Relationship Id="rId1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gif"/><Relationship Id="rId13" Type="http://schemas.openxmlformats.org/officeDocument/2006/relationships/image" Target="../media/image49.png"/><Relationship Id="rId3" Type="http://schemas.openxmlformats.org/officeDocument/2006/relationships/audio" Target="../media/audio1.wav"/><Relationship Id="rId7" Type="http://schemas.openxmlformats.org/officeDocument/2006/relationships/image" Target="../media/image43.png"/><Relationship Id="rId12" Type="http://schemas.openxmlformats.org/officeDocument/2006/relationships/image" Target="../media/image48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11" Type="http://schemas.openxmlformats.org/officeDocument/2006/relationships/image" Target="../media/image47.png"/><Relationship Id="rId5" Type="http://schemas.openxmlformats.org/officeDocument/2006/relationships/image" Target="../media/image8.png"/><Relationship Id="rId10" Type="http://schemas.openxmlformats.org/officeDocument/2006/relationships/image" Target="../media/image46.gif"/><Relationship Id="rId4" Type="http://schemas.openxmlformats.org/officeDocument/2006/relationships/image" Target="../media/image7.png"/><Relationship Id="rId9" Type="http://schemas.openxmlformats.org/officeDocument/2006/relationships/image" Target="../media/image45.jpeg"/><Relationship Id="rId14" Type="http://schemas.microsoft.com/office/2007/relationships/hdphoto" Target="../media/hdphoto3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5.xml"/><Relationship Id="rId4" Type="http://schemas.openxmlformats.org/officeDocument/2006/relationships/image" Target="../media/image5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5.xml"/><Relationship Id="rId4" Type="http://schemas.openxmlformats.org/officeDocument/2006/relationships/image" Target="../media/image5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5.xml"/><Relationship Id="rId4" Type="http://schemas.openxmlformats.org/officeDocument/2006/relationships/image" Target="../media/image5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5.xml"/><Relationship Id="rId4" Type="http://schemas.openxmlformats.org/officeDocument/2006/relationships/image" Target="../media/image5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8.png"/><Relationship Id="rId7" Type="http://schemas.openxmlformats.org/officeDocument/2006/relationships/image" Target="../media/image6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38788" y="1862052"/>
            <a:ext cx="7742126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0" cmpd="sng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Викторина</a:t>
            </a:r>
          </a:p>
          <a:p>
            <a:pPr algn="ctr"/>
            <a:r>
              <a:rPr lang="ru-RU" sz="6600" b="1" dirty="0" smtClean="0">
                <a:ln w="19050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«Весенняя </a:t>
            </a:r>
            <a:r>
              <a:rPr lang="ru-RU" sz="6600" b="1" dirty="0">
                <a:ln w="19050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капель»</a:t>
            </a:r>
          </a:p>
        </p:txBody>
      </p:sp>
      <p:pic>
        <p:nvPicPr>
          <p:cNvPr id="3" name="Шопен - Весенний вальс ( ф-но ) (www.hotplayer.ru)">
            <a:hlinkClick r:id="" action="ppaction://media"/>
            <a:extLst>
              <a:ext uri="{FF2B5EF4-FFF2-40B4-BE49-F238E27FC236}">
                <a16:creationId xmlns="" xmlns:a16="http://schemas.microsoft.com/office/drawing/2014/main" id="{F0D804CE-E9AE-4AF1-9130-F43B96AA858C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1088914" y="601254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38962633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33649103-EF61-4953-8773-21A8CEE7FD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2" t="1218" r="1137" b="138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6C6F6891-2D0D-411A-BA8E-518FEAFA61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132" y="225631"/>
            <a:ext cx="11661569" cy="6412675"/>
          </a:xfrm>
          <a:prstGeom prst="rect">
            <a:avLst/>
          </a:prstGeom>
        </p:spPr>
      </p:pic>
      <p:sp>
        <p:nvSpPr>
          <p:cNvPr id="12" name="Прямоугольник: скругленные углы 11">
            <a:extLst>
              <a:ext uri="{FF2B5EF4-FFF2-40B4-BE49-F238E27FC236}">
                <a16:creationId xmlns="" xmlns:a16="http://schemas.microsoft.com/office/drawing/2014/main" id="{2076C38D-80A0-423A-8434-DE8F1A2DB58E}"/>
              </a:ext>
            </a:extLst>
          </p:cNvPr>
          <p:cNvSpPr/>
          <p:nvPr/>
        </p:nvSpPr>
        <p:spPr>
          <a:xfrm>
            <a:off x="5190925" y="938848"/>
            <a:ext cx="5180611" cy="1600438"/>
          </a:xfrm>
          <a:prstGeom prst="roundRect">
            <a:avLst/>
          </a:prstGeom>
          <a:solidFill>
            <a:srgbClr val="D0F381"/>
          </a:solidFill>
          <a:scene3d>
            <a:camera prst="orthographicFront"/>
            <a:lightRig rig="soft" dir="t">
              <a:rot lat="0" lon="0" rev="15600000"/>
            </a:lightRig>
          </a:scene3d>
          <a:sp3d>
            <a:bevelT w="165100" prst="coolSlant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8800" b="1" cap="none" spc="0" dirty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rgbClr val="0070C0"/>
                </a:solidFill>
                <a:effectLst/>
              </a:rPr>
              <a:t>1 раунд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="" xmlns:a16="http://schemas.microsoft.com/office/drawing/2014/main" id="{1F2867C5-E046-44D3-BA38-9DDAB41616D6}"/>
              </a:ext>
            </a:extLst>
          </p:cNvPr>
          <p:cNvSpPr/>
          <p:nvPr/>
        </p:nvSpPr>
        <p:spPr>
          <a:xfrm>
            <a:off x="4036407" y="3693478"/>
            <a:ext cx="7832200" cy="1531917"/>
          </a:xfrm>
          <a:prstGeom prst="roundRect">
            <a:avLst/>
          </a:prstGeom>
          <a:solidFill>
            <a:srgbClr val="E3BFD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6000" b="1" dirty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rgbClr val="7030A0"/>
                </a:solidFill>
              </a:rPr>
              <a:t>Весенние загадки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FDCAB4D9-548D-4744-9759-2A8F557183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0" b="94271" l="2305" r="94681">
                        <a14:foregroundMark x1="70874" y1="2685" x2="71160" y2="2718"/>
                        <a14:foregroundMark x1="47518" y1="0" x2="49649" y2="245"/>
                        <a14:foregroundMark x1="96099" y1="44046" x2="96099" y2="45264"/>
                        <a14:foregroundMark x1="98824" y1="72891" x2="99823" y2="75651"/>
                        <a14:foregroundMark x1="99823" y1="75651" x2="98050" y2="85417"/>
                        <a14:foregroundMark x1="98050" y1="85417" x2="92199" y2="95313"/>
                        <a14:foregroundMark x1="92199" y1="95313" x2="41489" y2="99609"/>
                        <a14:foregroundMark x1="41489" y1="99609" x2="12589" y2="97005"/>
                        <a14:foregroundMark x1="12589" y1="97005" x2="4133" y2="92165"/>
                        <a14:foregroundMark x1="4222" y1="46997" x2="4255" y2="46615"/>
                        <a14:foregroundMark x1="1292" y1="81229" x2="1805" y2="75234"/>
                        <a14:foregroundMark x1="4255" y1="46615" x2="4998" y2="45743"/>
                        <a14:foregroundMark x1="9485" y1="22198" x2="6915" y2="17318"/>
                        <a14:foregroundMark x1="6915" y1="17318" x2="11348" y2="7292"/>
                        <a14:foregroundMark x1="11348" y1="7292" x2="39539" y2="0"/>
                        <a14:foregroundMark x1="39539" y1="0" x2="49468" y2="521"/>
                        <a14:foregroundMark x1="91719" y1="12099" x2="92816" y2="15281"/>
                        <a14:foregroundMark x1="94608" y1="44246" x2="94617" y2="45059"/>
                        <a14:foregroundMark x1="91253" y1="53556" x2="85461" y2="58464"/>
                        <a14:foregroundMark x1="85461" y1="58464" x2="76241" y2="61849"/>
                        <a14:foregroundMark x1="98404" y1="73698" x2="92553" y2="93229"/>
                        <a14:foregroundMark x1="92553" y1="93229" x2="79610" y2="98047"/>
                        <a14:foregroundMark x1="79610" y1="98047" x2="65426" y2="98568"/>
                        <a14:foregroundMark x1="65426" y1="98568" x2="52837" y2="94271"/>
                        <a14:foregroundMark x1="52837" y1="94271" x2="48759" y2="83854"/>
                        <a14:foregroundMark x1="48759" y1="83854" x2="48759" y2="75651"/>
                        <a14:foregroundMark x1="6915" y1="95573" x2="3473" y2="89338"/>
                        <a14:foregroundMark x1="3035" y1="81197" x2="7801" y2="65495"/>
                        <a14:foregroundMark x1="7801" y1="65495" x2="25000" y2="63542"/>
                        <a14:foregroundMark x1="5851" y1="67448" x2="2305" y2="77604"/>
                        <a14:foregroundMark x1="3230" y1="81193" x2="4787" y2="87240"/>
                        <a14:foregroundMark x1="2305" y1="77604" x2="3186" y2="81025"/>
                        <a14:foregroundMark x1="91312" y1="33984" x2="89184" y2="23438"/>
                        <a14:foregroundMark x1="89184" y1="23438" x2="91844" y2="13281"/>
                        <a14:foregroundMark x1="91844" y1="13281" x2="80496" y2="6250"/>
                        <a14:foregroundMark x1="80496" y1="6250" x2="66489" y2="3906"/>
                        <a14:foregroundMark x1="66489" y1="3906" x2="46454" y2="6901"/>
                        <a14:foregroundMark x1="86348" y1="7682" x2="86348" y2="7682"/>
                        <a14:foregroundMark x1="81738" y1="6120" x2="81738" y2="6120"/>
                        <a14:foregroundMark x1="81915" y1="5599" x2="90426" y2="9635"/>
                        <a14:foregroundMark x1="49113" y1="1693" x2="54787" y2="4167"/>
                        <a14:foregroundMark x1="11038" y1="47575" x2="6915" y2="55859"/>
                        <a14:foregroundMark x1="16312" y1="36979" x2="11166" y2="47318"/>
                        <a14:foregroundMark x1="6915" y1="55859" x2="8511" y2="62500"/>
                        <a14:foregroundMark x1="94149" y1="46354" x2="91135" y2="52995"/>
                        <a14:foregroundMark x1="70567" y1="45833" x2="70567" y2="45833"/>
                        <a14:foregroundMark x1="54433" y1="28125" x2="54433" y2="28125"/>
                        <a14:backgroundMark x1="12589" y1="28125" x2="10638" y2="38542"/>
                        <a14:backgroundMark x1="10638" y1="38542" x2="2837" y2="44531"/>
                        <a14:backgroundMark x1="12943" y1="28385" x2="8865" y2="24349"/>
                        <a14:backgroundMark x1="12943" y1="25911" x2="8865" y2="22917"/>
                        <a14:backgroundMark x1="4747" y1="55301" x2="4610" y2="55599"/>
                        <a14:backgroundMark x1="4463" y1="58401" x2="4078" y2="65755"/>
                        <a14:backgroundMark x1="4610" y1="55599" x2="4581" y2="56158"/>
                        <a14:backgroundMark x1="4078" y1="65755" x2="177" y2="74870"/>
                        <a14:backgroundMark x1="177" y1="81250" x2="532" y2="91536"/>
                        <a14:backgroundMark x1="532" y1="91536" x2="3191" y2="96354"/>
                        <a14:backgroundMark x1="92440" y1="11989" x2="90313" y2="9718"/>
                        <a14:backgroundMark x1="96454" y1="16276" x2="92566" y2="12123"/>
                        <a14:backgroundMark x1="50946" y1="300" x2="49468" y2="0"/>
                        <a14:backgroundMark x1="61952" y1="2530" x2="52292" y2="572"/>
                        <a14:backgroundMark x1="70922" y1="2995" x2="85284" y2="2865"/>
                        <a14:backgroundMark x1="85284" y1="2865" x2="72518" y2="2474"/>
                        <a14:backgroundMark x1="91834" y1="8605" x2="95567" y2="10807"/>
                        <a14:backgroundMark x1="87623" y1="5730" x2="85993" y2="4688"/>
                        <a14:backgroundMark x1="95567" y1="10807" x2="91968" y2="8506"/>
                        <a14:backgroundMark x1="95035" y1="15234" x2="95745" y2="33724"/>
                        <a14:backgroundMark x1="95745" y1="13542" x2="95745" y2="13542"/>
                        <a14:backgroundMark x1="91312" y1="61328" x2="91312" y2="61328"/>
                        <a14:backgroundMark x1="95035" y1="10547" x2="96454" y2="16016"/>
                        <a14:backgroundMark x1="93440" y1="33464" x2="97163" y2="38932"/>
                        <a14:backgroundMark x1="96099" y1="38932" x2="97340" y2="43880"/>
                        <a14:backgroundMark x1="94672" y1="52204" x2="93794" y2="55599"/>
                        <a14:backgroundMark x1="96454" y1="45313" x2="96068" y2="46807"/>
                        <a14:backgroundMark x1="93794" y1="55599" x2="94858" y2="66406"/>
                        <a14:backgroundMark x1="94858" y1="66406" x2="99468" y2="72656"/>
                        <a14:backgroundMark x1="8511" y1="46354" x2="4787" y2="51432"/>
                        <a14:backgroundMark x1="3901" y1="47526" x2="3901" y2="47526"/>
                        <a14:backgroundMark x1="4255" y1="47005" x2="3191" y2="49219"/>
                        <a14:backgroundMark x1="2482" y1="56380" x2="2482" y2="56380"/>
                        <a14:backgroundMark x1="3901" y1="55469" x2="3901" y2="55469"/>
                        <a14:backgroundMark x1="4610" y1="46484" x2="4610" y2="4648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454884" y="1282576"/>
            <a:ext cx="3541013" cy="48218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818122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>
            <a:extLst>
              <a:ext uri="{FF2B5EF4-FFF2-40B4-BE49-F238E27FC236}">
                <a16:creationId xmlns="" xmlns:a16="http://schemas.microsoft.com/office/drawing/2014/main" id="{0F743483-28C0-47FB-ABC2-54E2D0D650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630024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+mn-lt"/>
              </a:rPr>
              <a:t>Цель: </a:t>
            </a:r>
            <a:r>
              <a:rPr lang="ru-RU" dirty="0" smtClean="0">
                <a:latin typeface="+mn-lt"/>
              </a:rPr>
              <a:t>Закрепление знаний детей </a:t>
            </a:r>
            <a:r>
              <a:rPr lang="ru-RU" dirty="0" smtClean="0">
                <a:latin typeface="+mn-lt"/>
              </a:rPr>
              <a:t>о признаках и приметах </a:t>
            </a:r>
            <a:r>
              <a:rPr lang="ru-RU" dirty="0" smtClean="0">
                <a:latin typeface="+mn-lt"/>
              </a:rPr>
              <a:t>весны.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latin typeface="+mn-lt"/>
              </a:rPr>
              <a:t>Задачи: </a:t>
            </a:r>
            <a:r>
              <a:rPr lang="ru-RU" dirty="0" smtClean="0">
                <a:latin typeface="+mn-lt"/>
              </a:rPr>
              <a:t>Систематизировать </a:t>
            </a:r>
            <a:r>
              <a:rPr lang="ru-RU" dirty="0" smtClean="0">
                <a:latin typeface="+mn-lt"/>
              </a:rPr>
              <a:t>и обобщить представления детей о весенних изменениях в </a:t>
            </a:r>
            <a:r>
              <a:rPr lang="ru-RU" dirty="0" smtClean="0">
                <a:latin typeface="+mn-lt"/>
              </a:rPr>
              <a:t>природе; развивать </a:t>
            </a:r>
            <a:r>
              <a:rPr lang="ru-RU" dirty="0" smtClean="0">
                <a:latin typeface="+mn-lt"/>
              </a:rPr>
              <a:t>мышление, память, восприятие, наблюдательность.</a:t>
            </a:r>
            <a:endParaRPr lang="ru-RU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A4697BAB-2AC9-4862-BE4D-65112232BA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2" t="1218" r="1137" b="138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0F743483-28C0-47FB-ABC2-54E2D0D650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132" y="225631"/>
            <a:ext cx="11661569" cy="6412675"/>
          </a:xfrm>
          <a:prstGeom prst="rect">
            <a:avLst/>
          </a:prstGeom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2738414" y="914401"/>
            <a:ext cx="6904350" cy="1452548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  <a:t>Из-под снега расцветает,</a:t>
            </a:r>
          </a:p>
          <a:p>
            <a:pPr marL="342900" indent="-342900" algn="ctr">
              <a:spcBef>
                <a:spcPct val="20000"/>
              </a:spcBef>
              <a:defRPr/>
            </a:pPr>
            <a: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  <a:t>Раньше всех весну встречает.</a:t>
            </a:r>
          </a:p>
          <a:p>
            <a:pPr marL="274320" indent="-274320" algn="ctr">
              <a:spcBef>
                <a:spcPct val="20000"/>
              </a:spcBef>
              <a:buClr>
                <a:schemeClr val="accent3"/>
              </a:buClr>
              <a:defRPr/>
            </a:pPr>
            <a:endParaRPr lang="ru-RU" sz="3200" b="1" dirty="0">
              <a:solidFill>
                <a:srgbClr val="0066FF"/>
              </a:solidFill>
            </a:endParaRPr>
          </a:p>
          <a:p>
            <a:pPr marL="274320" indent="-274320">
              <a:spcBef>
                <a:spcPct val="20000"/>
              </a:spcBef>
              <a:buClr>
                <a:schemeClr val="accent3"/>
              </a:buClr>
              <a:defRPr/>
            </a:pPr>
            <a:endParaRPr lang="ru-RU" sz="3200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4" name="Рисунок 3" descr="2018-04-05-15-03-11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10116" y="2357431"/>
            <a:ext cx="4286250" cy="371476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627077" y="5936565"/>
            <a:ext cx="24899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Подснежник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2897571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3365B6ED-EFAB-451E-8407-85F8AEB39F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2" t="1218" r="1137" b="138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1EB11079-5281-409C-A77C-701C4287AE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215" y="214290"/>
            <a:ext cx="11661569" cy="64126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95538" y="642919"/>
            <a:ext cx="784287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  <a:t>Серебристая Морковка</a:t>
            </a:r>
            <a:b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  <a:t>Прицепилась к крыше ловко.</a:t>
            </a:r>
            <a:b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  <a:t>Уцепилась за карниз</a:t>
            </a:r>
            <a:b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  <a:t>И растёт весною вниз.</a:t>
            </a:r>
          </a:p>
        </p:txBody>
      </p:sp>
      <p:pic>
        <p:nvPicPr>
          <p:cNvPr id="5" name="Рисунок 4" descr="2018-04-05-15-02-26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64130" y="3087746"/>
            <a:ext cx="3759200" cy="357187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596554" y="5781822"/>
            <a:ext cx="17508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Сосулька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2761215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68CC4449-53C7-4012-9135-C97F4A2385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2" t="1218" r="1137" b="138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F056C308-FB87-4490-A508-AD1C8DD267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215" y="214290"/>
            <a:ext cx="11661569" cy="6412675"/>
          </a:xfrm>
          <a:prstGeom prst="rect">
            <a:avLst/>
          </a:prstGeom>
        </p:spPr>
      </p:pic>
      <p:sp>
        <p:nvSpPr>
          <p:cNvPr id="4" name="Содержимое 2"/>
          <p:cNvSpPr txBox="1">
            <a:spLocks/>
          </p:cNvSpPr>
          <p:nvPr/>
        </p:nvSpPr>
        <p:spPr>
          <a:xfrm>
            <a:off x="2791418" y="672076"/>
            <a:ext cx="6823744" cy="1756792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ru-RU" sz="3600" b="1" dirty="0">
                <a:latin typeface="Calibri" panose="020F0502020204030204" pitchFamily="34" charset="0"/>
                <a:cs typeface="Calibri" panose="020F0502020204030204" pitchFamily="34" charset="0"/>
              </a:rPr>
              <a:t>Снежок растаял и с полей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ru-RU" sz="3600" b="1" dirty="0">
                <a:latin typeface="Calibri" panose="020F0502020204030204" pitchFamily="34" charset="0"/>
                <a:cs typeface="Calibri" panose="020F0502020204030204" pitchFamily="34" charset="0"/>
              </a:rPr>
              <a:t>Бежит </a:t>
            </a:r>
            <a:r>
              <a:rPr lang="ru-RU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проворливый</a:t>
            </a:r>
            <a:r>
              <a:rPr lang="ru-RU" sz="3600" b="1" dirty="0">
                <a:latin typeface="Calibri" panose="020F0502020204030204" pitchFamily="34" charset="0"/>
                <a:cs typeface="Calibri" panose="020F0502020204030204" pitchFamily="34" charset="0"/>
              </a:rPr>
              <a:t> …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ru-RU" sz="3200" dirty="0"/>
          </a:p>
        </p:txBody>
      </p:sp>
      <p:pic>
        <p:nvPicPr>
          <p:cNvPr id="5" name="Рисунок 4" descr="2018-04-06-11-50-32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3495039" y="2643158"/>
            <a:ext cx="5201920" cy="32147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528604" y="5936566"/>
            <a:ext cx="11993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Ручей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885001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8A1AD34F-8784-4DB3-B344-37B3C03CA0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2" t="1218" r="1137" b="138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DE4759A2-A52C-432D-AE5E-4176FF3481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132" y="225631"/>
            <a:ext cx="11661569" cy="64126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24099" y="642919"/>
            <a:ext cx="720179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  <a:t>Солнце греет у порога </a:t>
            </a:r>
            <a:b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  <a:t>И растаяли сугробы, </a:t>
            </a:r>
            <a:b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  <a:t>Потекли рекой ручьи, </a:t>
            </a:r>
            <a:b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  <a:t>Прилетели к нам ...</a:t>
            </a:r>
          </a:p>
        </p:txBody>
      </p:sp>
      <p:pic>
        <p:nvPicPr>
          <p:cNvPr id="5" name="Picture 5" descr="B:\Ирочка\Изображения\для презентации\весна\78967742_399.jpg"/>
          <p:cNvPicPr>
            <a:picLocks noChangeAspect="1" noChangeArrowheads="1"/>
          </p:cNvPicPr>
          <p:nvPr/>
        </p:nvPicPr>
        <p:blipFill>
          <a:blip r:embed="rId4" cstate="screen"/>
          <a:stretch>
            <a:fillRect/>
          </a:stretch>
        </p:blipFill>
        <p:spPr bwMode="auto">
          <a:xfrm>
            <a:off x="2030681" y="3143249"/>
            <a:ext cx="7042465" cy="311351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386733" y="5852160"/>
            <a:ext cx="11594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Грачи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561880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33649103-EF61-4953-8773-21A8CEE7FD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2" t="1218" r="1137" b="138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6C6F6891-2D0D-411A-BA8E-518FEAFA61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215" y="222662"/>
            <a:ext cx="11661569" cy="6412675"/>
          </a:xfrm>
          <a:prstGeom prst="rect">
            <a:avLst/>
          </a:prstGeom>
        </p:spPr>
      </p:pic>
      <p:sp>
        <p:nvSpPr>
          <p:cNvPr id="12" name="Прямоугольник: скругленные углы 11">
            <a:extLst>
              <a:ext uri="{FF2B5EF4-FFF2-40B4-BE49-F238E27FC236}">
                <a16:creationId xmlns="" xmlns:a16="http://schemas.microsoft.com/office/drawing/2014/main" id="{85C1B55F-657D-4D50-998B-D65902B09A4B}"/>
              </a:ext>
            </a:extLst>
          </p:cNvPr>
          <p:cNvSpPr/>
          <p:nvPr/>
        </p:nvSpPr>
        <p:spPr>
          <a:xfrm>
            <a:off x="5371035" y="1004136"/>
            <a:ext cx="5180611" cy="1600438"/>
          </a:xfrm>
          <a:prstGeom prst="roundRect">
            <a:avLst/>
          </a:prstGeom>
          <a:solidFill>
            <a:srgbClr val="D0F381"/>
          </a:solidFill>
          <a:scene3d>
            <a:camera prst="orthographicFront"/>
            <a:lightRig rig="soft" dir="t">
              <a:rot lat="0" lon="0" rev="15600000"/>
            </a:lightRig>
          </a:scene3d>
          <a:sp3d>
            <a:bevelT w="165100" prst="coolSlant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8800" b="1" dirty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rgbClr val="0070C0"/>
                </a:solidFill>
              </a:rPr>
              <a:t>2</a:t>
            </a:r>
            <a:r>
              <a:rPr lang="ru-RU" sz="8800" b="1" cap="none" spc="0" dirty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rgbClr val="0070C0"/>
                </a:solidFill>
                <a:effectLst/>
              </a:rPr>
              <a:t> раунд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="" xmlns:a16="http://schemas.microsoft.com/office/drawing/2014/main" id="{AEEE2E82-79E1-43DD-AE92-47A4E58E654F}"/>
              </a:ext>
            </a:extLst>
          </p:cNvPr>
          <p:cNvSpPr/>
          <p:nvPr/>
        </p:nvSpPr>
        <p:spPr>
          <a:xfrm>
            <a:off x="3995897" y="3737440"/>
            <a:ext cx="7832200" cy="1531917"/>
          </a:xfrm>
          <a:prstGeom prst="roundRect">
            <a:avLst/>
          </a:prstGeom>
          <a:solidFill>
            <a:srgbClr val="E3BFD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6000" b="1" dirty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rgbClr val="7030A0"/>
                </a:solidFill>
              </a:rPr>
              <a:t>Признаки весны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75E72C7D-6165-4A02-AAE1-7571560A73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0" b="94271" l="2305" r="94681">
                        <a14:foregroundMark x1="70874" y1="2685" x2="71160" y2="2718"/>
                        <a14:foregroundMark x1="47518" y1="0" x2="49649" y2="245"/>
                        <a14:foregroundMark x1="96099" y1="44046" x2="96099" y2="45264"/>
                        <a14:foregroundMark x1="98824" y1="72891" x2="99823" y2="75651"/>
                        <a14:foregroundMark x1="99823" y1="75651" x2="98050" y2="85417"/>
                        <a14:foregroundMark x1="98050" y1="85417" x2="92199" y2="95313"/>
                        <a14:foregroundMark x1="92199" y1="95313" x2="41489" y2="99609"/>
                        <a14:foregroundMark x1="41489" y1="99609" x2="12589" y2="97005"/>
                        <a14:foregroundMark x1="12589" y1="97005" x2="4133" y2="92165"/>
                        <a14:foregroundMark x1="4222" y1="46997" x2="4255" y2="46615"/>
                        <a14:foregroundMark x1="1292" y1="81229" x2="1805" y2="75234"/>
                        <a14:foregroundMark x1="4255" y1="46615" x2="4998" y2="45743"/>
                        <a14:foregroundMark x1="9485" y1="22198" x2="6915" y2="17318"/>
                        <a14:foregroundMark x1="6915" y1="17318" x2="11348" y2="7292"/>
                        <a14:foregroundMark x1="11348" y1="7292" x2="39539" y2="0"/>
                        <a14:foregroundMark x1="39539" y1="0" x2="49468" y2="521"/>
                        <a14:foregroundMark x1="91719" y1="12099" x2="92816" y2="15281"/>
                        <a14:foregroundMark x1="94608" y1="44246" x2="94617" y2="45059"/>
                        <a14:foregroundMark x1="91253" y1="53556" x2="85461" y2="58464"/>
                        <a14:foregroundMark x1="85461" y1="58464" x2="76241" y2="61849"/>
                        <a14:foregroundMark x1="98404" y1="73698" x2="92553" y2="93229"/>
                        <a14:foregroundMark x1="92553" y1="93229" x2="79610" y2="98047"/>
                        <a14:foregroundMark x1="79610" y1="98047" x2="65426" y2="98568"/>
                        <a14:foregroundMark x1="65426" y1="98568" x2="52837" y2="94271"/>
                        <a14:foregroundMark x1="52837" y1="94271" x2="48759" y2="83854"/>
                        <a14:foregroundMark x1="48759" y1="83854" x2="48759" y2="75651"/>
                        <a14:foregroundMark x1="6915" y1="95573" x2="3473" y2="89338"/>
                        <a14:foregroundMark x1="3035" y1="81197" x2="7801" y2="65495"/>
                        <a14:foregroundMark x1="7801" y1="65495" x2="25000" y2="63542"/>
                        <a14:foregroundMark x1="5851" y1="67448" x2="2305" y2="77604"/>
                        <a14:foregroundMark x1="3230" y1="81193" x2="4787" y2="87240"/>
                        <a14:foregroundMark x1="2305" y1="77604" x2="3186" y2="81025"/>
                        <a14:foregroundMark x1="91312" y1="33984" x2="89184" y2="23438"/>
                        <a14:foregroundMark x1="89184" y1="23438" x2="91844" y2="13281"/>
                        <a14:foregroundMark x1="91844" y1="13281" x2="80496" y2="6250"/>
                        <a14:foregroundMark x1="80496" y1="6250" x2="66489" y2="3906"/>
                        <a14:foregroundMark x1="66489" y1="3906" x2="46454" y2="6901"/>
                        <a14:foregroundMark x1="86348" y1="7682" x2="86348" y2="7682"/>
                        <a14:foregroundMark x1="81738" y1="6120" x2="81738" y2="6120"/>
                        <a14:foregroundMark x1="81915" y1="5599" x2="90426" y2="9635"/>
                        <a14:foregroundMark x1="49113" y1="1693" x2="54787" y2="4167"/>
                        <a14:foregroundMark x1="11038" y1="47575" x2="6915" y2="55859"/>
                        <a14:foregroundMark x1="16312" y1="36979" x2="11166" y2="47318"/>
                        <a14:foregroundMark x1="6915" y1="55859" x2="8511" y2="62500"/>
                        <a14:foregroundMark x1="94149" y1="46354" x2="91135" y2="52995"/>
                        <a14:foregroundMark x1="70567" y1="45833" x2="70567" y2="45833"/>
                        <a14:foregroundMark x1="54433" y1="28125" x2="54433" y2="28125"/>
                        <a14:backgroundMark x1="12589" y1="28125" x2="10638" y2="38542"/>
                        <a14:backgroundMark x1="10638" y1="38542" x2="2837" y2="44531"/>
                        <a14:backgroundMark x1="12943" y1="28385" x2="8865" y2="24349"/>
                        <a14:backgroundMark x1="12943" y1="25911" x2="8865" y2="22917"/>
                        <a14:backgroundMark x1="4747" y1="55301" x2="4610" y2="55599"/>
                        <a14:backgroundMark x1="4463" y1="58401" x2="4078" y2="65755"/>
                        <a14:backgroundMark x1="4610" y1="55599" x2="4581" y2="56158"/>
                        <a14:backgroundMark x1="4078" y1="65755" x2="177" y2="74870"/>
                        <a14:backgroundMark x1="177" y1="81250" x2="532" y2="91536"/>
                        <a14:backgroundMark x1="532" y1="91536" x2="3191" y2="96354"/>
                        <a14:backgroundMark x1="92440" y1="11989" x2="90313" y2="9718"/>
                        <a14:backgroundMark x1="96454" y1="16276" x2="92566" y2="12123"/>
                        <a14:backgroundMark x1="50946" y1="300" x2="49468" y2="0"/>
                        <a14:backgroundMark x1="61952" y1="2530" x2="52292" y2="572"/>
                        <a14:backgroundMark x1="70922" y1="2995" x2="85284" y2="2865"/>
                        <a14:backgroundMark x1="85284" y1="2865" x2="72518" y2="2474"/>
                        <a14:backgroundMark x1="91834" y1="8605" x2="95567" y2="10807"/>
                        <a14:backgroundMark x1="87623" y1="5730" x2="85993" y2="4688"/>
                        <a14:backgroundMark x1="95567" y1="10807" x2="91968" y2="8506"/>
                        <a14:backgroundMark x1="95035" y1="15234" x2="95745" y2="33724"/>
                        <a14:backgroundMark x1="95745" y1="13542" x2="95745" y2="13542"/>
                        <a14:backgroundMark x1="91312" y1="61328" x2="91312" y2="61328"/>
                        <a14:backgroundMark x1="95035" y1="10547" x2="96454" y2="16016"/>
                        <a14:backgroundMark x1="93440" y1="33464" x2="97163" y2="38932"/>
                        <a14:backgroundMark x1="96099" y1="38932" x2="97340" y2="43880"/>
                        <a14:backgroundMark x1="94672" y1="52204" x2="93794" y2="55599"/>
                        <a14:backgroundMark x1="96454" y1="45313" x2="96068" y2="46807"/>
                        <a14:backgroundMark x1="93794" y1="55599" x2="94858" y2="66406"/>
                        <a14:backgroundMark x1="94858" y1="66406" x2="99468" y2="72656"/>
                        <a14:backgroundMark x1="8511" y1="46354" x2="4787" y2="51432"/>
                        <a14:backgroundMark x1="3901" y1="47526" x2="3901" y2="47526"/>
                        <a14:backgroundMark x1="4255" y1="47005" x2="3191" y2="49219"/>
                        <a14:backgroundMark x1="2482" y1="56380" x2="2482" y2="56380"/>
                        <a14:backgroundMark x1="3901" y1="55469" x2="3901" y2="55469"/>
                        <a14:backgroundMark x1="4610" y1="46484" x2="4610" y2="4648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454884" y="1282576"/>
            <a:ext cx="3541013" cy="48218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541238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E5D62B19-49F6-42FE-8D5B-A335DB692EB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72" t="1218" r="1137" b="138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="" xmlns:a16="http://schemas.microsoft.com/office/drawing/2014/main" id="{F07EFE53-BB76-4C75-B7B8-06CB676AD9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215" y="222662"/>
            <a:ext cx="11657611" cy="6412675"/>
          </a:xfrm>
          <a:prstGeom prst="rect">
            <a:avLst/>
          </a:prstGeom>
        </p:spPr>
      </p:pic>
      <p:sp>
        <p:nvSpPr>
          <p:cNvPr id="3" name="Полилиния 2"/>
          <p:cNvSpPr/>
          <p:nvPr/>
        </p:nvSpPr>
        <p:spPr>
          <a:xfrm>
            <a:off x="1524000" y="2487636"/>
            <a:ext cx="9158068" cy="1155678"/>
          </a:xfrm>
          <a:custGeom>
            <a:avLst/>
            <a:gdLst>
              <a:gd name="connsiteX0" fmla="*/ 0 w 9158068"/>
              <a:gd name="connsiteY0" fmla="*/ 677595 h 1001152"/>
              <a:gd name="connsiteX1" fmla="*/ 1237957 w 9158068"/>
              <a:gd name="connsiteY1" fmla="*/ 58616 h 1001152"/>
              <a:gd name="connsiteX2" fmla="*/ 3502855 w 9158068"/>
              <a:gd name="connsiteY2" fmla="*/ 325902 h 1001152"/>
              <a:gd name="connsiteX3" fmla="*/ 5880295 w 9158068"/>
              <a:gd name="connsiteY3" fmla="*/ 185226 h 1001152"/>
              <a:gd name="connsiteX4" fmla="*/ 9158068 w 9158068"/>
              <a:gd name="connsiteY4" fmla="*/ 1001152 h 1001152"/>
              <a:gd name="connsiteX5" fmla="*/ 9158068 w 9158068"/>
              <a:gd name="connsiteY5" fmla="*/ 1001152 h 1001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58068" h="1001152">
                <a:moveTo>
                  <a:pt x="0" y="677595"/>
                </a:moveTo>
                <a:cubicBezTo>
                  <a:pt x="327074" y="397413"/>
                  <a:pt x="654148" y="117232"/>
                  <a:pt x="1237957" y="58616"/>
                </a:cubicBezTo>
                <a:cubicBezTo>
                  <a:pt x="1821766" y="0"/>
                  <a:pt x="2729132" y="304800"/>
                  <a:pt x="3502855" y="325902"/>
                </a:cubicBezTo>
                <a:cubicBezTo>
                  <a:pt x="4276578" y="347004"/>
                  <a:pt x="4937760" y="72684"/>
                  <a:pt x="5880295" y="185226"/>
                </a:cubicBezTo>
                <a:cubicBezTo>
                  <a:pt x="6822830" y="297768"/>
                  <a:pt x="9158068" y="1001152"/>
                  <a:pt x="9158068" y="1001152"/>
                </a:cubicBezTo>
                <a:lnTo>
                  <a:pt x="9158068" y="1001152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65214" y="2924645"/>
            <a:ext cx="11657612" cy="3710692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265214" y="2231452"/>
            <a:ext cx="11657612" cy="1554738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123867" y="534266"/>
            <a:ext cx="1285884" cy="100013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2018-04-05-14-13-27.png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67108" y="0"/>
            <a:ext cx="4143226" cy="4000504"/>
          </a:xfrm>
          <a:prstGeom prst="rect">
            <a:avLst/>
          </a:prstGeom>
        </p:spPr>
      </p:pic>
      <p:pic>
        <p:nvPicPr>
          <p:cNvPr id="27" name="Рисунок 26" descr="2018-04-05-14-18-35.png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5381621" y="3643314"/>
            <a:ext cx="2448555" cy="914382"/>
          </a:xfrm>
          <a:prstGeom prst="rect">
            <a:avLst/>
          </a:prstGeom>
        </p:spPr>
      </p:pic>
      <p:pic>
        <p:nvPicPr>
          <p:cNvPr id="28" name="Рисунок 27" descr="2018-04-05-14-18-54.png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>
            <a:off x="1524000" y="3143248"/>
            <a:ext cx="2357422" cy="1037266"/>
          </a:xfrm>
          <a:prstGeom prst="rect">
            <a:avLst/>
          </a:prstGeom>
        </p:spPr>
      </p:pic>
      <p:pic>
        <p:nvPicPr>
          <p:cNvPr id="29" name="Рисунок 28" descr="2018-04-05-14-18-35.png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4310051" y="5072074"/>
            <a:ext cx="2448555" cy="914382"/>
          </a:xfrm>
          <a:prstGeom prst="rect">
            <a:avLst/>
          </a:prstGeom>
        </p:spPr>
      </p:pic>
      <p:pic>
        <p:nvPicPr>
          <p:cNvPr id="30" name="Рисунок 29" descr="2018-04-05-14-18-35.png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2320559" y="5729304"/>
            <a:ext cx="2448555" cy="914382"/>
          </a:xfrm>
          <a:prstGeom prst="rect">
            <a:avLst/>
          </a:prstGeom>
        </p:spPr>
      </p:pic>
      <p:pic>
        <p:nvPicPr>
          <p:cNvPr id="31" name="Рисунок 30" descr="2018-04-05-14-18-02.png"/>
          <p:cNvPicPr>
            <a:picLocks noChangeAspect="1"/>
          </p:cNvPicPr>
          <p:nvPr/>
        </p:nvPicPr>
        <p:blipFill>
          <a:blip r:embed="rId9" cstate="screen"/>
          <a:stretch>
            <a:fillRect/>
          </a:stretch>
        </p:blipFill>
        <p:spPr>
          <a:xfrm>
            <a:off x="8294297" y="534290"/>
            <a:ext cx="992295" cy="1000108"/>
          </a:xfrm>
          <a:prstGeom prst="rect">
            <a:avLst/>
          </a:prstGeom>
        </p:spPr>
      </p:pic>
      <p:sp>
        <p:nvSpPr>
          <p:cNvPr id="32" name="Скругленный прямоугольник 31"/>
          <p:cNvSpPr/>
          <p:nvPr/>
        </p:nvSpPr>
        <p:spPr>
          <a:xfrm rot="5400000">
            <a:off x="9254779" y="5072074"/>
            <a:ext cx="1285884" cy="100013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8143642" y="3530412"/>
            <a:ext cx="1285884" cy="100013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0301093" y="3517336"/>
            <a:ext cx="1285884" cy="100013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кругленный прямоугольник 34"/>
          <p:cNvSpPr/>
          <p:nvPr/>
        </p:nvSpPr>
        <p:spPr>
          <a:xfrm rot="5400000">
            <a:off x="9191458" y="2057484"/>
            <a:ext cx="1285884" cy="100013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9902159" y="500042"/>
            <a:ext cx="1285884" cy="100013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7" name="Рисунок 36" descr="2018-04-05-14-14-43.png"/>
          <p:cNvPicPr>
            <a:picLocks noChangeAspect="1"/>
          </p:cNvPicPr>
          <p:nvPr/>
        </p:nvPicPr>
        <p:blipFill>
          <a:blip r:embed="rId10" cstate="screen"/>
          <a:stretch>
            <a:fillRect/>
          </a:stretch>
        </p:blipFill>
        <p:spPr>
          <a:xfrm>
            <a:off x="9403360" y="2012177"/>
            <a:ext cx="873111" cy="1016668"/>
          </a:xfrm>
          <a:prstGeom prst="rect">
            <a:avLst/>
          </a:prstGeom>
        </p:spPr>
      </p:pic>
      <p:pic>
        <p:nvPicPr>
          <p:cNvPr id="41" name="Рисунок 40" descr="2018-04-05-14-18-02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595538" y="0"/>
            <a:ext cx="2143140" cy="2160014"/>
          </a:xfrm>
          <a:prstGeom prst="rect">
            <a:avLst/>
          </a:prstGeom>
        </p:spPr>
      </p:pic>
      <p:pic>
        <p:nvPicPr>
          <p:cNvPr id="40" name="Рисунок 39" descr="2018-04-05-14-15-03.jpg"/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90718" y="2803841"/>
            <a:ext cx="3452810" cy="3810000"/>
          </a:xfrm>
          <a:prstGeom prst="rect">
            <a:avLst/>
          </a:prstGeom>
        </p:spPr>
      </p:pic>
      <p:pic>
        <p:nvPicPr>
          <p:cNvPr id="26" name="Рисунок 25" descr="2018-04-05-14-14-29.gif"/>
          <p:cNvPicPr>
            <a:picLocks noChangeAspect="1"/>
          </p:cNvPicPr>
          <p:nvPr/>
        </p:nvPicPr>
        <p:blipFill rotWithShape="1"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890" t="356" b="-1"/>
          <a:stretch/>
        </p:blipFill>
        <p:spPr>
          <a:xfrm>
            <a:off x="1543000" y="724532"/>
            <a:ext cx="2400350" cy="2847324"/>
          </a:xfrm>
          <a:prstGeom prst="rect">
            <a:avLst/>
          </a:prstGeom>
        </p:spPr>
      </p:pic>
      <p:pic>
        <p:nvPicPr>
          <p:cNvPr id="22" name="Рисунок 21" descr="2018-04-05-14-14-43.png"/>
          <p:cNvPicPr>
            <a:picLocks noChangeAspect="1"/>
          </p:cNvPicPr>
          <p:nvPr/>
        </p:nvPicPr>
        <p:blipFill>
          <a:blip r:embed="rId14" cstate="screen"/>
          <a:stretch>
            <a:fillRect/>
          </a:stretch>
        </p:blipFill>
        <p:spPr>
          <a:xfrm>
            <a:off x="1804801" y="2792344"/>
            <a:ext cx="3219464" cy="3762699"/>
          </a:xfrm>
          <a:prstGeom prst="rect">
            <a:avLst/>
          </a:prstGeom>
        </p:spPr>
      </p:pic>
      <p:pic>
        <p:nvPicPr>
          <p:cNvPr id="23" name="Рисунок 22" descr="2018-04-05-15-01-02.jpg"/>
          <p:cNvPicPr>
            <a:picLocks noChangeAspect="1"/>
          </p:cNvPicPr>
          <p:nvPr/>
        </p:nvPicPr>
        <p:blipFill>
          <a:blip r:embed="rId1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010706" y="440541"/>
            <a:ext cx="1143008" cy="1143008"/>
          </a:xfrm>
          <a:prstGeom prst="rect">
            <a:avLst/>
          </a:prstGeom>
        </p:spPr>
      </p:pic>
      <p:pic>
        <p:nvPicPr>
          <p:cNvPr id="24" name="Рисунок 23" descr="2018-04-05-15-03-28.jpg"/>
          <p:cNvPicPr>
            <a:picLocks noChangeAspect="1"/>
          </p:cNvPicPr>
          <p:nvPr/>
        </p:nvPicPr>
        <p:blipFill>
          <a:blip r:embed="rId1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16071" y="3736345"/>
            <a:ext cx="643094" cy="567352"/>
          </a:xfrm>
          <a:prstGeom prst="rect">
            <a:avLst/>
          </a:prstGeom>
        </p:spPr>
      </p:pic>
      <p:pic>
        <p:nvPicPr>
          <p:cNvPr id="25" name="Рисунок 24" descr="2018-04-05-15-03-28.jpg"/>
          <p:cNvPicPr>
            <a:picLocks noChangeAspect="1"/>
          </p:cNvPicPr>
          <p:nvPr/>
        </p:nvPicPr>
        <p:blipFill>
          <a:blip r:embed="rId1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10182" y="5929330"/>
            <a:ext cx="643094" cy="567352"/>
          </a:xfrm>
          <a:prstGeom prst="rect">
            <a:avLst/>
          </a:prstGeom>
        </p:spPr>
      </p:pic>
      <p:pic>
        <p:nvPicPr>
          <p:cNvPr id="38" name="Рисунок 37" descr="2018-04-05-15-03-28.jpg"/>
          <p:cNvPicPr>
            <a:picLocks noChangeAspect="1"/>
          </p:cNvPicPr>
          <p:nvPr/>
        </p:nvPicPr>
        <p:blipFill>
          <a:blip r:embed="rId1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96198" y="5429264"/>
            <a:ext cx="643094" cy="567352"/>
          </a:xfrm>
          <a:prstGeom prst="rect">
            <a:avLst/>
          </a:prstGeom>
        </p:spPr>
      </p:pic>
      <p:pic>
        <p:nvPicPr>
          <p:cNvPr id="39" name="Рисунок 38" descr="2018-04-05-15-03-28.jpg"/>
          <p:cNvPicPr>
            <a:picLocks noChangeAspect="1"/>
          </p:cNvPicPr>
          <p:nvPr/>
        </p:nvPicPr>
        <p:blipFill>
          <a:blip r:embed="rId1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53190" y="4643446"/>
            <a:ext cx="643094" cy="567352"/>
          </a:xfrm>
          <a:prstGeom prst="rect">
            <a:avLst/>
          </a:prstGeom>
        </p:spPr>
      </p:pic>
      <p:pic>
        <p:nvPicPr>
          <p:cNvPr id="42" name="Рисунок 41" descr="2018-04-05-15-03-28.jpg"/>
          <p:cNvPicPr>
            <a:picLocks noChangeAspect="1"/>
          </p:cNvPicPr>
          <p:nvPr/>
        </p:nvPicPr>
        <p:blipFill>
          <a:blip r:embed="rId1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81554" y="3929066"/>
            <a:ext cx="643094" cy="567352"/>
          </a:xfrm>
          <a:prstGeom prst="rect">
            <a:avLst/>
          </a:prstGeom>
        </p:spPr>
      </p:pic>
      <p:pic>
        <p:nvPicPr>
          <p:cNvPr id="43" name="Рисунок 42" descr="2018-04-05-15-03-28.jpg"/>
          <p:cNvPicPr>
            <a:picLocks noChangeAspect="1"/>
          </p:cNvPicPr>
          <p:nvPr/>
        </p:nvPicPr>
        <p:blipFill>
          <a:blip r:embed="rId1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10380" y="6000768"/>
            <a:ext cx="643094" cy="567352"/>
          </a:xfrm>
          <a:prstGeom prst="rect">
            <a:avLst/>
          </a:prstGeom>
        </p:spPr>
      </p:pic>
      <p:pic>
        <p:nvPicPr>
          <p:cNvPr id="44" name="Рисунок 43" descr="2018-04-05-15-04-40.png"/>
          <p:cNvPicPr>
            <a:picLocks noChangeAspect="1"/>
          </p:cNvPicPr>
          <p:nvPr/>
        </p:nvPicPr>
        <p:blipFill>
          <a:blip r:embed="rId17" cstate="screen"/>
          <a:stretch>
            <a:fillRect/>
          </a:stretch>
        </p:blipFill>
        <p:spPr>
          <a:xfrm>
            <a:off x="9524565" y="5152330"/>
            <a:ext cx="746312" cy="856976"/>
          </a:xfrm>
          <a:prstGeom prst="rect">
            <a:avLst/>
          </a:prstGeom>
        </p:spPr>
      </p:pic>
      <p:pic>
        <p:nvPicPr>
          <p:cNvPr id="45" name="Рисунок 44" descr="2018-04-05-15-02-06.jpg"/>
          <p:cNvPicPr>
            <a:picLocks noChangeAspect="1"/>
          </p:cNvPicPr>
          <p:nvPr/>
        </p:nvPicPr>
        <p:blipFill>
          <a:blip r:embed="rId1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281249" y="3718852"/>
            <a:ext cx="1219200" cy="731520"/>
          </a:xfrm>
          <a:prstGeom prst="rect">
            <a:avLst/>
          </a:prstGeom>
        </p:spPr>
      </p:pic>
      <p:pic>
        <p:nvPicPr>
          <p:cNvPr id="46" name="Рисунок 45" descr="2018-04-05-15-02-06.jpg"/>
          <p:cNvPicPr>
            <a:picLocks noChangeAspect="1"/>
          </p:cNvPicPr>
          <p:nvPr/>
        </p:nvPicPr>
        <p:blipFill>
          <a:blip r:embed="rId1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24628" y="2857496"/>
            <a:ext cx="121920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77198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5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5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33649103-EF61-4953-8773-21A8CEE7FD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2" t="1218" r="1137" b="138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6C6F6891-2D0D-411A-BA8E-518FEAFA61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215" y="222662"/>
            <a:ext cx="11661569" cy="6412675"/>
          </a:xfrm>
          <a:prstGeom prst="rect">
            <a:avLst/>
          </a:prstGeom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="" xmlns:a16="http://schemas.microsoft.com/office/drawing/2014/main" id="{03DD95D1-B706-4678-8D1E-B6135CA1C61E}"/>
              </a:ext>
            </a:extLst>
          </p:cNvPr>
          <p:cNvSpPr/>
          <p:nvPr/>
        </p:nvSpPr>
        <p:spPr>
          <a:xfrm>
            <a:off x="5190925" y="938848"/>
            <a:ext cx="5180611" cy="1600438"/>
          </a:xfrm>
          <a:prstGeom prst="roundRect">
            <a:avLst/>
          </a:prstGeom>
          <a:solidFill>
            <a:srgbClr val="D0F381"/>
          </a:solidFill>
          <a:scene3d>
            <a:camera prst="orthographicFront"/>
            <a:lightRig rig="soft" dir="t">
              <a:rot lat="0" lon="0" rev="15600000"/>
            </a:lightRig>
          </a:scene3d>
          <a:sp3d>
            <a:bevelT w="165100" prst="coolSlant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8800" b="1" dirty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rgbClr val="0070C0"/>
                </a:solidFill>
              </a:rPr>
              <a:t>3</a:t>
            </a:r>
            <a:r>
              <a:rPr lang="ru-RU" sz="8800" b="1" cap="none" spc="0" dirty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rgbClr val="0070C0"/>
                </a:solidFill>
                <a:effectLst/>
              </a:rPr>
              <a:t> раунд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="" xmlns:a16="http://schemas.microsoft.com/office/drawing/2014/main" id="{FF694FB8-94B0-4B60-A8E4-763A1A386EB5}"/>
              </a:ext>
            </a:extLst>
          </p:cNvPr>
          <p:cNvSpPr/>
          <p:nvPr/>
        </p:nvSpPr>
        <p:spPr>
          <a:xfrm>
            <a:off x="3995897" y="3725883"/>
            <a:ext cx="7832200" cy="1531917"/>
          </a:xfrm>
          <a:prstGeom prst="roundRect">
            <a:avLst/>
          </a:prstGeom>
          <a:solidFill>
            <a:srgbClr val="E3BFD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6000" b="1" dirty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rgbClr val="7030A0"/>
                </a:solidFill>
              </a:rPr>
              <a:t>Весенние праздники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1A6F50CB-8391-4C4F-8F2B-E5A1F26735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0" b="94271" l="2305" r="94681">
                        <a14:foregroundMark x1="70874" y1="2685" x2="71160" y2="2718"/>
                        <a14:foregroundMark x1="47518" y1="0" x2="49649" y2="245"/>
                        <a14:foregroundMark x1="96099" y1="44046" x2="96099" y2="45264"/>
                        <a14:foregroundMark x1="98824" y1="72891" x2="99823" y2="75651"/>
                        <a14:foregroundMark x1="99823" y1="75651" x2="98050" y2="85417"/>
                        <a14:foregroundMark x1="98050" y1="85417" x2="92199" y2="95313"/>
                        <a14:foregroundMark x1="92199" y1="95313" x2="41489" y2="99609"/>
                        <a14:foregroundMark x1="41489" y1="99609" x2="12589" y2="97005"/>
                        <a14:foregroundMark x1="12589" y1="97005" x2="4133" y2="92165"/>
                        <a14:foregroundMark x1="4222" y1="46997" x2="4255" y2="46615"/>
                        <a14:foregroundMark x1="1292" y1="81229" x2="1805" y2="75234"/>
                        <a14:foregroundMark x1="4255" y1="46615" x2="4998" y2="45743"/>
                        <a14:foregroundMark x1="9485" y1="22198" x2="6915" y2="17318"/>
                        <a14:foregroundMark x1="6915" y1="17318" x2="11348" y2="7292"/>
                        <a14:foregroundMark x1="11348" y1="7292" x2="39539" y2="0"/>
                        <a14:foregroundMark x1="39539" y1="0" x2="49468" y2="521"/>
                        <a14:foregroundMark x1="91719" y1="12099" x2="92816" y2="15281"/>
                        <a14:foregroundMark x1="94608" y1="44246" x2="94617" y2="45059"/>
                        <a14:foregroundMark x1="91253" y1="53556" x2="85461" y2="58464"/>
                        <a14:foregroundMark x1="85461" y1="58464" x2="76241" y2="61849"/>
                        <a14:foregroundMark x1="98404" y1="73698" x2="92553" y2="93229"/>
                        <a14:foregroundMark x1="92553" y1="93229" x2="79610" y2="98047"/>
                        <a14:foregroundMark x1="79610" y1="98047" x2="65426" y2="98568"/>
                        <a14:foregroundMark x1="65426" y1="98568" x2="52837" y2="94271"/>
                        <a14:foregroundMark x1="52837" y1="94271" x2="48759" y2="83854"/>
                        <a14:foregroundMark x1="48759" y1="83854" x2="48759" y2="75651"/>
                        <a14:foregroundMark x1="6915" y1="95573" x2="3473" y2="89338"/>
                        <a14:foregroundMark x1="3035" y1="81197" x2="7801" y2="65495"/>
                        <a14:foregroundMark x1="7801" y1="65495" x2="25000" y2="63542"/>
                        <a14:foregroundMark x1="5851" y1="67448" x2="2305" y2="77604"/>
                        <a14:foregroundMark x1="3230" y1="81193" x2="4787" y2="87240"/>
                        <a14:foregroundMark x1="2305" y1="77604" x2="3186" y2="81025"/>
                        <a14:foregroundMark x1="91312" y1="33984" x2="89184" y2="23438"/>
                        <a14:foregroundMark x1="89184" y1="23438" x2="91844" y2="13281"/>
                        <a14:foregroundMark x1="91844" y1="13281" x2="80496" y2="6250"/>
                        <a14:foregroundMark x1="80496" y1="6250" x2="66489" y2="3906"/>
                        <a14:foregroundMark x1="66489" y1="3906" x2="46454" y2="6901"/>
                        <a14:foregroundMark x1="86348" y1="7682" x2="86348" y2="7682"/>
                        <a14:foregroundMark x1="81738" y1="6120" x2="81738" y2="6120"/>
                        <a14:foregroundMark x1="81915" y1="5599" x2="90426" y2="9635"/>
                        <a14:foregroundMark x1="49113" y1="1693" x2="54787" y2="4167"/>
                        <a14:foregroundMark x1="11038" y1="47575" x2="6915" y2="55859"/>
                        <a14:foregroundMark x1="16312" y1="36979" x2="11166" y2="47318"/>
                        <a14:foregroundMark x1="6915" y1="55859" x2="8511" y2="62500"/>
                        <a14:foregroundMark x1="94149" y1="46354" x2="91135" y2="52995"/>
                        <a14:foregroundMark x1="70567" y1="45833" x2="70567" y2="45833"/>
                        <a14:foregroundMark x1="54433" y1="28125" x2="54433" y2="28125"/>
                        <a14:backgroundMark x1="12589" y1="28125" x2="10638" y2="38542"/>
                        <a14:backgroundMark x1="10638" y1="38542" x2="2837" y2="44531"/>
                        <a14:backgroundMark x1="12943" y1="28385" x2="8865" y2="24349"/>
                        <a14:backgroundMark x1="12943" y1="25911" x2="8865" y2="22917"/>
                        <a14:backgroundMark x1="4747" y1="55301" x2="4610" y2="55599"/>
                        <a14:backgroundMark x1="4463" y1="58401" x2="4078" y2="65755"/>
                        <a14:backgroundMark x1="4610" y1="55599" x2="4581" y2="56158"/>
                        <a14:backgroundMark x1="4078" y1="65755" x2="177" y2="74870"/>
                        <a14:backgroundMark x1="177" y1="81250" x2="532" y2="91536"/>
                        <a14:backgroundMark x1="532" y1="91536" x2="3191" y2="96354"/>
                        <a14:backgroundMark x1="92440" y1="11989" x2="90313" y2="9718"/>
                        <a14:backgroundMark x1="96454" y1="16276" x2="92566" y2="12123"/>
                        <a14:backgroundMark x1="50946" y1="300" x2="49468" y2="0"/>
                        <a14:backgroundMark x1="61952" y1="2530" x2="52292" y2="572"/>
                        <a14:backgroundMark x1="70922" y1="2995" x2="85284" y2="2865"/>
                        <a14:backgroundMark x1="85284" y1="2865" x2="72518" y2="2474"/>
                        <a14:backgroundMark x1="91834" y1="8605" x2="95567" y2="10807"/>
                        <a14:backgroundMark x1="87623" y1="5730" x2="85993" y2="4688"/>
                        <a14:backgroundMark x1="95567" y1="10807" x2="91968" y2="8506"/>
                        <a14:backgroundMark x1="95035" y1="15234" x2="95745" y2="33724"/>
                        <a14:backgroundMark x1="95745" y1="13542" x2="95745" y2="13542"/>
                        <a14:backgroundMark x1="91312" y1="61328" x2="91312" y2="61328"/>
                        <a14:backgroundMark x1="95035" y1="10547" x2="96454" y2="16016"/>
                        <a14:backgroundMark x1="93440" y1="33464" x2="97163" y2="38932"/>
                        <a14:backgroundMark x1="96099" y1="38932" x2="97340" y2="43880"/>
                        <a14:backgroundMark x1="94672" y1="52204" x2="93794" y2="55599"/>
                        <a14:backgroundMark x1="96454" y1="45313" x2="96068" y2="46807"/>
                        <a14:backgroundMark x1="93794" y1="55599" x2="94858" y2="66406"/>
                        <a14:backgroundMark x1="94858" y1="66406" x2="99468" y2="72656"/>
                        <a14:backgroundMark x1="8511" y1="46354" x2="4787" y2="51432"/>
                        <a14:backgroundMark x1="3901" y1="47526" x2="3901" y2="47526"/>
                        <a14:backgroundMark x1="4255" y1="47005" x2="3191" y2="49219"/>
                        <a14:backgroundMark x1="2482" y1="56380" x2="2482" y2="56380"/>
                        <a14:backgroundMark x1="3901" y1="55469" x2="3901" y2="55469"/>
                        <a14:backgroundMark x1="4610" y1="46484" x2="4610" y2="4648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454884" y="1282576"/>
            <a:ext cx="3541013" cy="48218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408223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A3BF8FA3-A492-4F62-89A8-EC460C7E27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2" t="1218" r="1137" b="138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8D8A44C9-18A0-4AF6-9392-5AA3F9EEE0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215" y="222662"/>
            <a:ext cx="11661569" cy="6412675"/>
          </a:xfrm>
          <a:prstGeom prst="rect">
            <a:avLst/>
          </a:prstGeom>
        </p:spPr>
      </p:pic>
      <p:pic>
        <p:nvPicPr>
          <p:cNvPr id="16386" name="Picture 2" descr="8 марта Загадк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20136" y="692696"/>
            <a:ext cx="3744416" cy="487554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425039" y="274290"/>
            <a:ext cx="5590088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prstClr val="black"/>
                </a:solidFill>
              </a:rPr>
              <a:t>Это праздник наш любимый</a:t>
            </a:r>
          </a:p>
          <a:p>
            <a:r>
              <a:rPr lang="ru-RU" sz="3200" dirty="0">
                <a:solidFill>
                  <a:prstClr val="black"/>
                </a:solidFill>
              </a:rPr>
              <a:t>Отмечаем много лет.</a:t>
            </a:r>
          </a:p>
          <a:p>
            <a:r>
              <a:rPr lang="ru-RU" sz="3200" dirty="0">
                <a:solidFill>
                  <a:prstClr val="black"/>
                </a:solidFill>
              </a:rPr>
              <a:t>Поздравляем женщин милых,</a:t>
            </a:r>
          </a:p>
          <a:p>
            <a:r>
              <a:rPr lang="ru-RU" sz="3200" dirty="0">
                <a:solidFill>
                  <a:prstClr val="black"/>
                </a:solidFill>
              </a:rPr>
              <a:t>Ведь без них нам жизни нет.</a:t>
            </a:r>
          </a:p>
          <a:p>
            <a:endParaRPr lang="ru-RU" sz="3200" dirty="0">
              <a:solidFill>
                <a:prstClr val="black"/>
              </a:solidFill>
            </a:endParaRPr>
          </a:p>
          <a:p>
            <a:endParaRPr lang="ru-RU" sz="3200" dirty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  <a:p>
            <a:endParaRPr lang="ru-RU" sz="3600" dirty="0">
              <a:solidFill>
                <a:prstClr val="black"/>
              </a:solidFill>
            </a:endParaRPr>
          </a:p>
          <a:p>
            <a:pPr algn="ctr"/>
            <a:r>
              <a:rPr lang="ru-RU" sz="3200" b="1" dirty="0">
                <a:solidFill>
                  <a:prstClr val="black"/>
                </a:solidFill>
              </a:rPr>
              <a:t>(8 Марта «Международный женский день» </a:t>
            </a:r>
            <a:r>
              <a:rPr lang="ru-RU" sz="3600" b="1" dirty="0">
                <a:solidFill>
                  <a:prstClr val="black"/>
                </a:solidFill>
              </a:rPr>
              <a:t>)</a:t>
            </a:r>
            <a:endParaRPr lang="ru-RU" sz="3200" b="1" dirty="0">
              <a:solidFill>
                <a:prstClr val="black"/>
              </a:solidFill>
            </a:endParaRPr>
          </a:p>
        </p:txBody>
      </p:sp>
      <p:pic>
        <p:nvPicPr>
          <p:cNvPr id="16388" name="Picture 4" descr="http://deti-online.com/images/zagadki-na-8-mart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65747" y="2299111"/>
            <a:ext cx="3921224" cy="28083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5026764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A0A4B305-603E-4FFD-9170-97405A4FCB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2" t="1218" r="1137" b="138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E78D376E-6B5A-4560-9785-BD2B23FD7A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215" y="222662"/>
            <a:ext cx="11661569" cy="641267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25574" y="593158"/>
            <a:ext cx="594524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prstClr val="black"/>
                </a:solidFill>
              </a:rPr>
              <a:t>Желаю много позитива</a:t>
            </a:r>
          </a:p>
          <a:p>
            <a:r>
              <a:rPr lang="ru-RU" sz="3200" dirty="0">
                <a:solidFill>
                  <a:prstClr val="black"/>
                </a:solidFill>
              </a:rPr>
              <a:t>В этот радостный денек!</a:t>
            </a:r>
          </a:p>
          <a:p>
            <a:r>
              <a:rPr lang="ru-RU" sz="3200" dirty="0">
                <a:solidFill>
                  <a:prstClr val="black"/>
                </a:solidFill>
              </a:rPr>
              <a:t>Душа поет пускай счастливо,</a:t>
            </a:r>
          </a:p>
          <a:p>
            <a:r>
              <a:rPr lang="ru-RU" sz="3200" dirty="0">
                <a:solidFill>
                  <a:prstClr val="black"/>
                </a:solidFill>
              </a:rPr>
              <a:t>Пусть льется смех, как ручеек!</a:t>
            </a:r>
          </a:p>
          <a:p>
            <a:r>
              <a:rPr lang="ru-RU" sz="3200" dirty="0">
                <a:solidFill>
                  <a:prstClr val="black"/>
                </a:solidFill>
              </a:rPr>
              <a:t>Веселья я желаю много,</a:t>
            </a:r>
          </a:p>
          <a:p>
            <a:r>
              <a:rPr lang="ru-RU" sz="3200" dirty="0">
                <a:solidFill>
                  <a:prstClr val="black"/>
                </a:solidFill>
              </a:rPr>
              <a:t>Приколов добрых лишь, не злых,</a:t>
            </a:r>
          </a:p>
          <a:p>
            <a:r>
              <a:rPr lang="ru-RU" sz="3200" dirty="0">
                <a:solidFill>
                  <a:prstClr val="black"/>
                </a:solidFill>
              </a:rPr>
              <a:t>И настроения заводного,</a:t>
            </a:r>
          </a:p>
          <a:p>
            <a:r>
              <a:rPr lang="ru-RU" sz="3200" dirty="0">
                <a:solidFill>
                  <a:prstClr val="black"/>
                </a:solidFill>
              </a:rPr>
              <a:t>И море шуточек смешных!</a:t>
            </a:r>
          </a:p>
          <a:p>
            <a:endParaRPr lang="ru-RU" sz="3200" dirty="0">
              <a:solidFill>
                <a:prstClr val="black"/>
              </a:solidFill>
            </a:endParaRPr>
          </a:p>
          <a:p>
            <a:endParaRPr lang="ru-RU" sz="3200" dirty="0">
              <a:solidFill>
                <a:prstClr val="black"/>
              </a:solidFill>
            </a:endParaRPr>
          </a:p>
          <a:p>
            <a:r>
              <a:rPr lang="ru-RU" sz="3200" b="1" dirty="0">
                <a:solidFill>
                  <a:prstClr val="black"/>
                </a:solidFill>
              </a:rPr>
              <a:t>(1 апреля «День смеха»)</a:t>
            </a:r>
          </a:p>
        </p:txBody>
      </p:sp>
      <p:pic>
        <p:nvPicPr>
          <p:cNvPr id="15362" name="Picture 2" descr="http://otkrytkigif.ru/_ph/46/2/360377170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51371" y="2605602"/>
            <a:ext cx="3915055" cy="355587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510527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7BFC3DAF-FAEC-4D6F-A49E-4E619C718F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2" t="1218" r="1137" b="138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DEAAAE02-1D5B-43F6-8634-D73F0DDAA2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215" y="222662"/>
            <a:ext cx="11661569" cy="641267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140031" y="260649"/>
            <a:ext cx="898841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prstClr val="black"/>
                </a:solidFill>
              </a:rPr>
              <a:t>Корни этого праздника уходят в древнюю Италию, племена которой более 3000 лет назад поклонялись богине Майе, в честь которой и был назван этот праздник. В нашей стране до 2001 года назывался «День международной солидарности трудящихся».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40460" y="5508381"/>
            <a:ext cx="64065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prstClr val="black"/>
                </a:solidFill>
              </a:rPr>
              <a:t>(1 мая «Праздник весны и труда»)</a:t>
            </a:r>
          </a:p>
        </p:txBody>
      </p:sp>
      <p:pic>
        <p:nvPicPr>
          <p:cNvPr id="14342" name="Picture 6" descr="http://www.teleport2001.ru/files/teleport/images/2014/04/28/1_maya_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28955" y="3535485"/>
            <a:ext cx="4082487" cy="30618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9667141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E034E1DF-9DC7-4B5B-955C-573E515DF5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2" t="1218" r="1137" b="138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F0905FB3-EC57-4D27-8BF2-E07686C8DE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215" y="222662"/>
            <a:ext cx="11661569" cy="641267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36270" y="260649"/>
            <a:ext cx="1093717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0" i="0" dirty="0">
                <a:effectLst/>
                <a:latin typeface="Arial" panose="020B0604020202020204" pitchFamily="34" charset="0"/>
              </a:rPr>
              <a:t>В этот день во многих городах России проводятся военные </a:t>
            </a:r>
            <a:r>
              <a:rPr lang="ru-RU" sz="3200" b="0" i="0" strike="noStrike" dirty="0">
                <a:effectLst/>
                <a:latin typeface="Arial" panose="020B0604020202020204" pitchFamily="34" charset="0"/>
              </a:rPr>
              <a:t>парады</a:t>
            </a:r>
            <a:r>
              <a:rPr lang="ru-RU" sz="3200" b="0" i="0" dirty="0">
                <a:effectLst/>
                <a:latin typeface="Arial" panose="020B0604020202020204" pitchFamily="34" charset="0"/>
              </a:rPr>
              <a:t> и </a:t>
            </a:r>
            <a:r>
              <a:rPr lang="ru-RU" sz="3200" b="0" i="0" strike="noStrike" dirty="0">
                <a:effectLst/>
                <a:latin typeface="Arial" panose="020B0604020202020204" pitchFamily="34" charset="0"/>
              </a:rPr>
              <a:t>праздничные салюты</a:t>
            </a:r>
            <a:r>
              <a:rPr lang="ru-RU" sz="3200" b="0" i="0" dirty="0">
                <a:effectLst/>
                <a:latin typeface="Arial" panose="020B0604020202020204" pitchFamily="34" charset="0"/>
              </a:rPr>
              <a:t>, в </a:t>
            </a:r>
            <a:r>
              <a:rPr lang="ru-RU" sz="3200" b="0" i="0" strike="noStrike" dirty="0">
                <a:effectLst/>
                <a:latin typeface="Arial" panose="020B0604020202020204" pitchFamily="34" charset="0"/>
              </a:rPr>
              <a:t>Москве</a:t>
            </a:r>
            <a:r>
              <a:rPr lang="ru-RU" sz="3200" b="0" i="0" dirty="0">
                <a:effectLst/>
                <a:latin typeface="Arial" panose="020B0604020202020204" pitchFamily="34" charset="0"/>
              </a:rPr>
              <a:t> производится организованное шествие к </a:t>
            </a:r>
            <a:r>
              <a:rPr lang="ru-RU" sz="3200" b="0" i="0" strike="noStrike" dirty="0">
                <a:effectLst/>
                <a:latin typeface="Arial" panose="020B0604020202020204" pitchFamily="34" charset="0"/>
              </a:rPr>
              <a:t>Могиле Неизвестного Солдата</a:t>
            </a:r>
            <a:r>
              <a:rPr lang="ru-RU" sz="3200" b="0" i="0" dirty="0">
                <a:effectLst/>
                <a:latin typeface="Arial" panose="020B0604020202020204" pitchFamily="34" charset="0"/>
              </a:rPr>
              <a:t> с церемонией возложения венков, в крупных городах — праздничные шествия и </a:t>
            </a:r>
            <a:r>
              <a:rPr lang="ru-RU" sz="3200" b="0" strike="noStrike" dirty="0">
                <a:effectLst/>
                <a:latin typeface="Arial" panose="020B0604020202020204" pitchFamily="34" charset="0"/>
              </a:rPr>
              <a:t>фейерверки</a:t>
            </a:r>
            <a:r>
              <a:rPr lang="ru-RU" sz="32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91749" y="5698387"/>
            <a:ext cx="46440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prstClr val="black"/>
                </a:solidFill>
              </a:rPr>
              <a:t>(9 мая  «День Победы»)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="" xmlns:a16="http://schemas.microsoft.com/office/drawing/2014/main" id="{2443A26C-A19A-4233-BD28-4E9BAED7CB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71032" y="3146961"/>
            <a:ext cx="5701217" cy="3313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57076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33649103-EF61-4953-8773-21A8CEE7FD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2" t="1218" r="1137" b="138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6C6F6891-2D0D-411A-BA8E-518FEAFA61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215" y="222662"/>
            <a:ext cx="11661569" cy="6412675"/>
          </a:xfrm>
          <a:prstGeom prst="rect">
            <a:avLst/>
          </a:prstGeom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="" xmlns:a16="http://schemas.microsoft.com/office/drawing/2014/main" id="{03DD95D1-B706-4678-8D1E-B6135CA1C61E}"/>
              </a:ext>
            </a:extLst>
          </p:cNvPr>
          <p:cNvSpPr/>
          <p:nvPr/>
        </p:nvSpPr>
        <p:spPr>
          <a:xfrm>
            <a:off x="5190925" y="938848"/>
            <a:ext cx="5180611" cy="1600438"/>
          </a:xfrm>
          <a:prstGeom prst="roundRect">
            <a:avLst/>
          </a:prstGeom>
          <a:solidFill>
            <a:srgbClr val="D0F381"/>
          </a:solidFill>
          <a:scene3d>
            <a:camera prst="orthographicFront"/>
            <a:lightRig rig="soft" dir="t">
              <a:rot lat="0" lon="0" rev="15600000"/>
            </a:lightRig>
          </a:scene3d>
          <a:sp3d>
            <a:bevelT w="165100" prst="coolSlant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8800" b="1" dirty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rgbClr val="0070C0"/>
                </a:solidFill>
              </a:rPr>
              <a:t>4</a:t>
            </a:r>
            <a:r>
              <a:rPr lang="ru-RU" sz="8800" b="1" cap="none" spc="0" dirty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rgbClr val="0070C0"/>
                </a:solidFill>
                <a:effectLst/>
              </a:rPr>
              <a:t> раунд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="" xmlns:a16="http://schemas.microsoft.com/office/drawing/2014/main" id="{FF694FB8-94B0-4B60-A8E4-763A1A386EB5}"/>
              </a:ext>
            </a:extLst>
          </p:cNvPr>
          <p:cNvSpPr/>
          <p:nvPr/>
        </p:nvSpPr>
        <p:spPr>
          <a:xfrm>
            <a:off x="3995897" y="3663960"/>
            <a:ext cx="7832200" cy="1531917"/>
          </a:xfrm>
          <a:prstGeom prst="roundRect">
            <a:avLst/>
          </a:prstGeom>
          <a:solidFill>
            <a:srgbClr val="E3BFD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6600" b="1" dirty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rgbClr val="7030A0"/>
                </a:solidFill>
              </a:rPr>
              <a:t>Найди отличия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55B04792-E9A9-4457-A19D-1E4279178A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0" b="94271" l="2305" r="94681">
                        <a14:foregroundMark x1="70874" y1="2685" x2="71160" y2="2718"/>
                        <a14:foregroundMark x1="47518" y1="0" x2="49649" y2="245"/>
                        <a14:foregroundMark x1="96099" y1="44046" x2="96099" y2="45264"/>
                        <a14:foregroundMark x1="98824" y1="72891" x2="99823" y2="75651"/>
                        <a14:foregroundMark x1="99823" y1="75651" x2="98050" y2="85417"/>
                        <a14:foregroundMark x1="98050" y1="85417" x2="92199" y2="95313"/>
                        <a14:foregroundMark x1="92199" y1="95313" x2="41489" y2="99609"/>
                        <a14:foregroundMark x1="41489" y1="99609" x2="12589" y2="97005"/>
                        <a14:foregroundMark x1="12589" y1="97005" x2="4133" y2="92165"/>
                        <a14:foregroundMark x1="4222" y1="46997" x2="4255" y2="46615"/>
                        <a14:foregroundMark x1="1292" y1="81229" x2="1805" y2="75234"/>
                        <a14:foregroundMark x1="4255" y1="46615" x2="4998" y2="45743"/>
                        <a14:foregroundMark x1="9485" y1="22198" x2="6915" y2="17318"/>
                        <a14:foregroundMark x1="6915" y1="17318" x2="11348" y2="7292"/>
                        <a14:foregroundMark x1="11348" y1="7292" x2="39539" y2="0"/>
                        <a14:foregroundMark x1="39539" y1="0" x2="49468" y2="521"/>
                        <a14:foregroundMark x1="91719" y1="12099" x2="92816" y2="15281"/>
                        <a14:foregroundMark x1="94608" y1="44246" x2="94617" y2="45059"/>
                        <a14:foregroundMark x1="91253" y1="53556" x2="85461" y2="58464"/>
                        <a14:foregroundMark x1="85461" y1="58464" x2="76241" y2="61849"/>
                        <a14:foregroundMark x1="98404" y1="73698" x2="92553" y2="93229"/>
                        <a14:foregroundMark x1="92553" y1="93229" x2="79610" y2="98047"/>
                        <a14:foregroundMark x1="79610" y1="98047" x2="65426" y2="98568"/>
                        <a14:foregroundMark x1="65426" y1="98568" x2="52837" y2="94271"/>
                        <a14:foregroundMark x1="52837" y1="94271" x2="48759" y2="83854"/>
                        <a14:foregroundMark x1="48759" y1="83854" x2="48759" y2="75651"/>
                        <a14:foregroundMark x1="6915" y1="95573" x2="3473" y2="89338"/>
                        <a14:foregroundMark x1="3035" y1="81197" x2="7801" y2="65495"/>
                        <a14:foregroundMark x1="7801" y1="65495" x2="25000" y2="63542"/>
                        <a14:foregroundMark x1="5851" y1="67448" x2="2305" y2="77604"/>
                        <a14:foregroundMark x1="3230" y1="81193" x2="4787" y2="87240"/>
                        <a14:foregroundMark x1="2305" y1="77604" x2="3186" y2="81025"/>
                        <a14:foregroundMark x1="91312" y1="33984" x2="89184" y2="23438"/>
                        <a14:foregroundMark x1="89184" y1="23438" x2="91844" y2="13281"/>
                        <a14:foregroundMark x1="91844" y1="13281" x2="80496" y2="6250"/>
                        <a14:foregroundMark x1="80496" y1="6250" x2="66489" y2="3906"/>
                        <a14:foregroundMark x1="66489" y1="3906" x2="46454" y2="6901"/>
                        <a14:foregroundMark x1="86348" y1="7682" x2="86348" y2="7682"/>
                        <a14:foregroundMark x1="81738" y1="6120" x2="81738" y2="6120"/>
                        <a14:foregroundMark x1="81915" y1="5599" x2="90426" y2="9635"/>
                        <a14:foregroundMark x1="49113" y1="1693" x2="54787" y2="4167"/>
                        <a14:foregroundMark x1="11038" y1="47575" x2="6915" y2="55859"/>
                        <a14:foregroundMark x1="16312" y1="36979" x2="11166" y2="47318"/>
                        <a14:foregroundMark x1="6915" y1="55859" x2="8511" y2="62500"/>
                        <a14:foregroundMark x1="94149" y1="46354" x2="91135" y2="52995"/>
                        <a14:foregroundMark x1="70567" y1="45833" x2="70567" y2="45833"/>
                        <a14:foregroundMark x1="54433" y1="28125" x2="54433" y2="28125"/>
                        <a14:backgroundMark x1="12589" y1="28125" x2="10638" y2="38542"/>
                        <a14:backgroundMark x1="10638" y1="38542" x2="2837" y2="44531"/>
                        <a14:backgroundMark x1="12943" y1="28385" x2="8865" y2="24349"/>
                        <a14:backgroundMark x1="12943" y1="25911" x2="8865" y2="22917"/>
                        <a14:backgroundMark x1="4747" y1="55301" x2="4610" y2="55599"/>
                        <a14:backgroundMark x1="4463" y1="58401" x2="4078" y2="65755"/>
                        <a14:backgroundMark x1="4610" y1="55599" x2="4581" y2="56158"/>
                        <a14:backgroundMark x1="4078" y1="65755" x2="177" y2="74870"/>
                        <a14:backgroundMark x1="177" y1="81250" x2="532" y2="91536"/>
                        <a14:backgroundMark x1="532" y1="91536" x2="3191" y2="96354"/>
                        <a14:backgroundMark x1="92440" y1="11989" x2="90313" y2="9718"/>
                        <a14:backgroundMark x1="96454" y1="16276" x2="92566" y2="12123"/>
                        <a14:backgroundMark x1="50946" y1="300" x2="49468" y2="0"/>
                        <a14:backgroundMark x1="61952" y1="2530" x2="52292" y2="572"/>
                        <a14:backgroundMark x1="70922" y1="2995" x2="85284" y2="2865"/>
                        <a14:backgroundMark x1="85284" y1="2865" x2="72518" y2="2474"/>
                        <a14:backgroundMark x1="91834" y1="8605" x2="95567" y2="10807"/>
                        <a14:backgroundMark x1="87623" y1="5730" x2="85993" y2="4688"/>
                        <a14:backgroundMark x1="95567" y1="10807" x2="91968" y2="8506"/>
                        <a14:backgroundMark x1="95035" y1="15234" x2="95745" y2="33724"/>
                        <a14:backgroundMark x1="95745" y1="13542" x2="95745" y2="13542"/>
                        <a14:backgroundMark x1="91312" y1="61328" x2="91312" y2="61328"/>
                        <a14:backgroundMark x1="95035" y1="10547" x2="96454" y2="16016"/>
                        <a14:backgroundMark x1="93440" y1="33464" x2="97163" y2="38932"/>
                        <a14:backgroundMark x1="96099" y1="38932" x2="97340" y2="43880"/>
                        <a14:backgroundMark x1="94672" y1="52204" x2="93794" y2="55599"/>
                        <a14:backgroundMark x1="96454" y1="45313" x2="96068" y2="46807"/>
                        <a14:backgroundMark x1="93794" y1="55599" x2="94858" y2="66406"/>
                        <a14:backgroundMark x1="94858" y1="66406" x2="99468" y2="72656"/>
                        <a14:backgroundMark x1="8511" y1="46354" x2="4787" y2="51432"/>
                        <a14:backgroundMark x1="3901" y1="47526" x2="3901" y2="47526"/>
                        <a14:backgroundMark x1="4255" y1="47005" x2="3191" y2="49219"/>
                        <a14:backgroundMark x1="2482" y1="56380" x2="2482" y2="56380"/>
                        <a14:backgroundMark x1="3901" y1="55469" x2="3901" y2="55469"/>
                        <a14:backgroundMark x1="4610" y1="46484" x2="4610" y2="4648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454884" y="1282576"/>
            <a:ext cx="3541013" cy="48218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150858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A0A58E2E-C78E-4D70-9894-124523A8B96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72" t="1218" r="1137" b="138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D31C7AA1-7FE3-49BA-8798-FED0B69CB4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215" y="222662"/>
            <a:ext cx="11661569" cy="6412675"/>
          </a:xfrm>
          <a:prstGeom prst="rect">
            <a:avLst/>
          </a:prstGeom>
        </p:spPr>
      </p:pic>
      <p:pic>
        <p:nvPicPr>
          <p:cNvPr id="3" name="Picture 2" descr="B:\Ирочка\Изображения\для презентации\весна\фон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881158" y="428604"/>
            <a:ext cx="4391348" cy="30003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2" descr="B:\Ирочка\Изображения\для презентации\весна\фон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5738810" y="3571876"/>
            <a:ext cx="4391348" cy="30867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Солнце 4"/>
          <p:cNvSpPr/>
          <p:nvPr/>
        </p:nvSpPr>
        <p:spPr>
          <a:xfrm>
            <a:off x="1738282" y="4929198"/>
            <a:ext cx="1000132" cy="928694"/>
          </a:xfrm>
          <a:prstGeom prst="sun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олнце 5"/>
          <p:cNvSpPr/>
          <p:nvPr/>
        </p:nvSpPr>
        <p:spPr>
          <a:xfrm>
            <a:off x="3024166" y="5072074"/>
            <a:ext cx="1000132" cy="928694"/>
          </a:xfrm>
          <a:prstGeom prst="sun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олнце 7"/>
          <p:cNvSpPr/>
          <p:nvPr/>
        </p:nvSpPr>
        <p:spPr>
          <a:xfrm>
            <a:off x="2738414" y="3786190"/>
            <a:ext cx="1000132" cy="928694"/>
          </a:xfrm>
          <a:prstGeom prst="sun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олнце 8"/>
          <p:cNvSpPr/>
          <p:nvPr/>
        </p:nvSpPr>
        <p:spPr>
          <a:xfrm>
            <a:off x="4381488" y="5429264"/>
            <a:ext cx="1000132" cy="928694"/>
          </a:xfrm>
          <a:prstGeom prst="sun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олнце 9"/>
          <p:cNvSpPr/>
          <p:nvPr/>
        </p:nvSpPr>
        <p:spPr>
          <a:xfrm>
            <a:off x="4524364" y="3857628"/>
            <a:ext cx="1000132" cy="928694"/>
          </a:xfrm>
          <a:prstGeom prst="sun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6" descr="B:\Ирочка\Изображения\для презентации\весна\снег на крыше.pn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3738546" y="1214423"/>
            <a:ext cx="2357454" cy="1539697"/>
          </a:xfrm>
          <a:prstGeom prst="rect">
            <a:avLst/>
          </a:prstGeom>
          <a:noFill/>
        </p:spPr>
      </p:pic>
      <p:pic>
        <p:nvPicPr>
          <p:cNvPr id="12" name="Picture 7" descr="B:\Ирочка\Изображения\для презентации\весна\снег.png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1881158" y="1714488"/>
            <a:ext cx="4391348" cy="1714512"/>
          </a:xfrm>
          <a:prstGeom prst="rect">
            <a:avLst/>
          </a:prstGeom>
          <a:noFill/>
        </p:spPr>
      </p:pic>
      <p:pic>
        <p:nvPicPr>
          <p:cNvPr id="13" name="Picture 10" descr="B:\Ирочка\Изображения\для презентации\весна\снеговик.pn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5310182" y="2357431"/>
            <a:ext cx="906464" cy="1062853"/>
          </a:xfrm>
          <a:prstGeom prst="rect">
            <a:avLst/>
          </a:prstGeom>
          <a:noFill/>
        </p:spPr>
      </p:pic>
      <p:sp>
        <p:nvSpPr>
          <p:cNvPr id="14" name="Овал 13"/>
          <p:cNvSpPr/>
          <p:nvPr/>
        </p:nvSpPr>
        <p:spPr>
          <a:xfrm>
            <a:off x="6381752" y="4786322"/>
            <a:ext cx="1928826" cy="1734462"/>
          </a:xfrm>
          <a:prstGeom prst="ellipse">
            <a:avLst/>
          </a:prstGeom>
          <a:blipFill>
            <a:blip r:embed="rId10" cstate="screen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2524100" y="1571612"/>
            <a:ext cx="1928826" cy="1734462"/>
          </a:xfrm>
          <a:prstGeom prst="ellipse">
            <a:avLst/>
          </a:prstGeom>
          <a:blipFill>
            <a:blip r:embed="rId10" cstate="screen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2381224" y="1428736"/>
            <a:ext cx="2214578" cy="1892728"/>
          </a:xfrm>
          <a:prstGeom prst="ellipse">
            <a:avLst/>
          </a:prstGeom>
          <a:blipFill>
            <a:blip r:embed="rId11" cstate="screen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Picture 8" descr="B:\Ирочка\Изображения\для презентации\весна\зима ребенок.png"/>
          <p:cNvPicPr>
            <a:picLocks noChangeAspect="1" noChangeArrowheads="1"/>
          </p:cNvPicPr>
          <p:nvPr/>
        </p:nvPicPr>
        <p:blipFill>
          <a:blip r:embed="rId12" cstate="screen"/>
          <a:srcRect/>
          <a:stretch>
            <a:fillRect/>
          </a:stretch>
        </p:blipFill>
        <p:spPr bwMode="auto">
          <a:xfrm>
            <a:off x="2095473" y="2357431"/>
            <a:ext cx="818813" cy="1064681"/>
          </a:xfrm>
          <a:prstGeom prst="rect">
            <a:avLst/>
          </a:prstGeom>
          <a:noFill/>
        </p:spPr>
      </p:pic>
      <p:pic>
        <p:nvPicPr>
          <p:cNvPr id="18" name="Picture 9" descr="B:\Ирочка\Изображения\для презентации\весна\весна.png"/>
          <p:cNvPicPr>
            <a:picLocks noChangeAspect="1" noChangeArrowheads="1"/>
          </p:cNvPicPr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>
            <a:off x="6096001" y="5643579"/>
            <a:ext cx="831705" cy="955619"/>
          </a:xfrm>
          <a:prstGeom prst="rect">
            <a:avLst/>
          </a:prstGeom>
          <a:noFill/>
        </p:spPr>
      </p:pic>
      <p:pic>
        <p:nvPicPr>
          <p:cNvPr id="19" name="Picture 9" descr="B:\Ирочка\Изображения\для презентации\весна\весна.png"/>
          <p:cNvPicPr>
            <a:picLocks noChangeAspect="1" noChangeArrowheads="1"/>
          </p:cNvPicPr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>
            <a:off x="2095473" y="2357431"/>
            <a:ext cx="831705" cy="955619"/>
          </a:xfrm>
          <a:prstGeom prst="rect">
            <a:avLst/>
          </a:prstGeom>
          <a:noFill/>
        </p:spPr>
      </p:pic>
      <p:sp>
        <p:nvSpPr>
          <p:cNvPr id="21" name="Скругленный прямоугольник 2">
            <a:extLst>
              <a:ext uri="{FF2B5EF4-FFF2-40B4-BE49-F238E27FC236}">
                <a16:creationId xmlns="" xmlns:a16="http://schemas.microsoft.com/office/drawing/2014/main" id="{0C3BC662-771F-4320-B265-635F6CE140C4}"/>
              </a:ext>
            </a:extLst>
          </p:cNvPr>
          <p:cNvSpPr/>
          <p:nvPr/>
        </p:nvSpPr>
        <p:spPr>
          <a:xfrm>
            <a:off x="7096766" y="790734"/>
            <a:ext cx="4391348" cy="780878"/>
          </a:xfrm>
          <a:prstGeom prst="roundRect">
            <a:avLst/>
          </a:prstGeom>
          <a:solidFill>
            <a:srgbClr val="E3BFD0">
              <a:alpha val="70000"/>
            </a:srgb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>
                <a:solidFill>
                  <a:srgbClr val="C0504D">
                    <a:lumMod val="75000"/>
                  </a:srgbClr>
                </a:solidFill>
              </a:rPr>
              <a:t>Найди отличия</a:t>
            </a:r>
          </a:p>
        </p:txBody>
      </p:sp>
      <p:sp>
        <p:nvSpPr>
          <p:cNvPr id="24" name="Солнце 23">
            <a:extLst>
              <a:ext uri="{FF2B5EF4-FFF2-40B4-BE49-F238E27FC236}">
                <a16:creationId xmlns="" xmlns:a16="http://schemas.microsoft.com/office/drawing/2014/main" id="{A3751401-DBDE-4B09-A419-216F2026040A}"/>
              </a:ext>
            </a:extLst>
          </p:cNvPr>
          <p:cNvSpPr/>
          <p:nvPr/>
        </p:nvSpPr>
        <p:spPr>
          <a:xfrm>
            <a:off x="1063430" y="3710214"/>
            <a:ext cx="1000132" cy="928694"/>
          </a:xfrm>
          <a:prstGeom prst="sun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D3E9696D-FF36-4853-AE18-30062D2D013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 xmlns="">
                  <a14:imgLayer r:embed="rId1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91180" y="444838"/>
            <a:ext cx="667877" cy="73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18442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33649103-EF61-4953-8773-21A8CEE7FD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2" t="1218" r="1137" b="138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6C6F6891-2D0D-411A-BA8E-518FEAFA61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215" y="222662"/>
            <a:ext cx="11661569" cy="6412675"/>
          </a:xfrm>
          <a:prstGeom prst="rect">
            <a:avLst/>
          </a:prstGeom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="" xmlns:a16="http://schemas.microsoft.com/office/drawing/2014/main" id="{03DD95D1-B706-4678-8D1E-B6135CA1C61E}"/>
              </a:ext>
            </a:extLst>
          </p:cNvPr>
          <p:cNvSpPr/>
          <p:nvPr/>
        </p:nvSpPr>
        <p:spPr>
          <a:xfrm>
            <a:off x="5190925" y="938848"/>
            <a:ext cx="5180611" cy="1600438"/>
          </a:xfrm>
          <a:prstGeom prst="roundRect">
            <a:avLst/>
          </a:prstGeom>
          <a:solidFill>
            <a:srgbClr val="D0F381"/>
          </a:solidFill>
          <a:ln w="3175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soft" dir="t">
              <a:rot lat="0" lon="0" rev="15600000"/>
            </a:lightRig>
          </a:scene3d>
          <a:sp3d>
            <a:bevelT w="165100" prst="coolSlant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8800" b="1" dirty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rgbClr val="0070C0"/>
                </a:solidFill>
              </a:rPr>
              <a:t>5</a:t>
            </a:r>
            <a:r>
              <a:rPr lang="ru-RU" sz="8800" b="1" cap="none" spc="0" dirty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rgbClr val="0070C0"/>
                </a:solidFill>
                <a:effectLst/>
              </a:rPr>
              <a:t> раунд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="" xmlns:a16="http://schemas.microsoft.com/office/drawing/2014/main" id="{FF694FB8-94B0-4B60-A8E4-763A1A386EB5}"/>
              </a:ext>
            </a:extLst>
          </p:cNvPr>
          <p:cNvSpPr/>
          <p:nvPr/>
        </p:nvSpPr>
        <p:spPr>
          <a:xfrm>
            <a:off x="3995897" y="3663960"/>
            <a:ext cx="7832200" cy="1531917"/>
          </a:xfrm>
          <a:prstGeom prst="roundRect">
            <a:avLst/>
          </a:prstGeom>
          <a:solidFill>
            <a:srgbClr val="E3BFD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6000" b="1" dirty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rgbClr val="7030A0"/>
                </a:solidFill>
              </a:rPr>
              <a:t>Перелетные птицы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2B57EAC6-C8FB-4884-A2DD-122E742B4C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0" b="94271" l="2305" r="94681">
                        <a14:foregroundMark x1="70874" y1="2685" x2="71160" y2="2718"/>
                        <a14:foregroundMark x1="47518" y1="0" x2="49649" y2="245"/>
                        <a14:foregroundMark x1="96099" y1="44046" x2="96099" y2="45264"/>
                        <a14:foregroundMark x1="98824" y1="72891" x2="99823" y2="75651"/>
                        <a14:foregroundMark x1="99823" y1="75651" x2="98050" y2="85417"/>
                        <a14:foregroundMark x1="98050" y1="85417" x2="92199" y2="95313"/>
                        <a14:foregroundMark x1="92199" y1="95313" x2="41489" y2="99609"/>
                        <a14:foregroundMark x1="41489" y1="99609" x2="12589" y2="97005"/>
                        <a14:foregroundMark x1="12589" y1="97005" x2="4133" y2="92165"/>
                        <a14:foregroundMark x1="4222" y1="46997" x2="4255" y2="46615"/>
                        <a14:foregroundMark x1="1292" y1="81229" x2="1805" y2="75234"/>
                        <a14:foregroundMark x1="4255" y1="46615" x2="4998" y2="45743"/>
                        <a14:foregroundMark x1="9485" y1="22198" x2="6915" y2="17318"/>
                        <a14:foregroundMark x1="6915" y1="17318" x2="11348" y2="7292"/>
                        <a14:foregroundMark x1="11348" y1="7292" x2="39539" y2="0"/>
                        <a14:foregroundMark x1="39539" y1="0" x2="49468" y2="521"/>
                        <a14:foregroundMark x1="91719" y1="12099" x2="92816" y2="15281"/>
                        <a14:foregroundMark x1="94608" y1="44246" x2="94617" y2="45059"/>
                        <a14:foregroundMark x1="91253" y1="53556" x2="85461" y2="58464"/>
                        <a14:foregroundMark x1="85461" y1="58464" x2="76241" y2="61849"/>
                        <a14:foregroundMark x1="98404" y1="73698" x2="92553" y2="93229"/>
                        <a14:foregroundMark x1="92553" y1="93229" x2="79610" y2="98047"/>
                        <a14:foregroundMark x1="79610" y1="98047" x2="65426" y2="98568"/>
                        <a14:foregroundMark x1="65426" y1="98568" x2="52837" y2="94271"/>
                        <a14:foregroundMark x1="52837" y1="94271" x2="48759" y2="83854"/>
                        <a14:foregroundMark x1="48759" y1="83854" x2="48759" y2="75651"/>
                        <a14:foregroundMark x1="6915" y1="95573" x2="3473" y2="89338"/>
                        <a14:foregroundMark x1="3035" y1="81197" x2="7801" y2="65495"/>
                        <a14:foregroundMark x1="7801" y1="65495" x2="25000" y2="63542"/>
                        <a14:foregroundMark x1="5851" y1="67448" x2="2305" y2="77604"/>
                        <a14:foregroundMark x1="3230" y1="81193" x2="4787" y2="87240"/>
                        <a14:foregroundMark x1="2305" y1="77604" x2="3186" y2="81025"/>
                        <a14:foregroundMark x1="91312" y1="33984" x2="89184" y2="23438"/>
                        <a14:foregroundMark x1="89184" y1="23438" x2="91844" y2="13281"/>
                        <a14:foregroundMark x1="91844" y1="13281" x2="80496" y2="6250"/>
                        <a14:foregroundMark x1="80496" y1="6250" x2="66489" y2="3906"/>
                        <a14:foregroundMark x1="66489" y1="3906" x2="46454" y2="6901"/>
                        <a14:foregroundMark x1="86348" y1="7682" x2="86348" y2="7682"/>
                        <a14:foregroundMark x1="81738" y1="6120" x2="81738" y2="6120"/>
                        <a14:foregroundMark x1="81915" y1="5599" x2="90426" y2="9635"/>
                        <a14:foregroundMark x1="49113" y1="1693" x2="54787" y2="4167"/>
                        <a14:foregroundMark x1="11038" y1="47575" x2="6915" y2="55859"/>
                        <a14:foregroundMark x1="16312" y1="36979" x2="11166" y2="47318"/>
                        <a14:foregroundMark x1="6915" y1="55859" x2="8511" y2="62500"/>
                        <a14:foregroundMark x1="94149" y1="46354" x2="91135" y2="52995"/>
                        <a14:foregroundMark x1="70567" y1="45833" x2="70567" y2="45833"/>
                        <a14:foregroundMark x1="54433" y1="28125" x2="54433" y2="28125"/>
                        <a14:backgroundMark x1="12589" y1="28125" x2="10638" y2="38542"/>
                        <a14:backgroundMark x1="10638" y1="38542" x2="2837" y2="44531"/>
                        <a14:backgroundMark x1="12943" y1="28385" x2="8865" y2="24349"/>
                        <a14:backgroundMark x1="12943" y1="25911" x2="8865" y2="22917"/>
                        <a14:backgroundMark x1="4747" y1="55301" x2="4610" y2="55599"/>
                        <a14:backgroundMark x1="4463" y1="58401" x2="4078" y2="65755"/>
                        <a14:backgroundMark x1="4610" y1="55599" x2="4581" y2="56158"/>
                        <a14:backgroundMark x1="4078" y1="65755" x2="177" y2="74870"/>
                        <a14:backgroundMark x1="177" y1="81250" x2="532" y2="91536"/>
                        <a14:backgroundMark x1="532" y1="91536" x2="3191" y2="96354"/>
                        <a14:backgroundMark x1="92440" y1="11989" x2="90313" y2="9718"/>
                        <a14:backgroundMark x1="96454" y1="16276" x2="92566" y2="12123"/>
                        <a14:backgroundMark x1="50946" y1="300" x2="49468" y2="0"/>
                        <a14:backgroundMark x1="61952" y1="2530" x2="52292" y2="572"/>
                        <a14:backgroundMark x1="70922" y1="2995" x2="85284" y2="2865"/>
                        <a14:backgroundMark x1="85284" y1="2865" x2="72518" y2="2474"/>
                        <a14:backgroundMark x1="91834" y1="8605" x2="95567" y2="10807"/>
                        <a14:backgroundMark x1="87623" y1="5730" x2="85993" y2="4688"/>
                        <a14:backgroundMark x1="95567" y1="10807" x2="91968" y2="8506"/>
                        <a14:backgroundMark x1="95035" y1="15234" x2="95745" y2="33724"/>
                        <a14:backgroundMark x1="95745" y1="13542" x2="95745" y2="13542"/>
                        <a14:backgroundMark x1="91312" y1="61328" x2="91312" y2="61328"/>
                        <a14:backgroundMark x1="95035" y1="10547" x2="96454" y2="16016"/>
                        <a14:backgroundMark x1="93440" y1="33464" x2="97163" y2="38932"/>
                        <a14:backgroundMark x1="96099" y1="38932" x2="97340" y2="43880"/>
                        <a14:backgroundMark x1="94672" y1="52204" x2="93794" y2="55599"/>
                        <a14:backgroundMark x1="96454" y1="45313" x2="96068" y2="46807"/>
                        <a14:backgroundMark x1="93794" y1="55599" x2="94858" y2="66406"/>
                        <a14:backgroundMark x1="94858" y1="66406" x2="99468" y2="72656"/>
                        <a14:backgroundMark x1="8511" y1="46354" x2="4787" y2="51432"/>
                        <a14:backgroundMark x1="3901" y1="47526" x2="3901" y2="47526"/>
                        <a14:backgroundMark x1="4255" y1="47005" x2="3191" y2="49219"/>
                        <a14:backgroundMark x1="2482" y1="56380" x2="2482" y2="56380"/>
                        <a14:backgroundMark x1="3901" y1="55469" x2="3901" y2="55469"/>
                        <a14:backgroundMark x1="4610" y1="46484" x2="4610" y2="4648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454884" y="1282576"/>
            <a:ext cx="3541013" cy="48218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745064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C08D79A6-07BF-4B30-9027-051861C66DF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72" t="1218" r="1137" b="138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="" xmlns:a16="http://schemas.microsoft.com/office/drawing/2014/main" id="{8CC0013C-AB9E-476D-8A27-3D9DD05147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349" y="202517"/>
            <a:ext cx="11661569" cy="641267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129815" y="214290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3595671" y="1793663"/>
            <a:ext cx="1866891" cy="2114622"/>
            <a:chOff x="571472" y="1357298"/>
            <a:chExt cx="1866891" cy="2114622"/>
          </a:xfrm>
        </p:grpSpPr>
        <p:pic>
          <p:nvPicPr>
            <p:cNvPr id="3" name="Рисунок 2" descr="2018-04-06-13-02-15.jpg"/>
            <p:cNvPicPr>
              <a:picLocks noChangeAspect="1"/>
            </p:cNvPicPr>
            <p:nvPr/>
          </p:nvPicPr>
          <p:blipFill>
            <a:blip r:embed="rId6" cstate="screen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71472" y="1357298"/>
              <a:ext cx="1866891" cy="1866891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1000100" y="3071810"/>
              <a:ext cx="10567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dirty="0">
                  <a:latin typeface="Comic Sans MS" pitchFamily="66" charset="0"/>
                </a:rPr>
                <a:t>Голубь</a:t>
              </a:r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6782202" y="1635206"/>
            <a:ext cx="1454642" cy="2543250"/>
            <a:chOff x="7215206" y="3929066"/>
            <a:chExt cx="1454642" cy="2543250"/>
          </a:xfrm>
        </p:grpSpPr>
        <p:pic>
          <p:nvPicPr>
            <p:cNvPr id="4" name="Рисунок 3" descr="2018-04-06-13-01-51.png"/>
            <p:cNvPicPr>
              <a:picLocks noChangeAspect="1"/>
            </p:cNvPicPr>
            <p:nvPr/>
          </p:nvPicPr>
          <p:blipFill>
            <a:blip r:embed="rId7" cstate="screen"/>
            <a:stretch>
              <a:fillRect/>
            </a:stretch>
          </p:blipFill>
          <p:spPr>
            <a:xfrm>
              <a:off x="7215206" y="3929066"/>
              <a:ext cx="1454642" cy="2138737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7429520" y="6072206"/>
              <a:ext cx="93968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dirty="0">
                  <a:latin typeface="Comic Sans MS" pitchFamily="66" charset="0"/>
                </a:rPr>
                <a:t>Дятел</a:t>
              </a:r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9633301" y="783546"/>
            <a:ext cx="1571636" cy="1828870"/>
            <a:chOff x="6858016" y="1285860"/>
            <a:chExt cx="1571636" cy="1828870"/>
          </a:xfrm>
        </p:grpSpPr>
        <p:pic>
          <p:nvPicPr>
            <p:cNvPr id="6" name="Рисунок 5" descr="2018-04-06-12-59-30.gif"/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858016" y="1285860"/>
              <a:ext cx="1571636" cy="1366405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7072330" y="2714620"/>
              <a:ext cx="130356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dirty="0">
                  <a:latin typeface="Comic Sans MS" pitchFamily="66" charset="0"/>
                </a:rPr>
                <a:t>Ласточка</a:t>
              </a:r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1085078" y="1269353"/>
            <a:ext cx="1921396" cy="1543118"/>
            <a:chOff x="3714744" y="1714488"/>
            <a:chExt cx="1921396" cy="1543118"/>
          </a:xfrm>
        </p:grpSpPr>
        <p:pic>
          <p:nvPicPr>
            <p:cNvPr id="9" name="Picture 7" descr="B:\Ирочка\Изображения\для презентации\весна\sturnus_vulgaris-0214_r-300x300.jpg"/>
            <p:cNvPicPr>
              <a:picLocks noChangeAspect="1" noChangeArrowheads="1"/>
            </p:cNvPicPr>
            <p:nvPr/>
          </p:nvPicPr>
          <p:blipFill>
            <a:blip r:embed="rId9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714744" y="1714488"/>
              <a:ext cx="1921396" cy="1214322"/>
            </a:xfrm>
            <a:prstGeom prst="rect">
              <a:avLst/>
            </a:prstGeom>
            <a:noFill/>
          </p:spPr>
        </p:pic>
        <p:sp>
          <p:nvSpPr>
            <p:cNvPr id="15" name="TextBox 14"/>
            <p:cNvSpPr txBox="1"/>
            <p:nvPr/>
          </p:nvSpPr>
          <p:spPr>
            <a:xfrm>
              <a:off x="4143372" y="2857496"/>
              <a:ext cx="11849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dirty="0">
                  <a:latin typeface="Comic Sans MS" pitchFamily="66" charset="0"/>
                </a:rPr>
                <a:t>Скворец</a:t>
              </a:r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995118" y="3906553"/>
            <a:ext cx="2036499" cy="1614556"/>
            <a:chOff x="1000100" y="3929066"/>
            <a:chExt cx="2036499" cy="1614556"/>
          </a:xfrm>
        </p:grpSpPr>
        <p:pic>
          <p:nvPicPr>
            <p:cNvPr id="8" name="Рисунок 7" descr="2018-04-06-12-59-55.gif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000100" y="3929066"/>
              <a:ext cx="2036499" cy="1569531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1500166" y="5143512"/>
              <a:ext cx="72648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dirty="0">
                  <a:latin typeface="Comic Sans MS" pitchFamily="66" charset="0"/>
                </a:rPr>
                <a:t>Утка</a:t>
              </a:r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4205354" y="4827355"/>
            <a:ext cx="1498332" cy="1471680"/>
            <a:chOff x="2857488" y="5143512"/>
            <a:chExt cx="1498332" cy="1471680"/>
          </a:xfrm>
        </p:grpSpPr>
        <p:pic>
          <p:nvPicPr>
            <p:cNvPr id="5" name="Рисунок 4" descr="2018-04-06-13-01-24.png"/>
            <p:cNvPicPr>
              <a:picLocks noChangeAspect="1"/>
            </p:cNvPicPr>
            <p:nvPr/>
          </p:nvPicPr>
          <p:blipFill>
            <a:blip r:embed="rId11" cstate="screen"/>
            <a:stretch>
              <a:fillRect/>
            </a:stretch>
          </p:blipFill>
          <p:spPr>
            <a:xfrm>
              <a:off x="2857488" y="5143512"/>
              <a:ext cx="1498332" cy="1079548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2928926" y="6215082"/>
              <a:ext cx="122822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dirty="0">
                  <a:latin typeface="Comic Sans MS" pitchFamily="66" charset="0"/>
                </a:rPr>
                <a:t>Воробей</a:t>
              </a:r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9517875" y="3657067"/>
            <a:ext cx="2139320" cy="1900308"/>
            <a:chOff x="4286248" y="3500438"/>
            <a:chExt cx="2139320" cy="1900308"/>
          </a:xfrm>
        </p:grpSpPr>
        <p:pic>
          <p:nvPicPr>
            <p:cNvPr id="7" name="Рисунок 6" descr="2018-04-06-12-59-43.jpg"/>
            <p:cNvPicPr>
              <a:picLocks noChangeAspect="1"/>
            </p:cNvPicPr>
            <p:nvPr/>
          </p:nvPicPr>
          <p:blipFill>
            <a:blip r:embed="rId12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286248" y="3500438"/>
              <a:ext cx="2139320" cy="1507820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5072066" y="5000636"/>
              <a:ext cx="74892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dirty="0">
                  <a:latin typeface="Comic Sans MS" pitchFamily="66" charset="0"/>
                </a:rPr>
                <a:t>Грач</a:t>
              </a:r>
            </a:p>
          </p:txBody>
        </p:sp>
      </p:grpSp>
      <p:sp>
        <p:nvSpPr>
          <p:cNvPr id="27" name="Скругленный прямоугольник 2">
            <a:extLst>
              <a:ext uri="{FF2B5EF4-FFF2-40B4-BE49-F238E27FC236}">
                <a16:creationId xmlns="" xmlns:a16="http://schemas.microsoft.com/office/drawing/2014/main" id="{2B2BD9CD-E7BF-4818-BBCD-3E6F3AFF9549}"/>
              </a:ext>
            </a:extLst>
          </p:cNvPr>
          <p:cNvSpPr/>
          <p:nvPr/>
        </p:nvSpPr>
        <p:spPr>
          <a:xfrm>
            <a:off x="3138148" y="500579"/>
            <a:ext cx="5782331" cy="780878"/>
          </a:xfrm>
          <a:prstGeom prst="roundRect">
            <a:avLst/>
          </a:prstGeom>
          <a:solidFill>
            <a:srgbClr val="E3BFD0">
              <a:alpha val="70000"/>
            </a:srgb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>
                <a:solidFill>
                  <a:srgbClr val="C0504D">
                    <a:lumMod val="75000"/>
                  </a:srgbClr>
                </a:solidFill>
              </a:rPr>
              <a:t>Назови перелетных птиц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="" xmlns:a16="http://schemas.microsoft.com/office/drawing/2014/main" id="{CF1AE5EA-B4BD-4F42-ACD2-ABBD92A96A73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 xmlns="">
                  <a14:imgLayer r:embed="rId14">
                    <a14:imgEffect>
                      <a14:backgroundRemoval t="61730" b="93560" l="56000" r="72811">
                        <a14:foregroundMark x1="66270" y1="93652" x2="66270" y2="93652"/>
                        <a14:foregroundMark x1="67838" y1="93928" x2="67838" y2="93928"/>
                        <a14:foregroundMark x1="69027" y1="94112" x2="69027" y2="94112"/>
                        <a14:foregroundMark x1="59784" y1="94112" x2="59784" y2="94112"/>
                        <a14:foregroundMark x1="61568" y1="93468" x2="61568" y2="93468"/>
                        <a14:foregroundMark x1="62378" y1="93468" x2="62378" y2="93468"/>
                        <a14:foregroundMark x1="63297" y1="93468" x2="63297" y2="93468"/>
                        <a14:foregroundMark x1="64432" y1="93652" x2="64432" y2="93652"/>
                        <a14:foregroundMark x1="65514" y1="93652" x2="65514" y2="93652"/>
                        <a14:foregroundMark x1="59892" y1="62925" x2="59892" y2="62925"/>
                        <a14:foregroundMark x1="56486" y1="65777" x2="56486" y2="65777"/>
                        <a14:foregroundMark x1="64432" y1="87029" x2="64432" y2="87029"/>
                        <a14:foregroundMark x1="65243" y1="86569" x2="65243" y2="86569"/>
                        <a14:foregroundMark x1="64216" y1="85465" x2="64216" y2="85465"/>
                        <a14:foregroundMark x1="65081" y1="86845" x2="65081" y2="86845"/>
                        <a14:foregroundMark x1="63784" y1="85925" x2="63784" y2="85925"/>
                        <a14:foregroundMark x1="65081" y1="87489" x2="65081" y2="87489"/>
                        <a14:foregroundMark x1="64865" y1="87305" x2="65351" y2="87029"/>
                        <a14:foregroundMark x1="58703" y1="85925" x2="58703" y2="85925"/>
                        <a14:foregroundMark x1="59351" y1="87305" x2="59351" y2="87305"/>
                        <a14:foregroundMark x1="59892" y1="87948" x2="59892" y2="87948"/>
                        <a14:foregroundMark x1="58865" y1="85925" x2="58865" y2="85925"/>
                        <a14:foregroundMark x1="71514" y1="85649" x2="71514" y2="85649"/>
                        <a14:foregroundMark x1="72649" y1="87213" x2="72649" y2="87213"/>
                        <a14:foregroundMark x1="72811" y1="86753" x2="72811" y2="86753"/>
                        <a14:foregroundMark x1="60432" y1="61914" x2="60432" y2="61914"/>
                        <a14:foregroundMark x1="60541" y1="61914" x2="61351" y2="61730"/>
                        <a14:foregroundMark x1="60541" y1="62833" x2="60541" y2="62833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54548" t="60759" r="27012" b="8943"/>
          <a:stretch/>
        </p:blipFill>
        <p:spPr>
          <a:xfrm>
            <a:off x="7986647" y="4466548"/>
            <a:ext cx="1646654" cy="2019071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84E3130B-3E46-4DB8-90DA-57D007422C6F}"/>
              </a:ext>
            </a:extLst>
          </p:cNvPr>
          <p:cNvSpPr txBox="1"/>
          <p:nvPr/>
        </p:nvSpPr>
        <p:spPr>
          <a:xfrm>
            <a:off x="8043578" y="6136431"/>
            <a:ext cx="15327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Comic Sans MS" pitchFamily="66" charset="0"/>
              </a:rPr>
              <a:t>Жаворонок</a:t>
            </a:r>
          </a:p>
        </p:txBody>
      </p:sp>
    </p:spTree>
    <p:extLst>
      <p:ext uri="{BB962C8B-B14F-4D97-AF65-F5344CB8AC3E}">
        <p14:creationId xmlns:p14="http://schemas.microsoft.com/office/powerpoint/2010/main" xmlns="" val="3443754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2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1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2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2000" fill="hold"/>
                                        <p:tgtEl>
                                          <p:spTgt spid="2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8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9" dur="2000" fill="hold"/>
                                        <p:tgtEl>
                                          <p:spTgt spid="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46309875-B9D4-4C0C-A9FF-B7E4730C16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2" t="1218" r="1137" b="138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A552A972-0B24-452B-BD8D-6775247A22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615" y="187086"/>
            <a:ext cx="11661569" cy="641267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044371" y="5357826"/>
            <a:ext cx="18827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31550" cmpd="sng">
                  <a:solidFill>
                    <a:srgbClr val="7030A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ответ</a:t>
            </a:r>
          </a:p>
        </p:txBody>
      </p:sp>
      <p:pic>
        <p:nvPicPr>
          <p:cNvPr id="8" name="Содержимое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01534" y="3897608"/>
            <a:ext cx="3330866" cy="2500793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Заголовок 2"/>
          <p:cNvSpPr txBox="1">
            <a:spLocks/>
          </p:cNvSpPr>
          <p:nvPr/>
        </p:nvSpPr>
        <p:spPr>
          <a:xfrm>
            <a:off x="983432" y="0"/>
            <a:ext cx="8229600" cy="1219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ru-RU" dirty="0">
              <a:ln w="3200">
                <a:solidFill>
                  <a:schemeClr val="accent6">
                    <a:lumMod val="75000"/>
                    <a:alpha val="25000"/>
                  </a:schemeClr>
                </a:solidFill>
                <a:prstDash val="solid"/>
                <a:round/>
              </a:ln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Шестиугольник 1"/>
          <p:cNvSpPr/>
          <p:nvPr/>
        </p:nvSpPr>
        <p:spPr>
          <a:xfrm>
            <a:off x="7985750" y="2313424"/>
            <a:ext cx="1080000" cy="1080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</a:p>
        </p:txBody>
      </p:sp>
      <p:sp>
        <p:nvSpPr>
          <p:cNvPr id="9" name="Шестиугольник 8"/>
          <p:cNvSpPr/>
          <p:nvPr/>
        </p:nvSpPr>
        <p:spPr>
          <a:xfrm>
            <a:off x="1919536" y="2328873"/>
            <a:ext cx="1080000" cy="1080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</a:p>
        </p:txBody>
      </p:sp>
      <p:sp>
        <p:nvSpPr>
          <p:cNvPr id="10" name="Шестиугольник 9"/>
          <p:cNvSpPr/>
          <p:nvPr/>
        </p:nvSpPr>
        <p:spPr>
          <a:xfrm>
            <a:off x="4691784" y="813798"/>
            <a:ext cx="1080000" cy="1080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</a:p>
        </p:txBody>
      </p:sp>
      <p:sp>
        <p:nvSpPr>
          <p:cNvPr id="11" name="Шестиугольник 10"/>
          <p:cNvSpPr/>
          <p:nvPr/>
        </p:nvSpPr>
        <p:spPr>
          <a:xfrm>
            <a:off x="6382321" y="3197994"/>
            <a:ext cx="1071833" cy="1080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</p:txBody>
      </p:sp>
      <p:sp>
        <p:nvSpPr>
          <p:cNvPr id="12" name="Шестиугольник 11"/>
          <p:cNvSpPr/>
          <p:nvPr/>
        </p:nvSpPr>
        <p:spPr>
          <a:xfrm>
            <a:off x="3648000" y="2196000"/>
            <a:ext cx="1080000" cy="1080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</p:txBody>
      </p:sp>
      <p:sp>
        <p:nvSpPr>
          <p:cNvPr id="13" name="Шестиугольник 12"/>
          <p:cNvSpPr/>
          <p:nvPr/>
        </p:nvSpPr>
        <p:spPr>
          <a:xfrm>
            <a:off x="6600056" y="860779"/>
            <a:ext cx="1080000" cy="1080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</a:p>
        </p:txBody>
      </p:sp>
      <p:sp>
        <p:nvSpPr>
          <p:cNvPr id="14" name="Шестиугольник 13"/>
          <p:cNvSpPr/>
          <p:nvPr/>
        </p:nvSpPr>
        <p:spPr>
          <a:xfrm>
            <a:off x="2496000" y="1088740"/>
            <a:ext cx="1080000" cy="10800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</a:p>
        </p:txBody>
      </p:sp>
      <p:sp>
        <p:nvSpPr>
          <p:cNvPr id="16" name="Скругленный прямоугольник 2">
            <a:extLst>
              <a:ext uri="{FF2B5EF4-FFF2-40B4-BE49-F238E27FC236}">
                <a16:creationId xmlns="" xmlns:a16="http://schemas.microsoft.com/office/drawing/2014/main" id="{21D65735-7D20-4060-8776-D5036B646B49}"/>
              </a:ext>
            </a:extLst>
          </p:cNvPr>
          <p:cNvSpPr/>
          <p:nvPr/>
        </p:nvSpPr>
        <p:spPr>
          <a:xfrm>
            <a:off x="2238674" y="295831"/>
            <a:ext cx="7587452" cy="451317"/>
          </a:xfrm>
          <a:prstGeom prst="roundRect">
            <a:avLst/>
          </a:prstGeom>
          <a:solidFill>
            <a:srgbClr val="E3BFD0">
              <a:alpha val="70000"/>
            </a:srgb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srgbClr val="C0504D">
                    <a:lumMod val="75000"/>
                  </a:srgbClr>
                </a:solidFill>
              </a:rPr>
              <a:t>Из букв составьте название птицы</a:t>
            </a:r>
          </a:p>
        </p:txBody>
      </p:sp>
    </p:spTree>
    <p:extLst>
      <p:ext uri="{BB962C8B-B14F-4D97-AF65-F5344CB8AC3E}">
        <p14:creationId xmlns:p14="http://schemas.microsoft.com/office/powerpoint/2010/main" xmlns="" val="1662637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992 -0.0007 L 0.02852 -0.01227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22" y="-579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537 -0.0088 L 0.54635 0.16852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586" y="8866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299 -0.01389 L -0.08268 0.21852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84" y="1162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86 0.01713 L 0.21602 0.00232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51" y="-741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3.33333E-6 L 0.07066 0.2118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24" y="10579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25 -0.07315 L -0.11628 -0.14375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2" y="-354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609 -0.00995 L -0.56745 0.00162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177" y="5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AC14C8D9-685F-4BE5-B3E1-DE3CC6B3A1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2" t="1218" r="1137" b="138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559910F4-52FF-4B1B-BF66-293B8E1996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215" y="177630"/>
            <a:ext cx="11661569" cy="641267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044371" y="5357826"/>
            <a:ext cx="18827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31550" cmpd="sng">
                  <a:solidFill>
                    <a:srgbClr val="7030A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ответ</a:t>
            </a:r>
          </a:p>
        </p:txBody>
      </p:sp>
      <p:pic>
        <p:nvPicPr>
          <p:cNvPr id="8" name="Содержимое 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67655" y="4242166"/>
            <a:ext cx="2588412" cy="2250936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Блок-схема: типовой процесс 1"/>
          <p:cNvSpPr/>
          <p:nvPr/>
        </p:nvSpPr>
        <p:spPr>
          <a:xfrm>
            <a:off x="3864000" y="1339322"/>
            <a:ext cx="1080000" cy="720000"/>
          </a:xfrm>
          <a:prstGeom prst="flowChartPredefinedProcess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</a:p>
        </p:txBody>
      </p:sp>
      <p:sp>
        <p:nvSpPr>
          <p:cNvPr id="9" name="Блок-схема: типовой процесс 8"/>
          <p:cNvSpPr/>
          <p:nvPr/>
        </p:nvSpPr>
        <p:spPr>
          <a:xfrm>
            <a:off x="6905750" y="2243363"/>
            <a:ext cx="1080000" cy="720000"/>
          </a:xfrm>
          <a:prstGeom prst="flowChartPredefinedProcess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</a:p>
        </p:txBody>
      </p:sp>
      <p:sp>
        <p:nvSpPr>
          <p:cNvPr id="10" name="Блок-схема: типовой процесс 9"/>
          <p:cNvSpPr/>
          <p:nvPr/>
        </p:nvSpPr>
        <p:spPr>
          <a:xfrm>
            <a:off x="2144223" y="2049722"/>
            <a:ext cx="1080000" cy="720000"/>
          </a:xfrm>
          <a:prstGeom prst="flowChartPredefinedProcess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</a:p>
        </p:txBody>
      </p:sp>
      <p:sp>
        <p:nvSpPr>
          <p:cNvPr id="11" name="Блок-схема: типовой процесс 10"/>
          <p:cNvSpPr/>
          <p:nvPr/>
        </p:nvSpPr>
        <p:spPr>
          <a:xfrm>
            <a:off x="5916000" y="1188000"/>
            <a:ext cx="1080000" cy="720000"/>
          </a:xfrm>
          <a:prstGeom prst="flowChartPredefinedProcess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</a:p>
        </p:txBody>
      </p:sp>
      <p:sp>
        <p:nvSpPr>
          <p:cNvPr id="12" name="Блок-схема: типовой процесс 11"/>
          <p:cNvSpPr/>
          <p:nvPr/>
        </p:nvSpPr>
        <p:spPr>
          <a:xfrm>
            <a:off x="6129971" y="3023968"/>
            <a:ext cx="1080000" cy="720000"/>
          </a:xfrm>
          <a:prstGeom prst="flowChartPredefinedProcess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</a:p>
        </p:txBody>
      </p:sp>
      <p:sp>
        <p:nvSpPr>
          <p:cNvPr id="13" name="Блок-схема: типовой процесс 12"/>
          <p:cNvSpPr/>
          <p:nvPr/>
        </p:nvSpPr>
        <p:spPr>
          <a:xfrm>
            <a:off x="3792000" y="2844000"/>
            <a:ext cx="1080000" cy="720000"/>
          </a:xfrm>
          <a:prstGeom prst="flowChartPredefinedProcess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</a:p>
        </p:txBody>
      </p:sp>
      <p:sp>
        <p:nvSpPr>
          <p:cNvPr id="16" name="Скругленный прямоугольник 2">
            <a:extLst>
              <a:ext uri="{FF2B5EF4-FFF2-40B4-BE49-F238E27FC236}">
                <a16:creationId xmlns="" xmlns:a16="http://schemas.microsoft.com/office/drawing/2014/main" id="{0BF3F522-EAE1-4B1E-81EA-EF74A9A35C0C}"/>
              </a:ext>
            </a:extLst>
          </p:cNvPr>
          <p:cNvSpPr/>
          <p:nvPr/>
        </p:nvSpPr>
        <p:spPr>
          <a:xfrm>
            <a:off x="2238674" y="295831"/>
            <a:ext cx="7587452" cy="451317"/>
          </a:xfrm>
          <a:prstGeom prst="roundRect">
            <a:avLst/>
          </a:prstGeom>
          <a:solidFill>
            <a:srgbClr val="E3BFD0">
              <a:alpha val="70000"/>
            </a:srgb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srgbClr val="C0504D">
                    <a:lumMod val="75000"/>
                  </a:srgbClr>
                </a:solidFill>
              </a:rPr>
              <a:t>Из букв составьте название птицы</a:t>
            </a:r>
          </a:p>
        </p:txBody>
      </p:sp>
    </p:spTree>
    <p:extLst>
      <p:ext uri="{BB962C8B-B14F-4D97-AF65-F5344CB8AC3E}">
        <p14:creationId xmlns:p14="http://schemas.microsoft.com/office/powerpoint/2010/main" xmlns="" val="789891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771 0.05416 L 0.27981 0.03518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870" y="-949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4.81481E-6 L 0.35429 0.13379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08" y="669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4.44444E-6 L -0.15938 0.16204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69" y="8102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495 0.02361 L 3.75E-6 -3.33333E-6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21" y="-1319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18 2.96296E-6 L -0.44453 -0.08773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72" y="-5278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69 -0.00093 L -0.09024 -0.0805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27" y="-3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19373998-E4FC-4C37-AFD8-218CFD33D0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2" t="1218" r="1137" b="138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2D33990E-3ABF-4E0A-B54E-8F54445522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58" y="222662"/>
            <a:ext cx="11661569" cy="641267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044371" y="5357826"/>
            <a:ext cx="18827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31550" cmpd="sng">
                  <a:solidFill>
                    <a:srgbClr val="7030A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ответ</a:t>
            </a:r>
          </a:p>
        </p:txBody>
      </p:sp>
      <p:pic>
        <p:nvPicPr>
          <p:cNvPr id="8" name="Содержимое 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52439" y="4159664"/>
            <a:ext cx="3019820" cy="2250936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Прямоугольник с двумя усеченными противолежащими углами 2"/>
          <p:cNvSpPr/>
          <p:nvPr/>
        </p:nvSpPr>
        <p:spPr>
          <a:xfrm>
            <a:off x="7381193" y="3172279"/>
            <a:ext cx="1080000" cy="1080000"/>
          </a:xfrm>
          <a:prstGeom prst="snip2Diag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</a:p>
        </p:txBody>
      </p:sp>
      <p:sp>
        <p:nvSpPr>
          <p:cNvPr id="10" name="Прямоугольник с двумя усеченными противолежащими углами 9"/>
          <p:cNvSpPr/>
          <p:nvPr/>
        </p:nvSpPr>
        <p:spPr>
          <a:xfrm>
            <a:off x="3563843" y="2262166"/>
            <a:ext cx="1080000" cy="1080000"/>
          </a:xfrm>
          <a:prstGeom prst="snip2Diag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</a:p>
        </p:txBody>
      </p:sp>
      <p:sp>
        <p:nvSpPr>
          <p:cNvPr id="11" name="Прямоугольник с двумя усеченными противолежащими углами 10"/>
          <p:cNvSpPr/>
          <p:nvPr/>
        </p:nvSpPr>
        <p:spPr>
          <a:xfrm>
            <a:off x="5331771" y="3162166"/>
            <a:ext cx="1080000" cy="1080000"/>
          </a:xfrm>
          <a:prstGeom prst="snip2Diag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</a:p>
        </p:txBody>
      </p:sp>
      <p:sp>
        <p:nvSpPr>
          <p:cNvPr id="12" name="Прямоугольник с двумя усеченными противолежащими углами 11"/>
          <p:cNvSpPr/>
          <p:nvPr/>
        </p:nvSpPr>
        <p:spPr>
          <a:xfrm>
            <a:off x="7289593" y="1326166"/>
            <a:ext cx="1080000" cy="1080000"/>
          </a:xfrm>
          <a:prstGeom prst="snip2Diag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</a:p>
        </p:txBody>
      </p:sp>
      <p:sp>
        <p:nvSpPr>
          <p:cNvPr id="13" name="Прямоугольник с двумя усеченными противолежащими углами 12"/>
          <p:cNvSpPr/>
          <p:nvPr/>
        </p:nvSpPr>
        <p:spPr>
          <a:xfrm>
            <a:off x="2015843" y="3378166"/>
            <a:ext cx="1080000" cy="1080000"/>
          </a:xfrm>
          <a:prstGeom prst="snip2Diag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</p:txBody>
      </p:sp>
      <p:sp>
        <p:nvSpPr>
          <p:cNvPr id="14" name="Прямоугольник с двумя усеченными противолежащими углами 13"/>
          <p:cNvSpPr/>
          <p:nvPr/>
        </p:nvSpPr>
        <p:spPr>
          <a:xfrm>
            <a:off x="1871843" y="1400822"/>
            <a:ext cx="1080000" cy="1080000"/>
          </a:xfrm>
          <a:prstGeom prst="snip2Diag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</a:p>
        </p:txBody>
      </p:sp>
      <p:sp>
        <p:nvSpPr>
          <p:cNvPr id="15" name="Прямоугольник с двумя усеченными противолежащими углами 14"/>
          <p:cNvSpPr/>
          <p:nvPr/>
        </p:nvSpPr>
        <p:spPr>
          <a:xfrm>
            <a:off x="5075843" y="1434166"/>
            <a:ext cx="1080000" cy="1080000"/>
          </a:xfrm>
          <a:prstGeom prst="snip2Diag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</p:txBody>
      </p:sp>
      <p:sp>
        <p:nvSpPr>
          <p:cNvPr id="18" name="Скругленный прямоугольник 2">
            <a:extLst>
              <a:ext uri="{FF2B5EF4-FFF2-40B4-BE49-F238E27FC236}">
                <a16:creationId xmlns="" xmlns:a16="http://schemas.microsoft.com/office/drawing/2014/main" id="{F5318C9B-DE2A-4FCF-8D3F-AFB746CCC83E}"/>
              </a:ext>
            </a:extLst>
          </p:cNvPr>
          <p:cNvSpPr/>
          <p:nvPr/>
        </p:nvSpPr>
        <p:spPr>
          <a:xfrm>
            <a:off x="2302274" y="398406"/>
            <a:ext cx="7587452" cy="451317"/>
          </a:xfrm>
          <a:prstGeom prst="roundRect">
            <a:avLst/>
          </a:prstGeom>
          <a:solidFill>
            <a:srgbClr val="E3BFD0">
              <a:alpha val="70000"/>
            </a:srgb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srgbClr val="C0504D">
                    <a:lumMod val="75000"/>
                  </a:srgbClr>
                </a:solidFill>
              </a:rPr>
              <a:t>Из букв составьте название птицы</a:t>
            </a:r>
          </a:p>
        </p:txBody>
      </p:sp>
    </p:spTree>
    <p:extLst>
      <p:ext uri="{BB962C8B-B14F-4D97-AF65-F5344CB8AC3E}">
        <p14:creationId xmlns:p14="http://schemas.microsoft.com/office/powerpoint/2010/main" xmlns="" val="2915902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3.7037E-7 L 0.19791 0.14444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96" y="722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81481E-6 L 0.49193 -4.81481E-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96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3.7037E-6 L 0.31627 -0.15741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07" y="-787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1.48148E-6 L -0.1974 0.15741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0" y="787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7.40741E-7 L -0.02305 0.14051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9" y="7014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4.81481E-6 L 0.25052 -0.13472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26" y="-673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3.7037E-6 L -0.48438 -0.10601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219" y="-5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7EE0DA68-5CAA-412F-873C-78A01F31DC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2" t="1218" r="1137" b="138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B879DB1D-3633-45F9-AF1E-BCDEE76F01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215" y="222662"/>
            <a:ext cx="11661569" cy="641267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044371" y="5357826"/>
            <a:ext cx="18827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31550" cmpd="sng">
                  <a:solidFill>
                    <a:srgbClr val="7030A0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ответ</a:t>
            </a:r>
          </a:p>
        </p:txBody>
      </p:sp>
      <p:pic>
        <p:nvPicPr>
          <p:cNvPr id="8" name="Содержимое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55640" y="4100760"/>
            <a:ext cx="3001248" cy="2250936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Овал 1"/>
          <p:cNvSpPr/>
          <p:nvPr/>
        </p:nvSpPr>
        <p:spPr>
          <a:xfrm>
            <a:off x="7104000" y="2632513"/>
            <a:ext cx="1080000" cy="1091546"/>
          </a:xfrm>
          <a:prstGeom prst="ellipse">
            <a:avLst/>
          </a:prstGeom>
          <a:solidFill>
            <a:srgbClr val="7030A0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ь</a:t>
            </a:r>
          </a:p>
        </p:txBody>
      </p:sp>
      <p:sp>
        <p:nvSpPr>
          <p:cNvPr id="9" name="Овал 8"/>
          <p:cNvSpPr/>
          <p:nvPr/>
        </p:nvSpPr>
        <p:spPr>
          <a:xfrm>
            <a:off x="2136000" y="1010293"/>
            <a:ext cx="1080000" cy="1080000"/>
          </a:xfrm>
          <a:prstGeom prst="ellipse">
            <a:avLst/>
          </a:prstGeom>
          <a:solidFill>
            <a:srgbClr val="7030A0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</a:p>
        </p:txBody>
      </p:sp>
      <p:sp>
        <p:nvSpPr>
          <p:cNvPr id="10" name="Овал 9"/>
          <p:cNvSpPr/>
          <p:nvPr/>
        </p:nvSpPr>
        <p:spPr>
          <a:xfrm>
            <a:off x="3684000" y="1400112"/>
            <a:ext cx="1080000" cy="1080000"/>
          </a:xfrm>
          <a:prstGeom prst="ellipse">
            <a:avLst/>
          </a:prstGeom>
          <a:solidFill>
            <a:srgbClr val="7030A0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</a:p>
        </p:txBody>
      </p:sp>
      <p:sp>
        <p:nvSpPr>
          <p:cNvPr id="11" name="Овал 10"/>
          <p:cNvSpPr/>
          <p:nvPr/>
        </p:nvSpPr>
        <p:spPr>
          <a:xfrm>
            <a:off x="4980000" y="2509258"/>
            <a:ext cx="1080000" cy="1080000"/>
          </a:xfrm>
          <a:prstGeom prst="ellipse">
            <a:avLst/>
          </a:prstGeom>
          <a:solidFill>
            <a:srgbClr val="7030A0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</a:p>
        </p:txBody>
      </p:sp>
      <p:sp>
        <p:nvSpPr>
          <p:cNvPr id="12" name="Овал 11"/>
          <p:cNvSpPr/>
          <p:nvPr/>
        </p:nvSpPr>
        <p:spPr>
          <a:xfrm>
            <a:off x="7140000" y="1010293"/>
            <a:ext cx="1080000" cy="1080000"/>
          </a:xfrm>
          <a:prstGeom prst="ellipse">
            <a:avLst/>
          </a:prstGeom>
          <a:solidFill>
            <a:srgbClr val="7030A0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</p:txBody>
      </p:sp>
      <p:sp>
        <p:nvSpPr>
          <p:cNvPr id="13" name="Овал 12"/>
          <p:cNvSpPr/>
          <p:nvPr/>
        </p:nvSpPr>
        <p:spPr>
          <a:xfrm>
            <a:off x="2352000" y="2619271"/>
            <a:ext cx="1080000" cy="1080000"/>
          </a:xfrm>
          <a:prstGeom prst="ellipse">
            <a:avLst/>
          </a:prstGeom>
          <a:solidFill>
            <a:srgbClr val="7030A0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</a:p>
        </p:txBody>
      </p:sp>
      <p:sp>
        <p:nvSpPr>
          <p:cNvPr id="14" name="Овал 13"/>
          <p:cNvSpPr/>
          <p:nvPr/>
        </p:nvSpPr>
        <p:spPr>
          <a:xfrm>
            <a:off x="5405011" y="871473"/>
            <a:ext cx="1080000" cy="1080000"/>
          </a:xfrm>
          <a:prstGeom prst="ellipse">
            <a:avLst/>
          </a:prstGeom>
          <a:solidFill>
            <a:srgbClr val="7030A0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</a:p>
        </p:txBody>
      </p:sp>
      <p:sp>
        <p:nvSpPr>
          <p:cNvPr id="17" name="Скругленный прямоугольник 2">
            <a:extLst>
              <a:ext uri="{FF2B5EF4-FFF2-40B4-BE49-F238E27FC236}">
                <a16:creationId xmlns="" xmlns:a16="http://schemas.microsoft.com/office/drawing/2014/main" id="{03ED98EF-7D90-4CE9-B9FC-DA159B340BC6}"/>
              </a:ext>
            </a:extLst>
          </p:cNvPr>
          <p:cNvSpPr/>
          <p:nvPr/>
        </p:nvSpPr>
        <p:spPr>
          <a:xfrm>
            <a:off x="2238674" y="295831"/>
            <a:ext cx="7587452" cy="451317"/>
          </a:xfrm>
          <a:prstGeom prst="roundRect">
            <a:avLst/>
          </a:prstGeom>
          <a:solidFill>
            <a:srgbClr val="E3BFD0">
              <a:alpha val="70000"/>
            </a:srgb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srgbClr val="C0504D">
                    <a:lumMod val="75000"/>
                  </a:srgbClr>
                </a:solidFill>
              </a:rPr>
              <a:t>Из букв составьте название птицы</a:t>
            </a:r>
          </a:p>
        </p:txBody>
      </p:sp>
    </p:spTree>
    <p:extLst>
      <p:ext uri="{BB962C8B-B14F-4D97-AF65-F5344CB8AC3E}">
        <p14:creationId xmlns:p14="http://schemas.microsoft.com/office/powerpoint/2010/main" xmlns="" val="147861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4.07407E-6 L 0.53529 0.1331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58" y="6644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7037E-7 L 0.26528 0.0504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64" y="2523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2.96296E-6 L -0.40078 0.12754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39" y="6366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4.07407E-6 L -0.28828 0.14004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414" y="6991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51 -0.00579 L -0.01055 -0.1338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21" y="-6412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4.07407E-6 L 0.0237 -0.12755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5" y="-6389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4.07407E-6 L 0.2362 -0.11621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10" y="-5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33649103-EF61-4953-8773-21A8CEE7FD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2" t="1218" r="1137" b="138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6C6F6891-2D0D-411A-BA8E-518FEAFA61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215" y="222662"/>
            <a:ext cx="11661569" cy="6412675"/>
          </a:xfrm>
          <a:prstGeom prst="rect">
            <a:avLst/>
          </a:prstGeom>
        </p:spPr>
      </p:pic>
      <p:sp>
        <p:nvSpPr>
          <p:cNvPr id="5" name="Скругленный прямоугольник 4">
            <a:extLst>
              <a:ext uri="{FF2B5EF4-FFF2-40B4-BE49-F238E27FC236}">
                <a16:creationId xmlns="" xmlns:a16="http://schemas.microsoft.com/office/drawing/2014/main" id="{03DD95D1-B706-4678-8D1E-B6135CA1C61E}"/>
              </a:ext>
            </a:extLst>
          </p:cNvPr>
          <p:cNvSpPr/>
          <p:nvPr/>
        </p:nvSpPr>
        <p:spPr>
          <a:xfrm>
            <a:off x="5190925" y="938848"/>
            <a:ext cx="5180611" cy="1600438"/>
          </a:xfrm>
          <a:prstGeom prst="roundRect">
            <a:avLst/>
          </a:prstGeom>
          <a:solidFill>
            <a:srgbClr val="D0F381"/>
          </a:solidFill>
          <a:scene3d>
            <a:camera prst="orthographicFront"/>
            <a:lightRig rig="soft" dir="t">
              <a:rot lat="0" lon="0" rev="15600000"/>
            </a:lightRig>
          </a:scene3d>
          <a:sp3d>
            <a:bevelT w="165100" prst="coolSlant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8800" b="1" dirty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rgbClr val="0070C0"/>
                </a:solidFill>
              </a:rPr>
              <a:t>6</a:t>
            </a:r>
            <a:r>
              <a:rPr lang="ru-RU" sz="8800" b="1" cap="none" spc="0" dirty="0" smtClean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rgbClr val="0070C0"/>
                </a:solidFill>
                <a:effectLst/>
              </a:rPr>
              <a:t> </a:t>
            </a:r>
            <a:r>
              <a:rPr lang="ru-RU" sz="8800" b="1" cap="none" spc="0" dirty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rgbClr val="0070C0"/>
                </a:solidFill>
                <a:effectLst/>
              </a:rPr>
              <a:t>раунд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="" xmlns:a16="http://schemas.microsoft.com/office/drawing/2014/main" id="{FF694FB8-94B0-4B60-A8E4-763A1A386EB5}"/>
              </a:ext>
            </a:extLst>
          </p:cNvPr>
          <p:cNvSpPr/>
          <p:nvPr/>
        </p:nvSpPr>
        <p:spPr>
          <a:xfrm>
            <a:off x="3995897" y="3663960"/>
            <a:ext cx="7832200" cy="1531917"/>
          </a:xfrm>
          <a:prstGeom prst="roundRect">
            <a:avLst/>
          </a:prstGeom>
          <a:solidFill>
            <a:srgbClr val="E3BFD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6000" b="1" dirty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rgbClr val="7030A0"/>
                </a:solidFill>
              </a:rPr>
              <a:t>Весенняя пословица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BB5C2461-E563-4DDA-84F4-1CBDD3073E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0" b="94271" l="2305" r="94681">
                        <a14:foregroundMark x1="70874" y1="2685" x2="71160" y2="2718"/>
                        <a14:foregroundMark x1="47518" y1="0" x2="49649" y2="245"/>
                        <a14:foregroundMark x1="96099" y1="44046" x2="96099" y2="45264"/>
                        <a14:foregroundMark x1="98824" y1="72891" x2="99823" y2="75651"/>
                        <a14:foregroundMark x1="99823" y1="75651" x2="98050" y2="85417"/>
                        <a14:foregroundMark x1="98050" y1="85417" x2="92199" y2="95313"/>
                        <a14:foregroundMark x1="92199" y1="95313" x2="41489" y2="99609"/>
                        <a14:foregroundMark x1="41489" y1="99609" x2="12589" y2="97005"/>
                        <a14:foregroundMark x1="12589" y1="97005" x2="4133" y2="92165"/>
                        <a14:foregroundMark x1="4222" y1="46997" x2="4255" y2="46615"/>
                        <a14:foregroundMark x1="1292" y1="81229" x2="1805" y2="75234"/>
                        <a14:foregroundMark x1="4255" y1="46615" x2="4998" y2="45743"/>
                        <a14:foregroundMark x1="9485" y1="22198" x2="6915" y2="17318"/>
                        <a14:foregroundMark x1="6915" y1="17318" x2="11348" y2="7292"/>
                        <a14:foregroundMark x1="11348" y1="7292" x2="39539" y2="0"/>
                        <a14:foregroundMark x1="39539" y1="0" x2="49468" y2="521"/>
                        <a14:foregroundMark x1="91719" y1="12099" x2="92816" y2="15281"/>
                        <a14:foregroundMark x1="94608" y1="44246" x2="94617" y2="45059"/>
                        <a14:foregroundMark x1="91253" y1="53556" x2="85461" y2="58464"/>
                        <a14:foregroundMark x1="85461" y1="58464" x2="76241" y2="61849"/>
                        <a14:foregroundMark x1="98404" y1="73698" x2="92553" y2="93229"/>
                        <a14:foregroundMark x1="92553" y1="93229" x2="79610" y2="98047"/>
                        <a14:foregroundMark x1="79610" y1="98047" x2="65426" y2="98568"/>
                        <a14:foregroundMark x1="65426" y1="98568" x2="52837" y2="94271"/>
                        <a14:foregroundMark x1="52837" y1="94271" x2="48759" y2="83854"/>
                        <a14:foregroundMark x1="48759" y1="83854" x2="48759" y2="75651"/>
                        <a14:foregroundMark x1="6915" y1="95573" x2="3473" y2="89338"/>
                        <a14:foregroundMark x1="3035" y1="81197" x2="7801" y2="65495"/>
                        <a14:foregroundMark x1="7801" y1="65495" x2="25000" y2="63542"/>
                        <a14:foregroundMark x1="5851" y1="67448" x2="2305" y2="77604"/>
                        <a14:foregroundMark x1="3230" y1="81193" x2="4787" y2="87240"/>
                        <a14:foregroundMark x1="2305" y1="77604" x2="3186" y2="81025"/>
                        <a14:foregroundMark x1="91312" y1="33984" x2="89184" y2="23438"/>
                        <a14:foregroundMark x1="89184" y1="23438" x2="91844" y2="13281"/>
                        <a14:foregroundMark x1="91844" y1="13281" x2="80496" y2="6250"/>
                        <a14:foregroundMark x1="80496" y1="6250" x2="66489" y2="3906"/>
                        <a14:foregroundMark x1="66489" y1="3906" x2="46454" y2="6901"/>
                        <a14:foregroundMark x1="86348" y1="7682" x2="86348" y2="7682"/>
                        <a14:foregroundMark x1="81738" y1="6120" x2="81738" y2="6120"/>
                        <a14:foregroundMark x1="81915" y1="5599" x2="90426" y2="9635"/>
                        <a14:foregroundMark x1="49113" y1="1693" x2="54787" y2="4167"/>
                        <a14:foregroundMark x1="11038" y1="47575" x2="6915" y2="55859"/>
                        <a14:foregroundMark x1="16312" y1="36979" x2="11166" y2="47318"/>
                        <a14:foregroundMark x1="6915" y1="55859" x2="8511" y2="62500"/>
                        <a14:foregroundMark x1="94149" y1="46354" x2="91135" y2="52995"/>
                        <a14:foregroundMark x1="70567" y1="45833" x2="70567" y2="45833"/>
                        <a14:foregroundMark x1="54433" y1="28125" x2="54433" y2="28125"/>
                        <a14:backgroundMark x1="12589" y1="28125" x2="10638" y2="38542"/>
                        <a14:backgroundMark x1="10638" y1="38542" x2="2837" y2="44531"/>
                        <a14:backgroundMark x1="12943" y1="28385" x2="8865" y2="24349"/>
                        <a14:backgroundMark x1="12943" y1="25911" x2="8865" y2="22917"/>
                        <a14:backgroundMark x1="4747" y1="55301" x2="4610" y2="55599"/>
                        <a14:backgroundMark x1="4463" y1="58401" x2="4078" y2="65755"/>
                        <a14:backgroundMark x1="4610" y1="55599" x2="4581" y2="56158"/>
                        <a14:backgroundMark x1="4078" y1="65755" x2="177" y2="74870"/>
                        <a14:backgroundMark x1="177" y1="81250" x2="532" y2="91536"/>
                        <a14:backgroundMark x1="532" y1="91536" x2="3191" y2="96354"/>
                        <a14:backgroundMark x1="92440" y1="11989" x2="90313" y2="9718"/>
                        <a14:backgroundMark x1="96454" y1="16276" x2="92566" y2="12123"/>
                        <a14:backgroundMark x1="50946" y1="300" x2="49468" y2="0"/>
                        <a14:backgroundMark x1="61952" y1="2530" x2="52292" y2="572"/>
                        <a14:backgroundMark x1="70922" y1="2995" x2="85284" y2="2865"/>
                        <a14:backgroundMark x1="85284" y1="2865" x2="72518" y2="2474"/>
                        <a14:backgroundMark x1="91834" y1="8605" x2="95567" y2="10807"/>
                        <a14:backgroundMark x1="87623" y1="5730" x2="85993" y2="4688"/>
                        <a14:backgroundMark x1="95567" y1="10807" x2="91968" y2="8506"/>
                        <a14:backgroundMark x1="95035" y1="15234" x2="95745" y2="33724"/>
                        <a14:backgroundMark x1="95745" y1="13542" x2="95745" y2="13542"/>
                        <a14:backgroundMark x1="91312" y1="61328" x2="91312" y2="61328"/>
                        <a14:backgroundMark x1="95035" y1="10547" x2="96454" y2="16016"/>
                        <a14:backgroundMark x1="93440" y1="33464" x2="97163" y2="38932"/>
                        <a14:backgroundMark x1="96099" y1="38932" x2="97340" y2="43880"/>
                        <a14:backgroundMark x1="94672" y1="52204" x2="93794" y2="55599"/>
                        <a14:backgroundMark x1="96454" y1="45313" x2="96068" y2="46807"/>
                        <a14:backgroundMark x1="93794" y1="55599" x2="94858" y2="66406"/>
                        <a14:backgroundMark x1="94858" y1="66406" x2="99468" y2="72656"/>
                        <a14:backgroundMark x1="8511" y1="46354" x2="4787" y2="51432"/>
                        <a14:backgroundMark x1="3901" y1="47526" x2="3901" y2="47526"/>
                        <a14:backgroundMark x1="4255" y1="47005" x2="3191" y2="49219"/>
                        <a14:backgroundMark x1="2482" y1="56380" x2="2482" y2="56380"/>
                        <a14:backgroundMark x1="3901" y1="55469" x2="3901" y2="55469"/>
                        <a14:backgroundMark x1="4610" y1="46484" x2="4610" y2="4648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454884" y="1282576"/>
            <a:ext cx="3541013" cy="48218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503132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Рисунок 84">
            <a:extLst>
              <a:ext uri="{FF2B5EF4-FFF2-40B4-BE49-F238E27FC236}">
                <a16:creationId xmlns="" xmlns:a16="http://schemas.microsoft.com/office/drawing/2014/main" id="{27EB947C-E688-42B7-8DC5-7F14B87566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2" t="1218" r="1137" b="138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6" name="Рисунок 85">
            <a:extLst>
              <a:ext uri="{FF2B5EF4-FFF2-40B4-BE49-F238E27FC236}">
                <a16:creationId xmlns="" xmlns:a16="http://schemas.microsoft.com/office/drawing/2014/main" id="{E1FA489D-44D0-4F97-B30F-CF3957B6A5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215" y="222662"/>
            <a:ext cx="11661569" cy="6412675"/>
          </a:xfrm>
          <a:prstGeom prst="rect">
            <a:avLst/>
          </a:prstGeom>
        </p:spPr>
      </p:pic>
      <p:sp>
        <p:nvSpPr>
          <p:cNvPr id="3" name="Скругленный прямоугольник 2"/>
          <p:cNvSpPr/>
          <p:nvPr/>
        </p:nvSpPr>
        <p:spPr>
          <a:xfrm>
            <a:off x="1812476" y="188640"/>
            <a:ext cx="8568000" cy="540000"/>
          </a:xfrm>
          <a:prstGeom prst="roundRect">
            <a:avLst/>
          </a:prstGeom>
          <a:solidFill>
            <a:schemeClr val="accent2">
              <a:lumMod val="40000"/>
              <a:lumOff val="60000"/>
              <a:alpha val="70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srgbClr val="C0504D">
                    <a:lumMod val="75000"/>
                  </a:srgbClr>
                </a:solidFill>
              </a:rPr>
              <a:t>Расшифруй пословицу о весне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703512" y="908776"/>
            <a:ext cx="504000" cy="3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</a:rPr>
              <a:t>1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703512" y="1340824"/>
            <a:ext cx="504000" cy="432000"/>
          </a:xfrm>
          <a:prstGeom prst="rect">
            <a:avLst/>
          </a:prstGeom>
          <a:solidFill>
            <a:srgbClr val="22A41C">
              <a:alpha val="75000"/>
            </a:srgbClr>
          </a:solidFill>
          <a:ln>
            <a:solidFill>
              <a:srgbClr val="1440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144008"/>
                </a:solidFill>
              </a:rPr>
              <a:t>Т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2255577" y="908791"/>
            <a:ext cx="504000" cy="3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</a:rPr>
              <a:t>2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2807642" y="908791"/>
            <a:ext cx="504000" cy="3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</a:rPr>
              <a:t>3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3359707" y="908791"/>
            <a:ext cx="504000" cy="3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</a:rPr>
              <a:t>4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3911772" y="908791"/>
            <a:ext cx="504000" cy="3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</a:rPr>
              <a:t>5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4463837" y="908791"/>
            <a:ext cx="504000" cy="3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</a:rPr>
              <a:t>6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5015902" y="908791"/>
            <a:ext cx="504000" cy="3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</a:rPr>
              <a:t>7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5567967" y="908791"/>
            <a:ext cx="504000" cy="3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</a:rPr>
              <a:t>8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6120032" y="908791"/>
            <a:ext cx="504000" cy="3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</a:rPr>
              <a:t>9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6672097" y="908791"/>
            <a:ext cx="504000" cy="3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</a:rPr>
              <a:t>10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7224162" y="908791"/>
            <a:ext cx="504000" cy="3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</a:rPr>
              <a:t>11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7776227" y="908791"/>
            <a:ext cx="504000" cy="3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</a:rPr>
              <a:t>12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8328292" y="908791"/>
            <a:ext cx="504000" cy="3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</a:rPr>
              <a:t>13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8880357" y="908791"/>
            <a:ext cx="504000" cy="3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</a:rPr>
              <a:t>14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9432422" y="908791"/>
            <a:ext cx="504000" cy="3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</a:rPr>
              <a:t>15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9984488" y="908791"/>
            <a:ext cx="504000" cy="3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</a:rPr>
              <a:t>16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2255577" y="1340824"/>
            <a:ext cx="504000" cy="432000"/>
          </a:xfrm>
          <a:prstGeom prst="rect">
            <a:avLst/>
          </a:prstGeom>
          <a:solidFill>
            <a:srgbClr val="22A41C">
              <a:alpha val="75000"/>
            </a:srgbClr>
          </a:solidFill>
          <a:ln>
            <a:solidFill>
              <a:srgbClr val="1440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144008"/>
                </a:solidFill>
              </a:rPr>
              <a:t>О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2807642" y="1340824"/>
            <a:ext cx="504000" cy="432000"/>
          </a:xfrm>
          <a:prstGeom prst="rect">
            <a:avLst/>
          </a:prstGeom>
          <a:solidFill>
            <a:srgbClr val="22A41C">
              <a:alpha val="75000"/>
            </a:srgbClr>
          </a:solidFill>
          <a:ln>
            <a:solidFill>
              <a:srgbClr val="1440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144008"/>
                </a:solidFill>
              </a:rPr>
              <a:t>Й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3359707" y="1340824"/>
            <a:ext cx="504000" cy="432000"/>
          </a:xfrm>
          <a:prstGeom prst="rect">
            <a:avLst/>
          </a:prstGeom>
          <a:solidFill>
            <a:srgbClr val="22A41C">
              <a:alpha val="75000"/>
            </a:srgbClr>
          </a:solidFill>
          <a:ln>
            <a:solidFill>
              <a:srgbClr val="1440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144008"/>
                </a:solidFill>
              </a:rPr>
              <a:t>Ц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3911772" y="1340824"/>
            <a:ext cx="504000" cy="432000"/>
          </a:xfrm>
          <a:prstGeom prst="rect">
            <a:avLst/>
          </a:prstGeom>
          <a:solidFill>
            <a:srgbClr val="22A41C">
              <a:alpha val="75000"/>
            </a:srgbClr>
          </a:solidFill>
          <a:ln>
            <a:solidFill>
              <a:srgbClr val="1440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144008"/>
                </a:solidFill>
              </a:rPr>
              <a:t>Е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4463837" y="1340824"/>
            <a:ext cx="504000" cy="432000"/>
          </a:xfrm>
          <a:prstGeom prst="rect">
            <a:avLst/>
          </a:prstGeom>
          <a:solidFill>
            <a:srgbClr val="22A41C">
              <a:alpha val="75000"/>
            </a:srgbClr>
          </a:solidFill>
          <a:ln>
            <a:solidFill>
              <a:srgbClr val="1440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144008"/>
                </a:solidFill>
              </a:rPr>
              <a:t>И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5015902" y="1340824"/>
            <a:ext cx="504000" cy="432000"/>
          </a:xfrm>
          <a:prstGeom prst="rect">
            <a:avLst/>
          </a:prstGeom>
          <a:solidFill>
            <a:srgbClr val="22A41C">
              <a:alpha val="75000"/>
            </a:srgbClr>
          </a:solidFill>
          <a:ln>
            <a:solidFill>
              <a:srgbClr val="1440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144008"/>
                </a:solidFill>
              </a:rPr>
              <a:t>А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5567967" y="1340824"/>
            <a:ext cx="504000" cy="432000"/>
          </a:xfrm>
          <a:prstGeom prst="rect">
            <a:avLst/>
          </a:prstGeom>
          <a:solidFill>
            <a:srgbClr val="22A41C">
              <a:alpha val="75000"/>
            </a:srgbClr>
          </a:solidFill>
          <a:ln>
            <a:solidFill>
              <a:srgbClr val="1440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144008"/>
                </a:solidFill>
              </a:rPr>
              <a:t>Ь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6120032" y="1340824"/>
            <a:ext cx="504000" cy="432000"/>
          </a:xfrm>
          <a:prstGeom prst="rect">
            <a:avLst/>
          </a:prstGeom>
          <a:solidFill>
            <a:srgbClr val="22A41C">
              <a:alpha val="75000"/>
            </a:srgbClr>
          </a:solidFill>
          <a:ln>
            <a:solidFill>
              <a:srgbClr val="1440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144008"/>
                </a:solidFill>
              </a:rPr>
              <a:t>В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6672097" y="1340824"/>
            <a:ext cx="504000" cy="432000"/>
          </a:xfrm>
          <a:prstGeom prst="rect">
            <a:avLst/>
          </a:prstGeom>
          <a:solidFill>
            <a:srgbClr val="22A41C">
              <a:alpha val="75000"/>
            </a:srgbClr>
          </a:solidFill>
          <a:ln>
            <a:solidFill>
              <a:srgbClr val="1440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144008"/>
                </a:solidFill>
              </a:rPr>
              <a:t>П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7224162" y="1340824"/>
            <a:ext cx="504000" cy="432000"/>
          </a:xfrm>
          <a:prstGeom prst="rect">
            <a:avLst/>
          </a:prstGeom>
          <a:solidFill>
            <a:srgbClr val="22A41C">
              <a:alpha val="75000"/>
            </a:srgbClr>
          </a:solidFill>
          <a:ln>
            <a:solidFill>
              <a:srgbClr val="1440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144008"/>
                </a:solidFill>
              </a:rPr>
              <a:t>Л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7776227" y="1340824"/>
            <a:ext cx="504000" cy="432000"/>
          </a:xfrm>
          <a:prstGeom prst="rect">
            <a:avLst/>
          </a:prstGeom>
          <a:solidFill>
            <a:srgbClr val="22A41C">
              <a:alpha val="75000"/>
            </a:srgbClr>
          </a:solidFill>
          <a:ln>
            <a:solidFill>
              <a:srgbClr val="1440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144008"/>
                </a:solidFill>
              </a:rPr>
              <a:t>М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8328292" y="1340824"/>
            <a:ext cx="504000" cy="432000"/>
          </a:xfrm>
          <a:prstGeom prst="rect">
            <a:avLst/>
          </a:prstGeom>
          <a:solidFill>
            <a:srgbClr val="22A41C">
              <a:alpha val="75000"/>
            </a:srgbClr>
          </a:solidFill>
          <a:ln>
            <a:solidFill>
              <a:srgbClr val="1440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144008"/>
                </a:solidFill>
              </a:rPr>
              <a:t>Р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8880357" y="1340824"/>
            <a:ext cx="504000" cy="432000"/>
          </a:xfrm>
          <a:prstGeom prst="rect">
            <a:avLst/>
          </a:prstGeom>
          <a:solidFill>
            <a:srgbClr val="22A41C">
              <a:alpha val="75000"/>
            </a:srgbClr>
          </a:solidFill>
          <a:ln>
            <a:solidFill>
              <a:srgbClr val="1440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144008"/>
                </a:solidFill>
              </a:rPr>
              <a:t>С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9432422" y="1340824"/>
            <a:ext cx="504000" cy="432000"/>
          </a:xfrm>
          <a:prstGeom prst="rect">
            <a:avLst/>
          </a:prstGeom>
          <a:solidFill>
            <a:srgbClr val="22A41C">
              <a:alpha val="75000"/>
            </a:srgbClr>
          </a:solidFill>
          <a:ln>
            <a:solidFill>
              <a:srgbClr val="1440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144008"/>
                </a:solidFill>
              </a:rPr>
              <a:t>Д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9984488" y="1340824"/>
            <a:ext cx="504000" cy="432000"/>
          </a:xfrm>
          <a:prstGeom prst="rect">
            <a:avLst/>
          </a:prstGeom>
          <a:solidFill>
            <a:srgbClr val="22A41C">
              <a:alpha val="75000"/>
            </a:srgbClr>
          </a:solidFill>
          <a:ln>
            <a:solidFill>
              <a:srgbClr val="1440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144008"/>
                </a:solidFill>
              </a:rPr>
              <a:t>,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1703512" y="2204864"/>
            <a:ext cx="504000" cy="3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</a:rPr>
              <a:t>12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2255577" y="2204879"/>
            <a:ext cx="504000" cy="3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</a:rPr>
              <a:t>7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2807642" y="2204879"/>
            <a:ext cx="504000" cy="3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</a:rPr>
              <a:t>13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3359707" y="2204879"/>
            <a:ext cx="504000" cy="3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</a:rPr>
              <a:t>1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4463837" y="2204879"/>
            <a:ext cx="504000" cy="3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</a:rPr>
              <a:t>14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5567967" y="2204879"/>
            <a:ext cx="504000" cy="3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</a:rPr>
              <a:t>9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6120032" y="2204879"/>
            <a:ext cx="504000" cy="3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</a:rPr>
              <a:t>2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6672097" y="2204879"/>
            <a:ext cx="504000" cy="3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</a:rPr>
              <a:t>15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7224162" y="2204879"/>
            <a:ext cx="504000" cy="3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</a:rPr>
              <a:t>2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7776227" y="2204879"/>
            <a:ext cx="504000" cy="3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</a:rPr>
              <a:t>3</a:t>
            </a:r>
          </a:p>
        </p:txBody>
      </p:sp>
      <p:sp>
        <p:nvSpPr>
          <p:cNvPr id="65" name="Прямоугольник 64"/>
          <p:cNvSpPr/>
          <p:nvPr/>
        </p:nvSpPr>
        <p:spPr>
          <a:xfrm>
            <a:off x="8328292" y="2204879"/>
            <a:ext cx="504000" cy="3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</a:rPr>
              <a:t>16</a:t>
            </a:r>
          </a:p>
        </p:txBody>
      </p:sp>
      <p:sp>
        <p:nvSpPr>
          <p:cNvPr id="69" name="Прямоугольник 68"/>
          <p:cNvSpPr/>
          <p:nvPr/>
        </p:nvSpPr>
        <p:spPr>
          <a:xfrm>
            <a:off x="1703512" y="3320988"/>
            <a:ext cx="504000" cy="3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</a:rPr>
              <a:t>7</a:t>
            </a:r>
          </a:p>
        </p:txBody>
      </p:sp>
      <p:sp>
        <p:nvSpPr>
          <p:cNvPr id="70" name="Прямоугольник 69"/>
          <p:cNvSpPr/>
          <p:nvPr/>
        </p:nvSpPr>
        <p:spPr>
          <a:xfrm>
            <a:off x="2255577" y="3320988"/>
            <a:ext cx="504000" cy="3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</a:rPr>
              <a:t>10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2807642" y="3320988"/>
            <a:ext cx="504000" cy="3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</a:rPr>
              <a:t>13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3359707" y="3320988"/>
            <a:ext cx="504000" cy="3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</a:rPr>
              <a:t>5</a:t>
            </a:r>
          </a:p>
        </p:txBody>
      </p:sp>
      <p:sp>
        <p:nvSpPr>
          <p:cNvPr id="73" name="Прямоугольник 72"/>
          <p:cNvSpPr/>
          <p:nvPr/>
        </p:nvSpPr>
        <p:spPr>
          <a:xfrm>
            <a:off x="3911772" y="3320988"/>
            <a:ext cx="504000" cy="3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</a:rPr>
              <a:t>11</a:t>
            </a:r>
          </a:p>
        </p:txBody>
      </p:sp>
      <p:sp>
        <p:nvSpPr>
          <p:cNvPr id="74" name="Прямоугольник 73"/>
          <p:cNvSpPr/>
          <p:nvPr/>
        </p:nvSpPr>
        <p:spPr>
          <a:xfrm>
            <a:off x="4463837" y="3320988"/>
            <a:ext cx="504000" cy="3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</a:rPr>
              <a:t>8</a:t>
            </a:r>
          </a:p>
        </p:txBody>
      </p:sp>
      <p:sp>
        <p:nvSpPr>
          <p:cNvPr id="76" name="Прямоугольник 75"/>
          <p:cNvSpPr/>
          <p:nvPr/>
        </p:nvSpPr>
        <p:spPr>
          <a:xfrm>
            <a:off x="5567967" y="3320988"/>
            <a:ext cx="504000" cy="3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</a:rPr>
              <a:t>14</a:t>
            </a:r>
          </a:p>
        </p:txBody>
      </p:sp>
      <p:sp>
        <p:nvSpPr>
          <p:cNvPr id="78" name="Прямоугольник 77"/>
          <p:cNvSpPr/>
          <p:nvPr/>
        </p:nvSpPr>
        <p:spPr>
          <a:xfrm>
            <a:off x="6672097" y="3320988"/>
            <a:ext cx="504000" cy="3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</a:rPr>
              <a:t>1</a:t>
            </a:r>
          </a:p>
        </p:txBody>
      </p:sp>
      <p:sp>
        <p:nvSpPr>
          <p:cNvPr id="79" name="Прямоугольник 78"/>
          <p:cNvSpPr/>
          <p:nvPr/>
        </p:nvSpPr>
        <p:spPr>
          <a:xfrm>
            <a:off x="7224162" y="3320988"/>
            <a:ext cx="504000" cy="3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</a:rPr>
              <a:t>13</a:t>
            </a:r>
          </a:p>
        </p:txBody>
      </p:sp>
      <p:sp>
        <p:nvSpPr>
          <p:cNvPr id="80" name="Прямоугольник 79"/>
          <p:cNvSpPr/>
          <p:nvPr/>
        </p:nvSpPr>
        <p:spPr>
          <a:xfrm>
            <a:off x="7776227" y="3320988"/>
            <a:ext cx="504000" cy="3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</a:rPr>
              <a:t>7</a:t>
            </a:r>
          </a:p>
        </p:txBody>
      </p:sp>
      <p:sp>
        <p:nvSpPr>
          <p:cNvPr id="81" name="Прямоугольник 80"/>
          <p:cNvSpPr/>
          <p:nvPr/>
        </p:nvSpPr>
        <p:spPr>
          <a:xfrm>
            <a:off x="8328292" y="3320988"/>
            <a:ext cx="504000" cy="3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</a:rPr>
              <a:t>9</a:t>
            </a:r>
          </a:p>
        </p:txBody>
      </p:sp>
      <p:sp>
        <p:nvSpPr>
          <p:cNvPr id="82" name="Прямоугольник 81"/>
          <p:cNvSpPr/>
          <p:nvPr/>
        </p:nvSpPr>
        <p:spPr>
          <a:xfrm>
            <a:off x="8880357" y="3320988"/>
            <a:ext cx="504000" cy="3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</a:rPr>
              <a:t>2</a:t>
            </a:r>
          </a:p>
        </p:txBody>
      </p:sp>
      <p:sp>
        <p:nvSpPr>
          <p:cNvPr id="83" name="Прямоугольник 82"/>
          <p:cNvSpPr/>
          <p:nvPr/>
        </p:nvSpPr>
        <p:spPr>
          <a:xfrm>
            <a:off x="9432422" y="3320988"/>
            <a:ext cx="504000" cy="3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</a:rPr>
              <a:t>13</a:t>
            </a:r>
          </a:p>
        </p:txBody>
      </p:sp>
      <p:sp>
        <p:nvSpPr>
          <p:cNvPr id="84" name="Прямоугольник 83"/>
          <p:cNvSpPr/>
          <p:nvPr/>
        </p:nvSpPr>
        <p:spPr>
          <a:xfrm>
            <a:off x="9984488" y="3320988"/>
            <a:ext cx="504000" cy="3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</a:rPr>
              <a:t>16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1703512" y="4437112"/>
            <a:ext cx="504000" cy="3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</a:rPr>
              <a:t>7</a:t>
            </a:r>
          </a:p>
        </p:txBody>
      </p:sp>
      <p:sp>
        <p:nvSpPr>
          <p:cNvPr id="90" name="Прямоугольник 89"/>
          <p:cNvSpPr/>
          <p:nvPr/>
        </p:nvSpPr>
        <p:spPr>
          <a:xfrm>
            <a:off x="2807642" y="4437112"/>
            <a:ext cx="504000" cy="3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</a:rPr>
              <a:t>12</a:t>
            </a:r>
          </a:p>
        </p:txBody>
      </p:sp>
      <p:sp>
        <p:nvSpPr>
          <p:cNvPr id="98" name="Прямоугольник 97"/>
          <p:cNvSpPr/>
          <p:nvPr/>
        </p:nvSpPr>
        <p:spPr>
          <a:xfrm>
            <a:off x="3359707" y="4437112"/>
            <a:ext cx="504000" cy="3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</a:rPr>
              <a:t>7</a:t>
            </a:r>
          </a:p>
        </p:txBody>
      </p:sp>
      <p:sp>
        <p:nvSpPr>
          <p:cNvPr id="99" name="Прямоугольник 98"/>
          <p:cNvSpPr/>
          <p:nvPr/>
        </p:nvSpPr>
        <p:spPr>
          <a:xfrm>
            <a:off x="3911772" y="4437112"/>
            <a:ext cx="504000" cy="3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</a:rPr>
              <a:t>3</a:t>
            </a:r>
          </a:p>
        </p:txBody>
      </p:sp>
      <p:sp>
        <p:nvSpPr>
          <p:cNvPr id="101" name="Прямоугольник 100"/>
          <p:cNvSpPr/>
          <p:nvPr/>
        </p:nvSpPr>
        <p:spPr>
          <a:xfrm>
            <a:off x="5015902" y="4437112"/>
            <a:ext cx="504000" cy="3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</a:rPr>
              <a:t>14</a:t>
            </a:r>
          </a:p>
        </p:txBody>
      </p:sp>
      <p:sp>
        <p:nvSpPr>
          <p:cNvPr id="103" name="Прямоугольник 102"/>
          <p:cNvSpPr/>
          <p:nvPr/>
        </p:nvSpPr>
        <p:spPr>
          <a:xfrm>
            <a:off x="6120032" y="4437112"/>
            <a:ext cx="504000" cy="3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</a:rPr>
              <a:t>4</a:t>
            </a:r>
          </a:p>
        </p:txBody>
      </p:sp>
      <p:sp>
        <p:nvSpPr>
          <p:cNvPr id="104" name="Прямоугольник 103"/>
          <p:cNvSpPr/>
          <p:nvPr/>
        </p:nvSpPr>
        <p:spPr>
          <a:xfrm>
            <a:off x="6672097" y="4437112"/>
            <a:ext cx="504000" cy="3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</a:rPr>
              <a:t>9</a:t>
            </a:r>
          </a:p>
        </p:txBody>
      </p:sp>
      <p:sp>
        <p:nvSpPr>
          <p:cNvPr id="105" name="Прямоугольник 104"/>
          <p:cNvSpPr/>
          <p:nvPr/>
        </p:nvSpPr>
        <p:spPr>
          <a:xfrm>
            <a:off x="7224162" y="4437112"/>
            <a:ext cx="504000" cy="3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</a:rPr>
              <a:t>5</a:t>
            </a:r>
          </a:p>
        </p:txBody>
      </p:sp>
      <p:sp>
        <p:nvSpPr>
          <p:cNvPr id="106" name="Прямоугольник 105"/>
          <p:cNvSpPr/>
          <p:nvPr/>
        </p:nvSpPr>
        <p:spPr>
          <a:xfrm>
            <a:off x="7776227" y="4437112"/>
            <a:ext cx="504000" cy="3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</a:rPr>
              <a:t>1</a:t>
            </a:r>
          </a:p>
        </p:txBody>
      </p:sp>
      <p:sp>
        <p:nvSpPr>
          <p:cNvPr id="107" name="Прямоугольник 106"/>
          <p:cNvSpPr/>
          <p:nvPr/>
        </p:nvSpPr>
        <p:spPr>
          <a:xfrm>
            <a:off x="8328292" y="4437112"/>
            <a:ext cx="504000" cy="3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</a:rPr>
              <a:t>7</a:t>
            </a:r>
          </a:p>
        </p:txBody>
      </p:sp>
      <p:sp>
        <p:nvSpPr>
          <p:cNvPr id="108" name="Прямоугольник 107"/>
          <p:cNvSpPr/>
          <p:nvPr/>
        </p:nvSpPr>
        <p:spPr>
          <a:xfrm>
            <a:off x="8880357" y="4437112"/>
            <a:ext cx="504000" cy="3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</a:rPr>
              <a:t>12</a:t>
            </a:r>
          </a:p>
        </p:txBody>
      </p:sp>
      <p:sp>
        <p:nvSpPr>
          <p:cNvPr id="109" name="Прямоугольник 108"/>
          <p:cNvSpPr/>
          <p:nvPr/>
        </p:nvSpPr>
        <p:spPr>
          <a:xfrm>
            <a:off x="9432422" y="4437112"/>
            <a:ext cx="504000" cy="3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</a:rPr>
              <a:t>6</a:t>
            </a:r>
          </a:p>
        </p:txBody>
      </p:sp>
      <p:sp>
        <p:nvSpPr>
          <p:cNvPr id="144" name="Прямоугольник 143">
            <a:hlinkClick r:id="" action="ppaction://macro?name=DragandDrop"/>
          </p:cNvPr>
          <p:cNvSpPr/>
          <p:nvPr/>
        </p:nvSpPr>
        <p:spPr>
          <a:xfrm>
            <a:off x="10536554" y="1339421"/>
            <a:ext cx="504000" cy="432000"/>
          </a:xfrm>
          <a:prstGeom prst="rect">
            <a:avLst/>
          </a:prstGeom>
          <a:solidFill>
            <a:srgbClr val="22A41C">
              <a:alpha val="75000"/>
            </a:srgbClr>
          </a:solidFill>
          <a:ln>
            <a:solidFill>
              <a:srgbClr val="1440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144008"/>
                </a:solidFill>
              </a:rPr>
              <a:t>.</a:t>
            </a:r>
          </a:p>
        </p:txBody>
      </p:sp>
      <p:sp>
        <p:nvSpPr>
          <p:cNvPr id="150" name="Прямоугольник 149"/>
          <p:cNvSpPr/>
          <p:nvPr/>
        </p:nvSpPr>
        <p:spPr>
          <a:xfrm>
            <a:off x="9984487" y="4424951"/>
            <a:ext cx="504000" cy="3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</a:rPr>
              <a:t>17</a:t>
            </a:r>
          </a:p>
        </p:txBody>
      </p:sp>
      <p:sp>
        <p:nvSpPr>
          <p:cNvPr id="151" name="Прямоугольник 150"/>
          <p:cNvSpPr/>
          <p:nvPr/>
        </p:nvSpPr>
        <p:spPr>
          <a:xfrm>
            <a:off x="10536554" y="910061"/>
            <a:ext cx="504000" cy="3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</a:rPr>
              <a:t>17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3160" y="5329427"/>
            <a:ext cx="11013744" cy="783193"/>
          </a:xfrm>
          <a:prstGeom prst="roundRect">
            <a:avLst/>
          </a:prstGeom>
          <a:ln w="28575">
            <a:solidFill>
              <a:schemeClr val="accent6">
                <a:lumMod val="40000"/>
                <a:lumOff val="60000"/>
              </a:scheme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4000" b="1" dirty="0"/>
              <a:t>Март с водой, апрель с травой, а май с цветами</a:t>
            </a:r>
            <a:r>
              <a:rPr lang="ru-RU" sz="4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28534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33649103-EF61-4953-8773-21A8CEE7FD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2" t="1218" r="1137" b="138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6C6F6891-2D0D-411A-BA8E-518FEAFA61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215" y="222662"/>
            <a:ext cx="11661569" cy="6412675"/>
          </a:xfrm>
          <a:prstGeom prst="rect">
            <a:avLst/>
          </a:prstGeom>
        </p:spPr>
      </p:pic>
      <p:sp>
        <p:nvSpPr>
          <p:cNvPr id="5" name="Скругленный прямоугольник 4">
            <a:extLst>
              <a:ext uri="{FF2B5EF4-FFF2-40B4-BE49-F238E27FC236}">
                <a16:creationId xmlns="" xmlns:a16="http://schemas.microsoft.com/office/drawing/2014/main" id="{03DD95D1-B706-4678-8D1E-B6135CA1C61E}"/>
              </a:ext>
            </a:extLst>
          </p:cNvPr>
          <p:cNvSpPr/>
          <p:nvPr/>
        </p:nvSpPr>
        <p:spPr>
          <a:xfrm>
            <a:off x="5190925" y="938848"/>
            <a:ext cx="5180611" cy="1600438"/>
          </a:xfrm>
          <a:prstGeom prst="roundRect">
            <a:avLst/>
          </a:prstGeom>
          <a:solidFill>
            <a:srgbClr val="D0F381"/>
          </a:solidFill>
          <a:scene3d>
            <a:camera prst="orthographicFront"/>
            <a:lightRig rig="soft" dir="t">
              <a:rot lat="0" lon="0" rev="15600000"/>
            </a:lightRig>
          </a:scene3d>
          <a:sp3d>
            <a:bevelT w="165100" prst="coolSlant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8800" b="1" dirty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rgbClr val="0070C0"/>
                </a:solidFill>
              </a:rPr>
              <a:t>7</a:t>
            </a:r>
            <a:r>
              <a:rPr lang="ru-RU" sz="8800" b="1" cap="none" spc="0" dirty="0" smtClean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rgbClr val="0070C0"/>
                </a:solidFill>
                <a:effectLst/>
              </a:rPr>
              <a:t> </a:t>
            </a:r>
            <a:r>
              <a:rPr lang="ru-RU" sz="8800" b="1" cap="none" spc="0" dirty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rgbClr val="0070C0"/>
                </a:solidFill>
                <a:effectLst/>
              </a:rPr>
              <a:t>раунд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="" xmlns:a16="http://schemas.microsoft.com/office/drawing/2014/main" id="{FF694FB8-94B0-4B60-A8E4-763A1A386EB5}"/>
              </a:ext>
            </a:extLst>
          </p:cNvPr>
          <p:cNvSpPr/>
          <p:nvPr/>
        </p:nvSpPr>
        <p:spPr>
          <a:xfrm>
            <a:off x="3995897" y="3663960"/>
            <a:ext cx="7832200" cy="1531917"/>
          </a:xfrm>
          <a:prstGeom prst="roundRect">
            <a:avLst/>
          </a:prstGeom>
          <a:solidFill>
            <a:srgbClr val="E3BFD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6000" b="1" dirty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rgbClr val="7030A0"/>
                </a:solidFill>
              </a:rPr>
              <a:t>Весенние приметы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30D8C020-A4F5-465E-AF15-3D964F4DD0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0" b="94271" l="2305" r="94681">
                        <a14:foregroundMark x1="70874" y1="2685" x2="71160" y2="2718"/>
                        <a14:foregroundMark x1="47518" y1="0" x2="49649" y2="245"/>
                        <a14:foregroundMark x1="96099" y1="44046" x2="96099" y2="45264"/>
                        <a14:foregroundMark x1="98824" y1="72891" x2="99823" y2="75651"/>
                        <a14:foregroundMark x1="99823" y1="75651" x2="98050" y2="85417"/>
                        <a14:foregroundMark x1="98050" y1="85417" x2="92199" y2="95313"/>
                        <a14:foregroundMark x1="92199" y1="95313" x2="41489" y2="99609"/>
                        <a14:foregroundMark x1="41489" y1="99609" x2="12589" y2="97005"/>
                        <a14:foregroundMark x1="12589" y1="97005" x2="4133" y2="92165"/>
                        <a14:foregroundMark x1="4222" y1="46997" x2="4255" y2="46615"/>
                        <a14:foregroundMark x1="1292" y1="81229" x2="1805" y2="75234"/>
                        <a14:foregroundMark x1="4255" y1="46615" x2="4998" y2="45743"/>
                        <a14:foregroundMark x1="9485" y1="22198" x2="6915" y2="17318"/>
                        <a14:foregroundMark x1="6915" y1="17318" x2="11348" y2="7292"/>
                        <a14:foregroundMark x1="11348" y1="7292" x2="39539" y2="0"/>
                        <a14:foregroundMark x1="39539" y1="0" x2="49468" y2="521"/>
                        <a14:foregroundMark x1="91719" y1="12099" x2="92816" y2="15281"/>
                        <a14:foregroundMark x1="94608" y1="44246" x2="94617" y2="45059"/>
                        <a14:foregroundMark x1="91253" y1="53556" x2="85461" y2="58464"/>
                        <a14:foregroundMark x1="85461" y1="58464" x2="76241" y2="61849"/>
                        <a14:foregroundMark x1="98404" y1="73698" x2="92553" y2="93229"/>
                        <a14:foregroundMark x1="92553" y1="93229" x2="79610" y2="98047"/>
                        <a14:foregroundMark x1="79610" y1="98047" x2="65426" y2="98568"/>
                        <a14:foregroundMark x1="65426" y1="98568" x2="52837" y2="94271"/>
                        <a14:foregroundMark x1="52837" y1="94271" x2="48759" y2="83854"/>
                        <a14:foregroundMark x1="48759" y1="83854" x2="48759" y2="75651"/>
                        <a14:foregroundMark x1="6915" y1="95573" x2="3473" y2="89338"/>
                        <a14:foregroundMark x1="3035" y1="81197" x2="7801" y2="65495"/>
                        <a14:foregroundMark x1="7801" y1="65495" x2="25000" y2="63542"/>
                        <a14:foregroundMark x1="5851" y1="67448" x2="2305" y2="77604"/>
                        <a14:foregroundMark x1="3230" y1="81193" x2="4787" y2="87240"/>
                        <a14:foregroundMark x1="2305" y1="77604" x2="3186" y2="81025"/>
                        <a14:foregroundMark x1="91312" y1="33984" x2="89184" y2="23438"/>
                        <a14:foregroundMark x1="89184" y1="23438" x2="91844" y2="13281"/>
                        <a14:foregroundMark x1="91844" y1="13281" x2="80496" y2="6250"/>
                        <a14:foregroundMark x1="80496" y1="6250" x2="66489" y2="3906"/>
                        <a14:foregroundMark x1="66489" y1="3906" x2="46454" y2="6901"/>
                        <a14:foregroundMark x1="86348" y1="7682" x2="86348" y2="7682"/>
                        <a14:foregroundMark x1="81738" y1="6120" x2="81738" y2="6120"/>
                        <a14:foregroundMark x1="81915" y1="5599" x2="90426" y2="9635"/>
                        <a14:foregroundMark x1="49113" y1="1693" x2="54787" y2="4167"/>
                        <a14:foregroundMark x1="11038" y1="47575" x2="6915" y2="55859"/>
                        <a14:foregroundMark x1="16312" y1="36979" x2="11166" y2="47318"/>
                        <a14:foregroundMark x1="6915" y1="55859" x2="8511" y2="62500"/>
                        <a14:foregroundMark x1="94149" y1="46354" x2="91135" y2="52995"/>
                        <a14:foregroundMark x1="70567" y1="45833" x2="70567" y2="45833"/>
                        <a14:foregroundMark x1="54433" y1="28125" x2="54433" y2="28125"/>
                        <a14:backgroundMark x1="12589" y1="28125" x2="10638" y2="38542"/>
                        <a14:backgroundMark x1="10638" y1="38542" x2="2837" y2="44531"/>
                        <a14:backgroundMark x1="12943" y1="28385" x2="8865" y2="24349"/>
                        <a14:backgroundMark x1="12943" y1="25911" x2="8865" y2="22917"/>
                        <a14:backgroundMark x1="4747" y1="55301" x2="4610" y2="55599"/>
                        <a14:backgroundMark x1="4463" y1="58401" x2="4078" y2="65755"/>
                        <a14:backgroundMark x1="4610" y1="55599" x2="4581" y2="56158"/>
                        <a14:backgroundMark x1="4078" y1="65755" x2="177" y2="74870"/>
                        <a14:backgroundMark x1="177" y1="81250" x2="532" y2="91536"/>
                        <a14:backgroundMark x1="532" y1="91536" x2="3191" y2="96354"/>
                        <a14:backgroundMark x1="92440" y1="11989" x2="90313" y2="9718"/>
                        <a14:backgroundMark x1="96454" y1="16276" x2="92566" y2="12123"/>
                        <a14:backgroundMark x1="50946" y1="300" x2="49468" y2="0"/>
                        <a14:backgroundMark x1="61952" y1="2530" x2="52292" y2="572"/>
                        <a14:backgroundMark x1="70922" y1="2995" x2="85284" y2="2865"/>
                        <a14:backgroundMark x1="85284" y1="2865" x2="72518" y2="2474"/>
                        <a14:backgroundMark x1="91834" y1="8605" x2="95567" y2="10807"/>
                        <a14:backgroundMark x1="87623" y1="5730" x2="85993" y2="4688"/>
                        <a14:backgroundMark x1="95567" y1="10807" x2="91968" y2="8506"/>
                        <a14:backgroundMark x1="95035" y1="15234" x2="95745" y2="33724"/>
                        <a14:backgroundMark x1="95745" y1="13542" x2="95745" y2="13542"/>
                        <a14:backgroundMark x1="91312" y1="61328" x2="91312" y2="61328"/>
                        <a14:backgroundMark x1="95035" y1="10547" x2="96454" y2="16016"/>
                        <a14:backgroundMark x1="93440" y1="33464" x2="97163" y2="38932"/>
                        <a14:backgroundMark x1="96099" y1="38932" x2="97340" y2="43880"/>
                        <a14:backgroundMark x1="94672" y1="52204" x2="93794" y2="55599"/>
                        <a14:backgroundMark x1="96454" y1="45313" x2="96068" y2="46807"/>
                        <a14:backgroundMark x1="93794" y1="55599" x2="94858" y2="66406"/>
                        <a14:backgroundMark x1="94858" y1="66406" x2="99468" y2="72656"/>
                        <a14:backgroundMark x1="8511" y1="46354" x2="4787" y2="51432"/>
                        <a14:backgroundMark x1="3901" y1="47526" x2="3901" y2="47526"/>
                        <a14:backgroundMark x1="4255" y1="47005" x2="3191" y2="49219"/>
                        <a14:backgroundMark x1="2482" y1="56380" x2="2482" y2="56380"/>
                        <a14:backgroundMark x1="3901" y1="55469" x2="3901" y2="55469"/>
                        <a14:backgroundMark x1="4610" y1="46484" x2="4610" y2="4648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454884" y="1282576"/>
            <a:ext cx="3541013" cy="48218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789057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5CF22806-A6A6-4F97-833A-7713AD24C3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2" t="1218" r="1137" b="138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7A1326B8-FE99-494C-9DD1-E4FC258FDB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215" y="222662"/>
            <a:ext cx="11661569" cy="641267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775521" y="188640"/>
            <a:ext cx="8731249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solidFill>
                  <a:prstClr val="black"/>
                </a:solidFill>
              </a:rPr>
              <a:t>Длинные сосульки, – к какой весне?</a:t>
            </a:r>
          </a:p>
          <a:p>
            <a:endParaRPr lang="ru-RU" sz="3200" dirty="0">
              <a:solidFill>
                <a:prstClr val="black"/>
              </a:solidFill>
            </a:endParaRPr>
          </a:p>
          <a:p>
            <a:endParaRPr lang="ru-RU" sz="3200" dirty="0">
              <a:solidFill>
                <a:prstClr val="black"/>
              </a:solidFill>
            </a:endParaRPr>
          </a:p>
          <a:p>
            <a:endParaRPr lang="ru-RU" sz="3200" dirty="0">
              <a:solidFill>
                <a:prstClr val="black"/>
              </a:solidFill>
            </a:endParaRPr>
          </a:p>
          <a:p>
            <a:endParaRPr lang="ru-RU" sz="3200" dirty="0">
              <a:solidFill>
                <a:prstClr val="black"/>
              </a:solidFill>
            </a:endParaRPr>
          </a:p>
          <a:p>
            <a:endParaRPr lang="ru-RU" sz="3200" dirty="0">
              <a:solidFill>
                <a:prstClr val="black"/>
              </a:solidFill>
            </a:endParaRPr>
          </a:p>
          <a:p>
            <a:endParaRPr lang="ru-RU" sz="3200" dirty="0">
              <a:solidFill>
                <a:prstClr val="black"/>
              </a:solidFill>
            </a:endParaRPr>
          </a:p>
          <a:p>
            <a:endParaRPr lang="ru-RU" sz="3200" dirty="0">
              <a:solidFill>
                <a:prstClr val="black"/>
              </a:solidFill>
            </a:endParaRPr>
          </a:p>
          <a:p>
            <a:endParaRPr lang="ru-RU" sz="3200" dirty="0">
              <a:solidFill>
                <a:prstClr val="black"/>
              </a:solidFill>
            </a:endParaRPr>
          </a:p>
          <a:p>
            <a:endParaRPr lang="ru-RU" sz="3200" dirty="0">
              <a:solidFill>
                <a:prstClr val="black"/>
              </a:solidFill>
            </a:endParaRPr>
          </a:p>
          <a:p>
            <a:endParaRPr lang="ru-RU" sz="3200" dirty="0">
              <a:solidFill>
                <a:prstClr val="black"/>
              </a:solidFill>
            </a:endParaRPr>
          </a:p>
          <a:p>
            <a:r>
              <a:rPr lang="ru-RU" sz="3200" dirty="0">
                <a:solidFill>
                  <a:prstClr val="black"/>
                </a:solidFill>
              </a:rPr>
              <a:t>(долгой)</a:t>
            </a:r>
          </a:p>
        </p:txBody>
      </p:sp>
      <p:pic>
        <p:nvPicPr>
          <p:cNvPr id="12290" name="Picture 2" descr="https://encrypted-tbn2.gstatic.com/images?q=tbn:ANd9GcRpW_tu6LVHfzrX1QV-wWr73mdzOOtMNHtLIQCtEC-AYL5Nsg9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29695" y="1039350"/>
            <a:ext cx="6857412" cy="42570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5167303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31FB735B-D1EF-4E6D-8EC5-96C48FE710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2" t="1218" r="1137" b="138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EDE05FDE-9A95-402F-B6DD-7B8FB8BF6A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215" y="222662"/>
            <a:ext cx="11661569" cy="641267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847528" y="188640"/>
            <a:ext cx="864096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solidFill>
                  <a:prstClr val="black"/>
                </a:solidFill>
              </a:rPr>
              <a:t>Если вокруг луны видно кольцо, — к какой это погоде?</a:t>
            </a:r>
          </a:p>
          <a:p>
            <a:endParaRPr lang="ru-RU" sz="3200" dirty="0">
              <a:solidFill>
                <a:prstClr val="black"/>
              </a:solidFill>
            </a:endParaRPr>
          </a:p>
          <a:p>
            <a:endParaRPr lang="ru-RU" sz="3200" dirty="0">
              <a:solidFill>
                <a:prstClr val="black"/>
              </a:solidFill>
            </a:endParaRPr>
          </a:p>
          <a:p>
            <a:endParaRPr lang="ru-RU" sz="3200" dirty="0">
              <a:solidFill>
                <a:prstClr val="black"/>
              </a:solidFill>
            </a:endParaRPr>
          </a:p>
          <a:p>
            <a:endParaRPr lang="ru-RU" sz="3200" dirty="0">
              <a:solidFill>
                <a:prstClr val="black"/>
              </a:solidFill>
            </a:endParaRPr>
          </a:p>
          <a:p>
            <a:endParaRPr lang="ru-RU" sz="3200" dirty="0">
              <a:solidFill>
                <a:prstClr val="black"/>
              </a:solidFill>
            </a:endParaRPr>
          </a:p>
          <a:p>
            <a:endParaRPr lang="ru-RU" sz="3200" dirty="0">
              <a:solidFill>
                <a:prstClr val="black"/>
              </a:solidFill>
            </a:endParaRPr>
          </a:p>
          <a:p>
            <a:endParaRPr lang="ru-RU" sz="3200" dirty="0">
              <a:solidFill>
                <a:prstClr val="black"/>
              </a:solidFill>
            </a:endParaRPr>
          </a:p>
          <a:p>
            <a:endParaRPr lang="ru-RU" sz="3200" dirty="0">
              <a:solidFill>
                <a:prstClr val="black"/>
              </a:solidFill>
            </a:endParaRPr>
          </a:p>
          <a:p>
            <a:r>
              <a:rPr lang="ru-RU" sz="3200" dirty="0">
                <a:solidFill>
                  <a:prstClr val="black"/>
                </a:solidFill>
              </a:rPr>
              <a:t>  </a:t>
            </a:r>
          </a:p>
          <a:p>
            <a:r>
              <a:rPr lang="ru-RU" sz="3200" dirty="0">
                <a:solidFill>
                  <a:prstClr val="black"/>
                </a:solidFill>
              </a:rPr>
              <a:t>(Ветряной)</a:t>
            </a:r>
          </a:p>
        </p:txBody>
      </p:sp>
      <p:pic>
        <p:nvPicPr>
          <p:cNvPr id="10242" name="Picture 2" descr="https://encrypted-tbn0.gstatic.com/images?q=tbn:ANd9GcRV2pQUsKmxRIvFpM3fQzgmaevsHXX6J6_pDCdclbt3bWPb4rOG2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67608" y="1556792"/>
            <a:ext cx="7249244" cy="42484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5031143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F5FE6AED-4C29-4B74-B6BF-060790A123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2" t="1218" r="1137" b="138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045E1E9C-DB13-4855-A1B6-08D54DF060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215" y="222662"/>
            <a:ext cx="11661569" cy="641267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775520" y="260648"/>
            <a:ext cx="864096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solidFill>
                  <a:prstClr val="black"/>
                </a:solidFill>
              </a:rPr>
              <a:t>Если весной много чего-то, то это к жаркому лету?</a:t>
            </a:r>
          </a:p>
          <a:p>
            <a:endParaRPr lang="ru-RU" sz="3200" dirty="0">
              <a:solidFill>
                <a:prstClr val="black"/>
              </a:solidFill>
            </a:endParaRPr>
          </a:p>
          <a:p>
            <a:endParaRPr lang="ru-RU" sz="3200" dirty="0">
              <a:solidFill>
                <a:prstClr val="black"/>
              </a:solidFill>
            </a:endParaRPr>
          </a:p>
          <a:p>
            <a:endParaRPr lang="ru-RU" sz="3200" dirty="0">
              <a:solidFill>
                <a:prstClr val="black"/>
              </a:solidFill>
            </a:endParaRPr>
          </a:p>
          <a:p>
            <a:endParaRPr lang="ru-RU" sz="3200" dirty="0">
              <a:solidFill>
                <a:prstClr val="black"/>
              </a:solidFill>
            </a:endParaRPr>
          </a:p>
          <a:p>
            <a:endParaRPr lang="ru-RU" sz="3200" dirty="0">
              <a:solidFill>
                <a:prstClr val="black"/>
              </a:solidFill>
            </a:endParaRPr>
          </a:p>
          <a:p>
            <a:endParaRPr lang="ru-RU" sz="3200" dirty="0">
              <a:solidFill>
                <a:prstClr val="black"/>
              </a:solidFill>
            </a:endParaRPr>
          </a:p>
          <a:p>
            <a:endParaRPr lang="ru-RU" sz="3200" dirty="0">
              <a:solidFill>
                <a:prstClr val="black"/>
              </a:solidFill>
            </a:endParaRPr>
          </a:p>
          <a:p>
            <a:endParaRPr lang="ru-RU" sz="3200" dirty="0">
              <a:solidFill>
                <a:prstClr val="black"/>
              </a:solidFill>
            </a:endParaRPr>
          </a:p>
          <a:p>
            <a:endParaRPr lang="ru-RU" sz="3200" dirty="0">
              <a:solidFill>
                <a:prstClr val="black"/>
              </a:solidFill>
            </a:endParaRPr>
          </a:p>
          <a:p>
            <a:r>
              <a:rPr lang="ru-RU" sz="3200" dirty="0">
                <a:solidFill>
                  <a:prstClr val="black"/>
                </a:solidFill>
              </a:rPr>
              <a:t>(паутины)</a:t>
            </a:r>
          </a:p>
        </p:txBody>
      </p:sp>
      <p:pic>
        <p:nvPicPr>
          <p:cNvPr id="11266" name="Picture 2" descr="http://blender3d.org.ua/gallery/iwe/upload/Pautin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34289" y="1643315"/>
            <a:ext cx="6565098" cy="40239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7828056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3E0FEEF8-9AD7-4F5B-BBCB-B7E112E8E7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2" t="1218" r="1137" b="138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67DDDF41-32F4-4193-A672-A7FEC67F01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215" y="222662"/>
            <a:ext cx="11661569" cy="641267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919536" y="188640"/>
            <a:ext cx="8496944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solidFill>
                  <a:prstClr val="black"/>
                </a:solidFill>
              </a:rPr>
              <a:t>Из берёзы течет много сока, — к какому лету?</a:t>
            </a:r>
          </a:p>
          <a:p>
            <a:endParaRPr lang="ru-RU" sz="3200" dirty="0">
              <a:solidFill>
                <a:prstClr val="black"/>
              </a:solidFill>
            </a:endParaRPr>
          </a:p>
          <a:p>
            <a:endParaRPr lang="ru-RU" sz="3200" dirty="0">
              <a:solidFill>
                <a:prstClr val="black"/>
              </a:solidFill>
            </a:endParaRPr>
          </a:p>
          <a:p>
            <a:endParaRPr lang="ru-RU" sz="3200" dirty="0">
              <a:solidFill>
                <a:prstClr val="black"/>
              </a:solidFill>
            </a:endParaRPr>
          </a:p>
          <a:p>
            <a:endParaRPr lang="ru-RU" sz="3200" dirty="0">
              <a:solidFill>
                <a:prstClr val="black"/>
              </a:solidFill>
            </a:endParaRPr>
          </a:p>
          <a:p>
            <a:endParaRPr lang="ru-RU" sz="3200" dirty="0">
              <a:solidFill>
                <a:prstClr val="black"/>
              </a:solidFill>
            </a:endParaRPr>
          </a:p>
          <a:p>
            <a:endParaRPr lang="ru-RU" sz="3200" dirty="0">
              <a:solidFill>
                <a:prstClr val="black"/>
              </a:solidFill>
            </a:endParaRPr>
          </a:p>
          <a:p>
            <a:endParaRPr lang="ru-RU" sz="3200" dirty="0">
              <a:solidFill>
                <a:prstClr val="black"/>
              </a:solidFill>
            </a:endParaRPr>
          </a:p>
          <a:p>
            <a:endParaRPr lang="ru-RU" sz="3200" dirty="0">
              <a:solidFill>
                <a:prstClr val="black"/>
              </a:solidFill>
            </a:endParaRPr>
          </a:p>
          <a:p>
            <a:endParaRPr lang="ru-RU" sz="3200" dirty="0">
              <a:solidFill>
                <a:prstClr val="black"/>
              </a:solidFill>
            </a:endParaRPr>
          </a:p>
          <a:p>
            <a:r>
              <a:rPr lang="ru-RU" sz="3200" dirty="0">
                <a:solidFill>
                  <a:prstClr val="black"/>
                </a:solidFill>
              </a:rPr>
              <a:t>(дождливому)</a:t>
            </a:r>
          </a:p>
        </p:txBody>
      </p:sp>
      <p:pic>
        <p:nvPicPr>
          <p:cNvPr id="9218" name="Picture 2" descr="http://skazka-dubki.ru/upload/medialibrary/a17/a1790e6d39f613cec7caba074a0be63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1624" y="1412777"/>
            <a:ext cx="6809978" cy="43959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0894352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33649103-EF61-4953-8773-21A8CEE7FD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2" t="1218" r="1137" b="138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6C6F6891-2D0D-411A-BA8E-518FEAFA61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215" y="222662"/>
            <a:ext cx="11661569" cy="6412675"/>
          </a:xfrm>
          <a:prstGeom prst="rect">
            <a:avLst/>
          </a:prstGeom>
        </p:spPr>
      </p:pic>
      <p:sp>
        <p:nvSpPr>
          <p:cNvPr id="5" name="Скругленный прямоугольник 4">
            <a:extLst>
              <a:ext uri="{FF2B5EF4-FFF2-40B4-BE49-F238E27FC236}">
                <a16:creationId xmlns="" xmlns:a16="http://schemas.microsoft.com/office/drawing/2014/main" id="{03DD95D1-B706-4678-8D1E-B6135CA1C61E}"/>
              </a:ext>
            </a:extLst>
          </p:cNvPr>
          <p:cNvSpPr/>
          <p:nvPr/>
        </p:nvSpPr>
        <p:spPr>
          <a:xfrm>
            <a:off x="5190925" y="938848"/>
            <a:ext cx="5180611" cy="1600438"/>
          </a:xfrm>
          <a:prstGeom prst="roundRect">
            <a:avLst/>
          </a:prstGeom>
          <a:solidFill>
            <a:srgbClr val="D0F381"/>
          </a:solidFill>
          <a:scene3d>
            <a:camera prst="orthographicFront"/>
            <a:lightRig rig="soft" dir="t">
              <a:rot lat="0" lon="0" rev="15600000"/>
            </a:lightRig>
          </a:scene3d>
          <a:sp3d>
            <a:bevelT w="165100" prst="coolSlant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8800" b="1" dirty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rgbClr val="0070C0"/>
                </a:solidFill>
              </a:rPr>
              <a:t>8</a:t>
            </a:r>
            <a:r>
              <a:rPr lang="ru-RU" sz="8800" b="1" cap="none" spc="0" dirty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rgbClr val="0070C0"/>
                </a:solidFill>
                <a:effectLst/>
              </a:rPr>
              <a:t> раунд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="" xmlns:a16="http://schemas.microsoft.com/office/drawing/2014/main" id="{FF694FB8-94B0-4B60-A8E4-763A1A386EB5}"/>
              </a:ext>
            </a:extLst>
          </p:cNvPr>
          <p:cNvSpPr/>
          <p:nvPr/>
        </p:nvSpPr>
        <p:spPr>
          <a:xfrm>
            <a:off x="3995897" y="3663960"/>
            <a:ext cx="7832200" cy="1531917"/>
          </a:xfrm>
          <a:prstGeom prst="roundRect">
            <a:avLst/>
          </a:prstGeom>
          <a:solidFill>
            <a:srgbClr val="E3BFD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6000" b="1" dirty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rgbClr val="7030A0"/>
                </a:solidFill>
              </a:rPr>
              <a:t>Весенняя поэзия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FEF81C2-40D2-4447-ABD6-36394161EB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0" b="94271" l="2305" r="94681">
                        <a14:foregroundMark x1="70874" y1="2685" x2="71160" y2="2718"/>
                        <a14:foregroundMark x1="47518" y1="0" x2="49649" y2="245"/>
                        <a14:foregroundMark x1="96099" y1="44046" x2="96099" y2="45264"/>
                        <a14:foregroundMark x1="98824" y1="72891" x2="99823" y2="75651"/>
                        <a14:foregroundMark x1="99823" y1="75651" x2="98050" y2="85417"/>
                        <a14:foregroundMark x1="98050" y1="85417" x2="92199" y2="95313"/>
                        <a14:foregroundMark x1="92199" y1="95313" x2="41489" y2="99609"/>
                        <a14:foregroundMark x1="41489" y1="99609" x2="12589" y2="97005"/>
                        <a14:foregroundMark x1="12589" y1="97005" x2="4133" y2="92165"/>
                        <a14:foregroundMark x1="4222" y1="46997" x2="4255" y2="46615"/>
                        <a14:foregroundMark x1="1292" y1="81229" x2="1805" y2="75234"/>
                        <a14:foregroundMark x1="4255" y1="46615" x2="4998" y2="45743"/>
                        <a14:foregroundMark x1="9485" y1="22198" x2="6915" y2="17318"/>
                        <a14:foregroundMark x1="6915" y1="17318" x2="11348" y2="7292"/>
                        <a14:foregroundMark x1="11348" y1="7292" x2="39539" y2="0"/>
                        <a14:foregroundMark x1="39539" y1="0" x2="49468" y2="521"/>
                        <a14:foregroundMark x1="91719" y1="12099" x2="92816" y2="15281"/>
                        <a14:foregroundMark x1="94608" y1="44246" x2="94617" y2="45059"/>
                        <a14:foregroundMark x1="91253" y1="53556" x2="85461" y2="58464"/>
                        <a14:foregroundMark x1="85461" y1="58464" x2="76241" y2="61849"/>
                        <a14:foregroundMark x1="98404" y1="73698" x2="92553" y2="93229"/>
                        <a14:foregroundMark x1="92553" y1="93229" x2="79610" y2="98047"/>
                        <a14:foregroundMark x1="79610" y1="98047" x2="65426" y2="98568"/>
                        <a14:foregroundMark x1="65426" y1="98568" x2="52837" y2="94271"/>
                        <a14:foregroundMark x1="52837" y1="94271" x2="48759" y2="83854"/>
                        <a14:foregroundMark x1="48759" y1="83854" x2="48759" y2="75651"/>
                        <a14:foregroundMark x1="6915" y1="95573" x2="3473" y2="89338"/>
                        <a14:foregroundMark x1="3035" y1="81197" x2="7801" y2="65495"/>
                        <a14:foregroundMark x1="7801" y1="65495" x2="25000" y2="63542"/>
                        <a14:foregroundMark x1="5851" y1="67448" x2="2305" y2="77604"/>
                        <a14:foregroundMark x1="3230" y1="81193" x2="4787" y2="87240"/>
                        <a14:foregroundMark x1="2305" y1="77604" x2="3186" y2="81025"/>
                        <a14:foregroundMark x1="91312" y1="33984" x2="89184" y2="23438"/>
                        <a14:foregroundMark x1="89184" y1="23438" x2="91844" y2="13281"/>
                        <a14:foregroundMark x1="91844" y1="13281" x2="80496" y2="6250"/>
                        <a14:foregroundMark x1="80496" y1="6250" x2="66489" y2="3906"/>
                        <a14:foregroundMark x1="66489" y1="3906" x2="46454" y2="6901"/>
                        <a14:foregroundMark x1="86348" y1="7682" x2="86348" y2="7682"/>
                        <a14:foregroundMark x1="81738" y1="6120" x2="81738" y2="6120"/>
                        <a14:foregroundMark x1="81915" y1="5599" x2="90426" y2="9635"/>
                        <a14:foregroundMark x1="49113" y1="1693" x2="54787" y2="4167"/>
                        <a14:foregroundMark x1="11038" y1="47575" x2="6915" y2="55859"/>
                        <a14:foregroundMark x1="16312" y1="36979" x2="11166" y2="47318"/>
                        <a14:foregroundMark x1="6915" y1="55859" x2="8511" y2="62500"/>
                        <a14:foregroundMark x1="94149" y1="46354" x2="91135" y2="52995"/>
                        <a14:foregroundMark x1="70567" y1="45833" x2="70567" y2="45833"/>
                        <a14:foregroundMark x1="54433" y1="28125" x2="54433" y2="28125"/>
                        <a14:backgroundMark x1="12589" y1="28125" x2="10638" y2="38542"/>
                        <a14:backgroundMark x1="10638" y1="38542" x2="2837" y2="44531"/>
                        <a14:backgroundMark x1="12943" y1="28385" x2="8865" y2="24349"/>
                        <a14:backgroundMark x1="12943" y1="25911" x2="8865" y2="22917"/>
                        <a14:backgroundMark x1="4747" y1="55301" x2="4610" y2="55599"/>
                        <a14:backgroundMark x1="4463" y1="58401" x2="4078" y2="65755"/>
                        <a14:backgroundMark x1="4610" y1="55599" x2="4581" y2="56158"/>
                        <a14:backgroundMark x1="4078" y1="65755" x2="177" y2="74870"/>
                        <a14:backgroundMark x1="177" y1="81250" x2="532" y2="91536"/>
                        <a14:backgroundMark x1="532" y1="91536" x2="3191" y2="96354"/>
                        <a14:backgroundMark x1="92440" y1="11989" x2="90313" y2="9718"/>
                        <a14:backgroundMark x1="96454" y1="16276" x2="92566" y2="12123"/>
                        <a14:backgroundMark x1="50946" y1="300" x2="49468" y2="0"/>
                        <a14:backgroundMark x1="61952" y1="2530" x2="52292" y2="572"/>
                        <a14:backgroundMark x1="70922" y1="2995" x2="85284" y2="2865"/>
                        <a14:backgroundMark x1="85284" y1="2865" x2="72518" y2="2474"/>
                        <a14:backgroundMark x1="91834" y1="8605" x2="95567" y2="10807"/>
                        <a14:backgroundMark x1="87623" y1="5730" x2="85993" y2="4688"/>
                        <a14:backgroundMark x1="95567" y1="10807" x2="91968" y2="8506"/>
                        <a14:backgroundMark x1="95035" y1="15234" x2="95745" y2="33724"/>
                        <a14:backgroundMark x1="95745" y1="13542" x2="95745" y2="13542"/>
                        <a14:backgroundMark x1="91312" y1="61328" x2="91312" y2="61328"/>
                        <a14:backgroundMark x1="95035" y1="10547" x2="96454" y2="16016"/>
                        <a14:backgroundMark x1="93440" y1="33464" x2="97163" y2="38932"/>
                        <a14:backgroundMark x1="96099" y1="38932" x2="97340" y2="43880"/>
                        <a14:backgroundMark x1="94672" y1="52204" x2="93794" y2="55599"/>
                        <a14:backgroundMark x1="96454" y1="45313" x2="96068" y2="46807"/>
                        <a14:backgroundMark x1="93794" y1="55599" x2="94858" y2="66406"/>
                        <a14:backgroundMark x1="94858" y1="66406" x2="99468" y2="72656"/>
                        <a14:backgroundMark x1="8511" y1="46354" x2="4787" y2="51432"/>
                        <a14:backgroundMark x1="3901" y1="47526" x2="3901" y2="47526"/>
                        <a14:backgroundMark x1="4255" y1="47005" x2="3191" y2="49219"/>
                        <a14:backgroundMark x1="2482" y1="56380" x2="2482" y2="56380"/>
                        <a14:backgroundMark x1="3901" y1="55469" x2="3901" y2="55469"/>
                        <a14:backgroundMark x1="4610" y1="46484" x2="4610" y2="4648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454884" y="1282576"/>
            <a:ext cx="3541013" cy="48218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96289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FA736CB1-990F-448E-A283-0528D65B2A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2" t="1218" r="1137" b="138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817F9960-FF7F-46B8-95EE-B93F129A25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215" y="222662"/>
            <a:ext cx="11661569" cy="641267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540503" y="812663"/>
            <a:ext cx="38880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rgbClr val="C0504D">
                    <a:lumMod val="75000"/>
                  </a:srgbClr>
                </a:solidFill>
                <a:cs typeface="Arial" charset="0"/>
              </a:rPr>
              <a:t>Если снег повсюду тает,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 dirty="0">
              <a:solidFill>
                <a:srgbClr val="C0504D">
                  <a:lumMod val="75000"/>
                </a:srgbClr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rgbClr val="C0504D">
                    <a:lumMod val="75000"/>
                  </a:srgbClr>
                </a:solidFill>
                <a:cs typeface="Arial" charset="0"/>
              </a:rPr>
              <a:t>День становится длинней,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 dirty="0">
              <a:solidFill>
                <a:srgbClr val="C0504D">
                  <a:lumMod val="75000"/>
                </a:srgbClr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rgbClr val="C0504D">
                    <a:lumMod val="75000"/>
                  </a:srgbClr>
                </a:solidFill>
                <a:cs typeface="Arial" charset="0"/>
              </a:rPr>
              <a:t>Если всё зазеленело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 dirty="0">
              <a:solidFill>
                <a:srgbClr val="C0504D">
                  <a:lumMod val="75000"/>
                </a:srgbClr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rgbClr val="C0504D">
                    <a:lumMod val="75000"/>
                  </a:srgbClr>
                </a:solidFill>
                <a:cs typeface="Arial" charset="0"/>
              </a:rPr>
              <a:t>И в полях журчит ручей,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 dirty="0">
              <a:solidFill>
                <a:srgbClr val="C0504D">
                  <a:lumMod val="75000"/>
                </a:srgbClr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rgbClr val="C0504D">
                    <a:lumMod val="75000"/>
                  </a:srgbClr>
                </a:solidFill>
                <a:cs typeface="Arial" charset="0"/>
              </a:rPr>
              <a:t>Если стал теплее ветер,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 dirty="0">
              <a:solidFill>
                <a:srgbClr val="C0504D">
                  <a:lumMod val="75000"/>
                </a:srgbClr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rgbClr val="C0504D">
                    <a:lumMod val="75000"/>
                  </a:srgbClr>
                </a:solidFill>
                <a:cs typeface="Arial" charset="0"/>
              </a:rPr>
              <a:t>Если птицам не до сна,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 dirty="0">
              <a:solidFill>
                <a:srgbClr val="C0504D">
                  <a:lumMod val="75000"/>
                </a:srgbClr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rgbClr val="C0504D">
                    <a:lumMod val="75000"/>
                  </a:srgbClr>
                </a:solidFill>
                <a:cs typeface="Arial" charset="0"/>
              </a:rPr>
              <a:t>Если солнце ярче светит,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 dirty="0">
              <a:solidFill>
                <a:srgbClr val="C0504D">
                  <a:lumMod val="75000"/>
                </a:srgbClr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rgbClr val="C0504D">
                    <a:lumMod val="75000"/>
                  </a:srgbClr>
                </a:solidFill>
                <a:cs typeface="Arial" charset="0"/>
              </a:rPr>
              <a:t>Значит, к нам пришла весна.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rgbClr val="C0504D">
                    <a:lumMod val="75000"/>
                  </a:srgbClr>
                </a:solidFill>
                <a:cs typeface="Arial" charset="0"/>
              </a:rPr>
              <a:t>                      Е. Карганова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8765" y="769243"/>
            <a:ext cx="49680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  <a:cs typeface="Arial" charset="0"/>
              </a:rPr>
              <a:t>Если                         повсюду тает,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 b="1" dirty="0">
              <a:solidFill>
                <a:srgbClr val="C0504D">
                  <a:lumMod val="75000"/>
                </a:srgbClr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  <a:cs typeface="Arial" charset="0"/>
              </a:rPr>
              <a:t>День становится длинней,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 b="1" dirty="0">
              <a:solidFill>
                <a:srgbClr val="C0504D">
                  <a:lumMod val="75000"/>
                </a:srgbClr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  <a:cs typeface="Arial" charset="0"/>
              </a:rPr>
              <a:t>Если всё зазеленело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 b="1" dirty="0">
              <a:solidFill>
                <a:srgbClr val="C0504D">
                  <a:lumMod val="75000"/>
                </a:srgbClr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  <a:cs typeface="Arial" charset="0"/>
              </a:rPr>
              <a:t>И в полях журчит                          ,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 b="1" dirty="0">
              <a:solidFill>
                <a:srgbClr val="C0504D">
                  <a:lumMod val="75000"/>
                </a:srgbClr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  <a:cs typeface="Arial" charset="0"/>
              </a:rPr>
              <a:t>Если стал теплее                           ,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 b="1" dirty="0">
              <a:solidFill>
                <a:srgbClr val="C0504D">
                  <a:lumMod val="75000"/>
                </a:srgbClr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  <a:cs typeface="Arial" charset="0"/>
              </a:rPr>
              <a:t>Если                                 не до сна,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 b="1" dirty="0">
              <a:solidFill>
                <a:srgbClr val="C0504D">
                  <a:lumMod val="75000"/>
                </a:srgbClr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  <a:cs typeface="Arial" charset="0"/>
              </a:rPr>
              <a:t>Если                             ярче светит,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 b="1" dirty="0">
              <a:solidFill>
                <a:srgbClr val="C0504D">
                  <a:lumMod val="75000"/>
                </a:srgbClr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  <a:cs typeface="Arial" charset="0"/>
              </a:rPr>
              <a:t>Значит, к нам пришла                         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  <a:cs typeface="Arial" charset="0"/>
              </a:rPr>
              <a:t>                                Е. Карганова</a:t>
            </a:r>
          </a:p>
        </p:txBody>
      </p:sp>
      <p:pic>
        <p:nvPicPr>
          <p:cNvPr id="1027" name="Picture 3" descr="C:\Users\Дмитрий\Desktop\0_9679c_124bea6c_M.png">
            <a:hlinkClick r:id="" action="ppaction://macro?name=DragandDrop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2472"/>
          <a:stretch/>
        </p:blipFill>
        <p:spPr bwMode="auto">
          <a:xfrm>
            <a:off x="8680925" y="2204864"/>
            <a:ext cx="1857388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1812476" y="188640"/>
            <a:ext cx="8568000" cy="540000"/>
          </a:xfrm>
          <a:prstGeom prst="roundRect">
            <a:avLst/>
          </a:prstGeom>
          <a:solidFill>
            <a:schemeClr val="accent2">
              <a:lumMod val="40000"/>
              <a:lumOff val="60000"/>
              <a:alpha val="70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srgbClr val="C0504D">
                    <a:lumMod val="75000"/>
                  </a:srgbClr>
                </a:solidFill>
              </a:rPr>
              <a:t>Заполни пропуски картинками  </a:t>
            </a:r>
          </a:p>
        </p:txBody>
      </p:sp>
      <p:pic>
        <p:nvPicPr>
          <p:cNvPr id="2" name="Picture 3" descr="C:\Users\Дмитрий\Desktop\0_ad383_82608d65_L.png">
            <a:hlinkClick r:id="" action="ppaction://macro?name=DragandDro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40503" y="1937555"/>
            <a:ext cx="1136400" cy="11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Дмитрий\Desktop\18996517.png">
            <a:hlinkClick r:id="" action="ppaction://macro?name=DragandDrop"/>
          </p:cNvPr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91531" y="4073127"/>
            <a:ext cx="1517702" cy="10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Дмитрий\Desktop\0_135272_ea71d202_L.png">
            <a:hlinkClick r:id="" action="ppaction://macro?name=DragandDro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20581" y="980824"/>
            <a:ext cx="2137732" cy="8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Дмитрий\Desktop\0_959a9_cbc79a3e_L.png">
            <a:hlinkClick r:id="" action="ppaction://macro?name=DragandDrop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709233" y="3428065"/>
            <a:ext cx="1829080" cy="6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Дмитрий\Desktop\free-clipart-no-background-river-10.jpg">
            <a:hlinkClick r:id="" action="ppaction://macro?name=DragandDro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289207">
            <a:off x="9294436" y="4644808"/>
            <a:ext cx="1133115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Скругленный прямоугольник 14"/>
          <p:cNvSpPr/>
          <p:nvPr/>
        </p:nvSpPr>
        <p:spPr>
          <a:xfrm>
            <a:off x="9557740" y="6352712"/>
            <a:ext cx="1800000" cy="360000"/>
          </a:xfrm>
          <a:prstGeom prst="roundRect">
            <a:avLst/>
          </a:prstGeom>
          <a:solidFill>
            <a:schemeClr val="accent2">
              <a:lumMod val="40000"/>
              <a:lumOff val="60000"/>
              <a:alpha val="70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504D">
                    <a:lumMod val="75000"/>
                  </a:srgbClr>
                </a:solidFill>
              </a:rPr>
              <a:t>проверь</a:t>
            </a:r>
          </a:p>
        </p:txBody>
      </p:sp>
    </p:spTree>
    <p:extLst>
      <p:ext uri="{BB962C8B-B14F-4D97-AF65-F5344CB8AC3E}">
        <p14:creationId xmlns:p14="http://schemas.microsoft.com/office/powerpoint/2010/main" xmlns="" val="3499401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81481E-6 L -0.48411 0.42314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206" y="2115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2.96296E-6 L -0.60481 -0.40648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247" y="-20324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1.48148E-6 L -0.40742 0.48125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78" y="24051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1.48148E-6 L -0.55117 0.46412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565" y="23194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59259E-6 L -0.3319 -0.0882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02" y="-4421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04 -0.08264 L -0.49934 -0.26551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169" y="-9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13" grpId="0"/>
      <p:bldP spid="1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33649103-EF61-4953-8773-21A8CEE7FD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2" t="1218" r="1137" b="138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6C6F6891-2D0D-411A-BA8E-518FEAFA61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215" y="222662"/>
            <a:ext cx="11661569" cy="641267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6E008B00-B0D9-42F4-8844-2CBCBAF935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0" b="94271" l="2305" r="94681">
                        <a14:foregroundMark x1="70874" y1="2685" x2="71160" y2="2718"/>
                        <a14:foregroundMark x1="47518" y1="0" x2="49649" y2="245"/>
                        <a14:foregroundMark x1="96099" y1="44046" x2="96099" y2="45264"/>
                        <a14:foregroundMark x1="98824" y1="72891" x2="99823" y2="75651"/>
                        <a14:foregroundMark x1="99823" y1="75651" x2="98050" y2="85417"/>
                        <a14:foregroundMark x1="98050" y1="85417" x2="92199" y2="95313"/>
                        <a14:foregroundMark x1="92199" y1="95313" x2="41489" y2="99609"/>
                        <a14:foregroundMark x1="41489" y1="99609" x2="12589" y2="97005"/>
                        <a14:foregroundMark x1="12589" y1="97005" x2="4133" y2="92165"/>
                        <a14:foregroundMark x1="4222" y1="46997" x2="4255" y2="46615"/>
                        <a14:foregroundMark x1="1292" y1="81229" x2="1805" y2="75234"/>
                        <a14:foregroundMark x1="4255" y1="46615" x2="4998" y2="45743"/>
                        <a14:foregroundMark x1="9485" y1="22198" x2="6915" y2="17318"/>
                        <a14:foregroundMark x1="6915" y1="17318" x2="11348" y2="7292"/>
                        <a14:foregroundMark x1="11348" y1="7292" x2="39539" y2="0"/>
                        <a14:foregroundMark x1="39539" y1="0" x2="49468" y2="521"/>
                        <a14:foregroundMark x1="91719" y1="12099" x2="92816" y2="15281"/>
                        <a14:foregroundMark x1="94608" y1="44246" x2="94617" y2="45059"/>
                        <a14:foregroundMark x1="91253" y1="53556" x2="85461" y2="58464"/>
                        <a14:foregroundMark x1="85461" y1="58464" x2="76241" y2="61849"/>
                        <a14:foregroundMark x1="98404" y1="73698" x2="92553" y2="93229"/>
                        <a14:foregroundMark x1="92553" y1="93229" x2="79610" y2="98047"/>
                        <a14:foregroundMark x1="79610" y1="98047" x2="65426" y2="98568"/>
                        <a14:foregroundMark x1="65426" y1="98568" x2="52837" y2="94271"/>
                        <a14:foregroundMark x1="52837" y1="94271" x2="48759" y2="83854"/>
                        <a14:foregroundMark x1="48759" y1="83854" x2="48759" y2="75651"/>
                        <a14:foregroundMark x1="6915" y1="95573" x2="3473" y2="89338"/>
                        <a14:foregroundMark x1="3035" y1="81197" x2="7801" y2="65495"/>
                        <a14:foregroundMark x1="7801" y1="65495" x2="25000" y2="63542"/>
                        <a14:foregroundMark x1="5851" y1="67448" x2="2305" y2="77604"/>
                        <a14:foregroundMark x1="3230" y1="81193" x2="4787" y2="87240"/>
                        <a14:foregroundMark x1="2305" y1="77604" x2="3186" y2="81025"/>
                        <a14:foregroundMark x1="91312" y1="33984" x2="89184" y2="23438"/>
                        <a14:foregroundMark x1="89184" y1="23438" x2="91844" y2="13281"/>
                        <a14:foregroundMark x1="91844" y1="13281" x2="80496" y2="6250"/>
                        <a14:foregroundMark x1="80496" y1="6250" x2="66489" y2="3906"/>
                        <a14:foregroundMark x1="66489" y1="3906" x2="46454" y2="6901"/>
                        <a14:foregroundMark x1="86348" y1="7682" x2="86348" y2="7682"/>
                        <a14:foregroundMark x1="81738" y1="6120" x2="81738" y2="6120"/>
                        <a14:foregroundMark x1="81915" y1="5599" x2="90426" y2="9635"/>
                        <a14:foregroundMark x1="49113" y1="1693" x2="54787" y2="4167"/>
                        <a14:foregroundMark x1="11038" y1="47575" x2="6915" y2="55859"/>
                        <a14:foregroundMark x1="16312" y1="36979" x2="11166" y2="47318"/>
                        <a14:foregroundMark x1="6915" y1="55859" x2="8511" y2="62500"/>
                        <a14:foregroundMark x1="94149" y1="46354" x2="91135" y2="52995"/>
                        <a14:foregroundMark x1="70567" y1="45833" x2="70567" y2="45833"/>
                        <a14:foregroundMark x1="54433" y1="28125" x2="54433" y2="28125"/>
                        <a14:backgroundMark x1="12589" y1="28125" x2="10638" y2="38542"/>
                        <a14:backgroundMark x1="10638" y1="38542" x2="2837" y2="44531"/>
                        <a14:backgroundMark x1="12943" y1="28385" x2="8865" y2="24349"/>
                        <a14:backgroundMark x1="12943" y1="25911" x2="8865" y2="22917"/>
                        <a14:backgroundMark x1="4747" y1="55301" x2="4610" y2="55599"/>
                        <a14:backgroundMark x1="4463" y1="58401" x2="4078" y2="65755"/>
                        <a14:backgroundMark x1="4610" y1="55599" x2="4581" y2="56158"/>
                        <a14:backgroundMark x1="4078" y1="65755" x2="177" y2="74870"/>
                        <a14:backgroundMark x1="177" y1="81250" x2="532" y2="91536"/>
                        <a14:backgroundMark x1="532" y1="91536" x2="3191" y2="96354"/>
                        <a14:backgroundMark x1="92440" y1="11989" x2="90313" y2="9718"/>
                        <a14:backgroundMark x1="96454" y1="16276" x2="92566" y2="12123"/>
                        <a14:backgroundMark x1="50946" y1="300" x2="49468" y2="0"/>
                        <a14:backgroundMark x1="61952" y1="2530" x2="52292" y2="572"/>
                        <a14:backgroundMark x1="70922" y1="2995" x2="85284" y2="2865"/>
                        <a14:backgroundMark x1="85284" y1="2865" x2="72518" y2="2474"/>
                        <a14:backgroundMark x1="91834" y1="8605" x2="95567" y2="10807"/>
                        <a14:backgroundMark x1="87623" y1="5730" x2="85993" y2="4688"/>
                        <a14:backgroundMark x1="95567" y1="10807" x2="91968" y2="8506"/>
                        <a14:backgroundMark x1="95035" y1="15234" x2="95745" y2="33724"/>
                        <a14:backgroundMark x1="95745" y1="13542" x2="95745" y2="13542"/>
                        <a14:backgroundMark x1="91312" y1="61328" x2="91312" y2="61328"/>
                        <a14:backgroundMark x1="95035" y1="10547" x2="96454" y2="16016"/>
                        <a14:backgroundMark x1="93440" y1="33464" x2="97163" y2="38932"/>
                        <a14:backgroundMark x1="96099" y1="38932" x2="97340" y2="43880"/>
                        <a14:backgroundMark x1="94672" y1="52204" x2="93794" y2="55599"/>
                        <a14:backgroundMark x1="96454" y1="45313" x2="96068" y2="46807"/>
                        <a14:backgroundMark x1="93794" y1="55599" x2="94858" y2="66406"/>
                        <a14:backgroundMark x1="94858" y1="66406" x2="99468" y2="72656"/>
                        <a14:backgroundMark x1="8511" y1="46354" x2="4787" y2="51432"/>
                        <a14:backgroundMark x1="3901" y1="47526" x2="3901" y2="47526"/>
                        <a14:backgroundMark x1="4255" y1="47005" x2="3191" y2="49219"/>
                        <a14:backgroundMark x1="2482" y1="56380" x2="2482" y2="56380"/>
                        <a14:backgroundMark x1="3901" y1="55469" x2="3901" y2="55469"/>
                        <a14:backgroundMark x1="4610" y1="46484" x2="4610" y2="4648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454884" y="1472581"/>
            <a:ext cx="3541013" cy="48218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: скругленные углы 8">
            <a:extLst>
              <a:ext uri="{FF2B5EF4-FFF2-40B4-BE49-F238E27FC236}">
                <a16:creationId xmlns="" xmlns:a16="http://schemas.microsoft.com/office/drawing/2014/main" id="{41588F73-742E-4250-A051-D3A9B6AB4A3E}"/>
              </a:ext>
            </a:extLst>
          </p:cNvPr>
          <p:cNvSpPr/>
          <p:nvPr/>
        </p:nvSpPr>
        <p:spPr>
          <a:xfrm>
            <a:off x="4507147" y="2006640"/>
            <a:ext cx="6555749" cy="3098721"/>
          </a:xfrm>
          <a:prstGeom prst="roundRect">
            <a:avLst/>
          </a:prstGeom>
          <a:solidFill>
            <a:srgbClr val="D0F381"/>
          </a:solidFill>
          <a:scene3d>
            <a:camera prst="orthographicFront"/>
            <a:lightRig rig="soft" dir="t">
              <a:rot lat="0" lon="0" rev="15600000"/>
            </a:lightRig>
          </a:scene3d>
          <a:sp3d>
            <a:bevelT w="165100" prst="coolSlant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8800" b="1" dirty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rgbClr val="0070C0"/>
                </a:solidFill>
              </a:rPr>
              <a:t>Спасибо за внимание!</a:t>
            </a:r>
            <a:endParaRPr lang="ru-RU" sz="8800" b="1" cap="none" spc="0" dirty="0"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rgbClr val="0070C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4283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15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848</TotalTime>
  <Words>516</Words>
  <Application>Microsoft Office PowerPoint</Application>
  <PresentationFormat>Произвольный</PresentationFormat>
  <Paragraphs>257</Paragraphs>
  <Slides>32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32</vt:i4>
      </vt:variant>
    </vt:vector>
  </HeadingPairs>
  <TitlesOfParts>
    <vt:vector size="37" baseType="lpstr">
      <vt:lpstr>Тема Office</vt:lpstr>
      <vt:lpstr>1_Тема Office</vt:lpstr>
      <vt:lpstr>Тема1</vt:lpstr>
      <vt:lpstr>1_Тема1</vt:lpstr>
      <vt:lpstr>Тема15</vt:lpstr>
      <vt:lpstr>Слайд 1</vt:lpstr>
      <vt:lpstr>Слайд 2</vt:lpstr>
      <vt:lpstr>Цель: Закрепление знаний детей о признаках и приметах весны.  Задачи: Систематизировать и обобщить представления детей о весенних изменениях в природе; развивать мышление, память, восприятие, наблюдательность.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</cp:lastModifiedBy>
  <cp:revision>47</cp:revision>
  <dcterms:created xsi:type="dcterms:W3CDTF">2021-03-12T07:30:01Z</dcterms:created>
  <dcterms:modified xsi:type="dcterms:W3CDTF">2025-03-18T17:20:45Z</dcterms:modified>
</cp:coreProperties>
</file>