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1" r:id="rId3"/>
    <p:sldId id="280" r:id="rId4"/>
    <p:sldId id="283" r:id="rId5"/>
    <p:sldId id="284" r:id="rId6"/>
    <p:sldId id="287" r:id="rId7"/>
    <p:sldId id="288" r:id="rId8"/>
    <p:sldId id="289" r:id="rId9"/>
    <p:sldId id="257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1" r:id="rId32"/>
    <p:sldId id="282" r:id="rId33"/>
    <p:sldId id="285" r:id="rId34"/>
    <p:sldId id="286" r:id="rId35"/>
    <p:sldId id="290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929"/>
    <a:srgbClr val="0062AC"/>
    <a:srgbClr val="0040C0"/>
    <a:srgbClr val="FF7C80"/>
    <a:srgbClr val="E2C5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60" autoAdjust="0"/>
  </p:normalViewPr>
  <p:slideViewPr>
    <p:cSldViewPr snapToGrid="0">
      <p:cViewPr varScale="1">
        <p:scale>
          <a:sx n="45" d="100"/>
          <a:sy n="45" d="100"/>
        </p:scale>
        <p:origin x="828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32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F292-7204-42A7-87A6-7FF51D49BD7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5245B-DA92-47C6-BA76-6ACA236CB48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7680" y="2209800"/>
            <a:ext cx="2419349" cy="2419349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 userDrawn="1"/>
        </p:nvSpPr>
        <p:spPr>
          <a:xfrm>
            <a:off x="2690884" y="6388017"/>
            <a:ext cx="6810232" cy="66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70C0"/>
                </a:solidFill>
                <a:latin typeface="Comic Sans MS" panose="030F0702030302020204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70C0"/>
                </a:solidFill>
                <a:latin typeface="Comic Sans MS" panose="030F0702030302020204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70C0"/>
                </a:solidFill>
                <a:latin typeface="Comic Sans MS" panose="030F0702030302020204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70C0"/>
                </a:solidFill>
                <a:latin typeface="Comic Sans MS" panose="030F0702030302020204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70C0"/>
                </a:solidFill>
                <a:latin typeface="Comic Sans MS" panose="030F0702030302020204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Автор: Колышкина Елена Владимировна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учитель географии высшей категории, г. Новосибирск, 2023</a:t>
            </a:r>
          </a:p>
        </p:txBody>
      </p:sp>
    </p:spTree>
    <p:extLst>
      <p:ext uri="{BB962C8B-B14F-4D97-AF65-F5344CB8AC3E}">
        <p14:creationId xmlns:p14="http://schemas.microsoft.com/office/powerpoint/2010/main" val="63470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F292-7204-42A7-87A6-7FF51D49BD7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5245B-DA92-47C6-BA76-6ACA236CB48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Изображение замка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6" t="4434" r="16363" b="2204"/>
          <a:stretch/>
        </p:blipFill>
        <p:spPr bwMode="auto">
          <a:xfrm flipH="1">
            <a:off x="-493487" y="573314"/>
            <a:ext cx="5689600" cy="628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39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F292-7204-42A7-87A6-7FF51D49BD7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5245B-DA92-47C6-BA76-6ACA236CB48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Изображение замка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6" t="4434" r="16363" b="2204"/>
          <a:stretch/>
        </p:blipFill>
        <p:spPr bwMode="auto">
          <a:xfrm flipH="1">
            <a:off x="-493487" y="573314"/>
            <a:ext cx="5689600" cy="628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10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F292-7204-42A7-87A6-7FF51D49BD7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5245B-DA92-47C6-BA76-6ACA236CB48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 descr="Изображение замка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6" t="4434" r="16363" b="2204"/>
          <a:stretch/>
        </p:blipFill>
        <p:spPr bwMode="auto">
          <a:xfrm flipH="1">
            <a:off x="-493487" y="573314"/>
            <a:ext cx="5689600" cy="628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66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F292-7204-42A7-87A6-7FF51D49BD7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5245B-DA92-47C6-BA76-6ACA236CB48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2" descr="Изображение замка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6" t="4434" r="16363" b="2204"/>
          <a:stretch/>
        </p:blipFill>
        <p:spPr bwMode="auto">
          <a:xfrm flipH="1">
            <a:off x="-493487" y="573314"/>
            <a:ext cx="5689600" cy="628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709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F292-7204-42A7-87A6-7FF51D49BD7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5245B-DA92-47C6-BA76-6ACA236CB48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Picture 2" descr="Изображение замка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6" t="4434" r="16363" b="2204"/>
          <a:stretch/>
        </p:blipFill>
        <p:spPr bwMode="auto">
          <a:xfrm flipH="1">
            <a:off x="-493487" y="573314"/>
            <a:ext cx="5689600" cy="628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010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F292-7204-42A7-87A6-7FF51D49BD7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5245B-DA92-47C6-BA76-6ACA236CB48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Picture 2" descr="Изображение замка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6" t="4434" r="16363" b="2204"/>
          <a:stretch/>
        </p:blipFill>
        <p:spPr bwMode="auto">
          <a:xfrm flipH="1">
            <a:off x="-493487" y="573314"/>
            <a:ext cx="5689600" cy="628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84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F292-7204-42A7-87A6-7FF51D49BD7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5245B-DA92-47C6-BA76-6ACA236CB48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 descr="Изображение замка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6" t="4434" r="16363" b="2204"/>
          <a:stretch/>
        </p:blipFill>
        <p:spPr bwMode="auto">
          <a:xfrm flipH="1">
            <a:off x="-493487" y="573314"/>
            <a:ext cx="5689600" cy="628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762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F292-7204-42A7-87A6-7FF51D49BD7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5245B-DA92-47C6-BA76-6ACA236CB48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 descr="Изображение замка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6" t="4434" r="16363" b="2204"/>
          <a:stretch/>
        </p:blipFill>
        <p:spPr bwMode="auto">
          <a:xfrm flipH="1">
            <a:off x="-493487" y="573314"/>
            <a:ext cx="5689600" cy="628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71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F292-7204-42A7-87A6-7FF51D49BD7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5245B-DA92-47C6-BA76-6ACA236CB48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Изображение замка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6" t="4434" r="16363" b="2204"/>
          <a:stretch/>
        </p:blipFill>
        <p:spPr bwMode="auto">
          <a:xfrm flipH="1">
            <a:off x="-493487" y="573314"/>
            <a:ext cx="5689600" cy="628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127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8F292-7204-42A7-87A6-7FF51D49BD7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5245B-DA92-47C6-BA76-6ACA236CB48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Изображение замка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6" t="4434" r="16363" b="2204"/>
          <a:stretch/>
        </p:blipFill>
        <p:spPr bwMode="auto">
          <a:xfrm flipH="1">
            <a:off x="-493487" y="573314"/>
            <a:ext cx="5689600" cy="6284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33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8F292-7204-42A7-87A6-7FF51D49BD70}" type="datetimeFigureOut">
              <a:rPr lang="ru-RU" smtClean="0"/>
              <a:pPr/>
              <a:t>18.03.2025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5245B-DA92-47C6-BA76-6ACA236CB4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061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35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91069" y="719497"/>
            <a:ext cx="120009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FF0000"/>
                </a:solidFill>
              </a:rPr>
              <a:t>Викторина «Знатоки крымской истории»</a:t>
            </a:r>
          </a:p>
        </p:txBody>
      </p:sp>
      <p:sp>
        <p:nvSpPr>
          <p:cNvPr id="4" name="Шеврон 3">
            <a:hlinkClick r:id="rId3" action="ppaction://hlinksldjump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знак завершения 1"/>
          <p:cNvSpPr/>
          <p:nvPr/>
        </p:nvSpPr>
        <p:spPr>
          <a:xfrm>
            <a:off x="3346996" y="558800"/>
            <a:ext cx="8635999" cy="1570445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62AC"/>
                </a:solidFill>
              </a:rPr>
              <a:t>Цель: </a:t>
            </a:r>
            <a:r>
              <a:rPr lang="ru-RU" sz="2800" dirty="0">
                <a:solidFill>
                  <a:srgbClr val="0062AC"/>
                </a:solidFill>
              </a:rPr>
              <a:t>Воспитание у обучающихся чувства патриотизма, уважения к родной стране, её истории.</a:t>
            </a:r>
            <a:r>
              <a:rPr lang="ru-RU" sz="2800" b="1" dirty="0">
                <a:solidFill>
                  <a:srgbClr val="0062AC"/>
                </a:solidFill>
              </a:rPr>
              <a:t> </a:t>
            </a:r>
          </a:p>
        </p:txBody>
      </p:sp>
      <p:sp>
        <p:nvSpPr>
          <p:cNvPr id="3" name="Блок-схема: знак завершения 2"/>
          <p:cNvSpPr/>
          <p:nvPr/>
        </p:nvSpPr>
        <p:spPr>
          <a:xfrm>
            <a:off x="3474721" y="2677885"/>
            <a:ext cx="8451668" cy="32004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800" b="1" dirty="0">
              <a:solidFill>
                <a:srgbClr val="0062AC"/>
              </a:solidFill>
            </a:endParaRPr>
          </a:p>
          <a:p>
            <a:pPr algn="ctr"/>
            <a:r>
              <a:rPr lang="ru-RU" sz="2800" b="1" dirty="0">
                <a:solidFill>
                  <a:srgbClr val="0062AC"/>
                </a:solidFill>
              </a:rPr>
              <a:t>Задачи: </a:t>
            </a:r>
            <a:r>
              <a:rPr lang="ru-RU" sz="2800" dirty="0">
                <a:solidFill>
                  <a:srgbClr val="0062AC"/>
                </a:solidFill>
              </a:rPr>
              <a:t>расширить исторические и географические знания детей о Крыме; воспитывать у детей чувства патриотизма и гордости за Отечество, уважительного отношения к прошлому и настоящему России, формировать активную гражданскую позицию.</a:t>
            </a:r>
          </a:p>
          <a:p>
            <a:pPr algn="ctr"/>
            <a:r>
              <a:rPr lang="ru-RU" sz="2800" b="1" dirty="0">
                <a:solidFill>
                  <a:srgbClr val="0062AC"/>
                </a:solidFill>
              </a:rPr>
              <a:t> </a:t>
            </a:r>
          </a:p>
        </p:txBody>
      </p:sp>
      <p:sp>
        <p:nvSpPr>
          <p:cNvPr id="4" name="Шеврон 3">
            <a:hlinkClick r:id="rId2" action="ppaction://hlinksldjump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18 марта 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Когда наша страна отмечает День присоединения Крыма к России?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7686176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26 марта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10 апреля    </a:t>
            </a:r>
          </a:p>
        </p:txBody>
      </p:sp>
      <p:pic>
        <p:nvPicPr>
          <p:cNvPr id="1026" name="Picture 2" descr="Файл:Виды субъектов России на политической карт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811" y="1422400"/>
            <a:ext cx="4098679" cy="235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25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7680978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Таврия 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Как назывался Крымский полуостров до присоединения к России в 1783 году?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Таврида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Скифия </a:t>
            </a:r>
          </a:p>
        </p:txBody>
      </p:sp>
    </p:spTree>
    <p:extLst>
      <p:ext uri="{BB962C8B-B14F-4D97-AF65-F5344CB8AC3E}">
        <p14:creationId xmlns:p14="http://schemas.microsoft.com/office/powerpoint/2010/main" val="2113885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62AC"/>
                </a:solidFill>
              </a:rPr>
              <a:t>Какие изменения произошли в государственно- правовом статусе Крыма в 1954 году?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009241" y="3903261"/>
            <a:ext cx="5090888" cy="1856094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Он был передан Украине </a:t>
            </a:r>
          </a:p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во время правления </a:t>
            </a:r>
          </a:p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Н.С. Хрущева </a:t>
            </a:r>
          </a:p>
        </p:txBody>
      </p:sp>
    </p:spTree>
    <p:extLst>
      <p:ext uri="{BB962C8B-B14F-4D97-AF65-F5344CB8AC3E}">
        <p14:creationId xmlns:p14="http://schemas.microsoft.com/office/powerpoint/2010/main" val="301631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Какие события произошли в Крыму </a:t>
            </a:r>
          </a:p>
          <a:p>
            <a:pPr algn="ctr"/>
            <a:r>
              <a:rPr lang="ru-RU" sz="3200" b="1" dirty="0">
                <a:solidFill>
                  <a:srgbClr val="0062AC"/>
                </a:solidFill>
              </a:rPr>
              <a:t>16 марта 2014 года?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009241" y="4148919"/>
            <a:ext cx="5090888" cy="1160059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Референдум о статусе Крыма</a:t>
            </a:r>
          </a:p>
        </p:txBody>
      </p:sp>
    </p:spTree>
    <p:extLst>
      <p:ext uri="{BB962C8B-B14F-4D97-AF65-F5344CB8AC3E}">
        <p14:creationId xmlns:p14="http://schemas.microsoft.com/office/powerpoint/2010/main" val="78441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62AC"/>
                </a:solidFill>
              </a:rPr>
              <a:t>Когда был подписан договор о присоединении Крыма к Российской Федерации?</a:t>
            </a:r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5009241" y="3903261"/>
            <a:ext cx="5090888" cy="1856094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chemeClr val="accent1">
                    <a:lumMod val="75000"/>
                  </a:schemeClr>
                </a:solidFill>
              </a:rPr>
              <a:t>18 марта 2014 г. Россия подписала договор   о присоединении Республики Крым и города Севастополя к территории страны</a:t>
            </a:r>
          </a:p>
        </p:txBody>
      </p:sp>
    </p:spTree>
    <p:extLst>
      <p:ext uri="{BB962C8B-B14F-4D97-AF65-F5344CB8AC3E}">
        <p14:creationId xmlns:p14="http://schemas.microsoft.com/office/powerpoint/2010/main" val="315099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Ров 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Что в переводе с крымско-татарского означает слово «Крым»? 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7686176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Крепость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Берег    </a:t>
            </a:r>
          </a:p>
        </p:txBody>
      </p:sp>
      <p:pic>
        <p:nvPicPr>
          <p:cNvPr id="2050" name="Picture 2" descr="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474" y="1400308"/>
            <a:ext cx="4022422" cy="236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17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Назовите столицу Республики Крым 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Севастополь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7680978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Ялта 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5934932" y="4885456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Симферополь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34269" y="1467954"/>
            <a:ext cx="91561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Roboto"/>
              </a:rPr>
              <a:t> </a:t>
            </a:r>
            <a:r>
              <a:rPr lang="ru-RU" sz="2000" dirty="0">
                <a:solidFill>
                  <a:srgbClr val="000000"/>
                </a:solidFill>
              </a:rPr>
              <a:t>Симферополь  — город в центре Крымского полуострова. Политический, экономический и культурный центр Республики Крым. Название Симферополь город получил в 1784 году в соответствии с модой того времени давать псевдогреческие названия городам на вновь присоединённых к России южных землях. Симферополь может переводиться с древнегреческого как «город общего блага», «город пользы».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271884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7680978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Ахтиар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Как с 1797 по 1826 год назывался Севастополь?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Керкинитида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Кафа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38484" y="1470989"/>
            <a:ext cx="95534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</a:rPr>
              <a:t>Севастополь основан в 1783 г. как военно-морской порт и город в Ахтиарской бухте; название бухты — по татарской деревне </a:t>
            </a:r>
            <a:r>
              <a:rPr lang="ru-RU" sz="2000" i="1" dirty="0">
                <a:solidFill>
                  <a:srgbClr val="000000"/>
                </a:solidFill>
              </a:rPr>
              <a:t>Ахтияр</a:t>
            </a:r>
            <a:r>
              <a:rPr lang="ru-RU" sz="2000" dirty="0">
                <a:solidFill>
                  <a:srgbClr val="000000"/>
                </a:solidFill>
              </a:rPr>
              <a:t>. В 1784 г., в соответствии с бытовавшей тогда в Российской империи традицией давать новым городам названия на греческий манер, городу было присвоено название </a:t>
            </a:r>
            <a:r>
              <a:rPr lang="ru-RU" sz="2000" i="1" dirty="0">
                <a:solidFill>
                  <a:srgbClr val="000000"/>
                </a:solidFill>
              </a:rPr>
              <a:t>Севастополь</a:t>
            </a:r>
            <a:r>
              <a:rPr lang="ru-RU" sz="2000" dirty="0">
                <a:solidFill>
                  <a:srgbClr val="000000"/>
                </a:solidFill>
              </a:rPr>
              <a:t> — «священный город». В 1797 г. император Павел I переименовал город в  Ахтияр. В 1826 г. сенатским указом городу было возвращено название Севастополь.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0793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Грифон 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Какое мифическое животное изображено на гербе Крыма?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7686176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Кентавр 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Саламандра   </a:t>
            </a:r>
          </a:p>
        </p:txBody>
      </p:sp>
      <p:pic>
        <p:nvPicPr>
          <p:cNvPr id="1026" name="Picture 2" descr="https://kvizzi.ru/wp-content/uploads/2022/06/Emblem_of_Crimea.svg-e165536366564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045" y="1422400"/>
            <a:ext cx="2079281" cy="236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452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2169777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62AC"/>
                </a:solidFill>
              </a:rPr>
              <a:t>А.С. Пушкин написал такие строки:</a:t>
            </a:r>
          </a:p>
          <a:p>
            <a:pPr algn="ctr"/>
            <a:r>
              <a:rPr lang="ru-RU" sz="2400" b="1" dirty="0">
                <a:solidFill>
                  <a:srgbClr val="0062AC"/>
                </a:solidFill>
              </a:rPr>
              <a:t>Поклонник муз, поклонник мира,</a:t>
            </a:r>
          </a:p>
          <a:p>
            <a:pPr algn="ctr"/>
            <a:r>
              <a:rPr lang="ru-RU" sz="2400" b="1" dirty="0">
                <a:solidFill>
                  <a:srgbClr val="0062AC"/>
                </a:solidFill>
              </a:rPr>
              <a:t>Забыв и славу, и любовь,</a:t>
            </a:r>
          </a:p>
          <a:p>
            <a:pPr algn="ctr"/>
            <a:r>
              <a:rPr lang="ru-RU" sz="2400" b="1" dirty="0">
                <a:solidFill>
                  <a:srgbClr val="0062AC"/>
                </a:solidFill>
              </a:rPr>
              <a:t>О, скоро вас увижу вновь,</a:t>
            </a:r>
          </a:p>
          <a:p>
            <a:pPr algn="ctr"/>
            <a:r>
              <a:rPr lang="ru-RU" sz="2400" b="1" dirty="0">
                <a:solidFill>
                  <a:srgbClr val="0062AC"/>
                </a:solidFill>
              </a:rPr>
              <a:t>Брега веселые, Салгира…</a:t>
            </a:r>
          </a:p>
          <a:p>
            <a:pPr algn="ctr"/>
            <a:r>
              <a:rPr lang="ru-RU" sz="2400" b="1" dirty="0">
                <a:solidFill>
                  <a:srgbClr val="0062AC"/>
                </a:solidFill>
              </a:rPr>
              <a:t>Что такое Салгир?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Озеро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7680978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Залив 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5934932" y="4885456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Река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36686" y="2536945"/>
            <a:ext cx="8635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</a:rPr>
              <a:t>На территории Крыма свыше 50 солёных озер и 257 рек.  Салгир — это главная и самая длинная река Крыма, её длина 232 км.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07721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7680978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При Екатерине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II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При каком правителе Крым вошел в состав России?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При Петре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При Александре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36685" y="1898614"/>
            <a:ext cx="8635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</a:rPr>
              <a:t>В 1783 году императрица  Екатерина II издает Манифест о присоединении Крыма.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127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Князь Потёмкин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Кто был наместником Крыма и всей Новороссии при Екатерине II?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7686176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Князь Меншиков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Граф Орлов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920621" y="1543924"/>
            <a:ext cx="916977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</a:rPr>
              <a:t>Светлейший князь Григорий Александрович Потёмкин-Таврический  — первый русский устроитель Крыма. Именно он руководил присоединением Крыма к Российской империи и его первоначальным устройством. Под его руководством в Крыму начинает развиваться хлебопашество, виноградарство и садоводство, строятся школы, училища и гимназии.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33350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62AC"/>
                </a:solidFill>
              </a:rPr>
              <a:t>Сколько сильных землетрясений </a:t>
            </a:r>
          </a:p>
          <a:p>
            <a:pPr algn="ctr"/>
            <a:r>
              <a:rPr lang="ru-RU" sz="2800" b="1" dirty="0">
                <a:solidFill>
                  <a:srgbClr val="0062AC"/>
                </a:solidFill>
              </a:rPr>
              <a:t>насчитывается в истории Крыма с IV в. до н.э. </a:t>
            </a:r>
          </a:p>
          <a:p>
            <a:pPr algn="ctr"/>
            <a:r>
              <a:rPr lang="ru-RU" sz="2800" b="1" dirty="0">
                <a:solidFill>
                  <a:srgbClr val="0062AC"/>
                </a:solidFill>
              </a:rPr>
              <a:t>до настоящего времени?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38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7680978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12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5934932" y="4885456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77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6685" y="1984696"/>
            <a:ext cx="8635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</a:rPr>
              <a:t>Крым входит в список семи самых сейсмически опасных зон России. Керченский пролив — это тектонический разлом между Европой и Азией.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7830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7680978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Памятник затопленным кораблям 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Как называется этот знаменитый монумент?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Памятник воинам-освободителям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Памятник покорителям морей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512457" y="5593621"/>
            <a:ext cx="80890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</a:rPr>
              <a:t>Памятник затопленным кораблям  стоит в Севастополе, недалеко от Приморского бульвара. Это величественное сооружение высотой в почти 17 метров напоминает о событиях 1854–1855 годов — о первой обороне Севастополя.</a:t>
            </a:r>
            <a:endParaRPr lang="ru-RU" sz="2000" dirty="0"/>
          </a:p>
        </p:txBody>
      </p:sp>
      <p:pic>
        <p:nvPicPr>
          <p:cNvPr id="2052" name="Picture 4" descr="Памятник затопленным кораблям - история, фото, как добратьс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03" r="22919"/>
          <a:stretch/>
        </p:blipFill>
        <p:spPr bwMode="auto">
          <a:xfrm>
            <a:off x="6591869" y="1549194"/>
            <a:ext cx="2088107" cy="20928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74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Л.Н. Толстой  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62AC"/>
                </a:solidFill>
              </a:rPr>
              <a:t>Среди участников Первой обороны Севастополя был артиллерийский подпоручик, ставший в дальнейшем великим русским писателем. Назовите этого писателя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7686176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Ф.М. Достоевский  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Н.В. Гоголь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36685" y="1689216"/>
            <a:ext cx="86359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</a:rPr>
              <a:t>В январе 1854 года Лев Николаевич Толстой был произведен в чин прапорщика и направлен в Крым. В Севастополе, стойко оборонявшемся от врагов, Толстой пробыл с ноября 1854 года до оставления города его защитниками в августе 1855 г.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6228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Севастополь и Керчь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62AC"/>
                </a:solidFill>
              </a:rPr>
              <a:t>В годы Великой Отечественной войны Крым </a:t>
            </a:r>
          </a:p>
          <a:p>
            <a:pPr algn="ctr"/>
            <a:r>
              <a:rPr lang="ru-RU" sz="2000" b="1" dirty="0">
                <a:solidFill>
                  <a:srgbClr val="0062AC"/>
                </a:solidFill>
              </a:rPr>
              <a:t>мужественно боролся с врагом. За проявленные мужество и стойкость два крымских города получили звание городов героев. </a:t>
            </a:r>
          </a:p>
          <a:p>
            <a:pPr algn="ctr"/>
            <a:r>
              <a:rPr lang="ru-RU" sz="2000" b="1" dirty="0">
                <a:solidFill>
                  <a:srgbClr val="0062AC"/>
                </a:solidFill>
              </a:rPr>
              <a:t>Назовите эти города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7686176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Севастополь и Симферополь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Севастополь и Феодосия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36685" y="1803020"/>
            <a:ext cx="8635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</a:rPr>
              <a:t>Кроме двух городов-героев в Крыму есть один  "Город воинской славы" —                 6 апреля 2015 года это почётное звание получила  Феодосия.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14514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7680978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Севастополь 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b="1" dirty="0">
                <a:solidFill>
                  <a:srgbClr val="0062AC"/>
                </a:solidFill>
              </a:rPr>
              <a:t>Киевский князь Владимир – креститель Руси, принял христианство из рук Византийской церкви в крымском городе Херсонес. На месте какого современного города находился Херсонес?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Керчь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Феодосия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38484" y="1470989"/>
            <a:ext cx="95534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</a:rPr>
              <a:t> Херсонес Таврический — полис, основанный древними греками на юго-западном побережье Крыма. На сегодняшний день на месте древнего города располагается историко-археологический заповедник «Херсонес Таврический», который является не только основной достопримечательностью города Севастополь , но и историческим памятником мирового значения.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7360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Как называется эта знаменитая крымская гора?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Кара-Даг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7680978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Чугуш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5934932" y="4885456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Ай-Петри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34269" y="5599084"/>
            <a:ext cx="866719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Roboto"/>
              </a:rPr>
              <a:t> </a:t>
            </a:r>
            <a:r>
              <a:rPr lang="ru-RU" sz="2000" dirty="0">
                <a:solidFill>
                  <a:srgbClr val="000000"/>
                </a:solidFill>
              </a:rPr>
              <a:t>Гора Ай-Петри , пожалуй, одна из самых известных достопримечательностей Южного берега Крымского полуострова. Она хорошо видна из Ялты и её пригородов. Название Ай-Петри имеет греческое происхождение и переводится как «Святой Пётр».</a:t>
            </a:r>
            <a:endParaRPr lang="ru-RU" sz="2000" dirty="0"/>
          </a:p>
        </p:txBody>
      </p:sp>
      <p:pic>
        <p:nvPicPr>
          <p:cNvPr id="4098" name="Picture 2" descr="https://kvizzi.ru/wp-content/uploads/2022/06/gora-krym-e16553713245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094" y="1569493"/>
            <a:ext cx="2705181" cy="20288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6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chemeClr val="accent1">
                    <a:lumMod val="75000"/>
                  </a:schemeClr>
                </a:solidFill>
              </a:rPr>
              <a:t>Воронцовский дворец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Какой дворец расположен в Алупке у подножия горы Ай-Петри?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7686176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chemeClr val="accent1">
                    <a:lumMod val="75000"/>
                  </a:schemeClr>
                </a:solidFill>
              </a:rPr>
              <a:t>Михайловский дворец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chemeClr val="accent1">
                    <a:lumMod val="75000"/>
                  </a:schemeClr>
                </a:solidFill>
              </a:rPr>
              <a:t>Мраморный дворец   </a:t>
            </a:r>
          </a:p>
        </p:txBody>
      </p:sp>
      <p:pic>
        <p:nvPicPr>
          <p:cNvPr id="6146" name="Picture 2" descr="https://kvizzi.ru/wp-content/uploads/2022/06/vorontsovsky-dvorets-e165540002813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61" b="9921"/>
          <a:stretch/>
        </p:blipFill>
        <p:spPr bwMode="auto">
          <a:xfrm>
            <a:off x="5432122" y="1559951"/>
            <a:ext cx="4245126" cy="20881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30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62AC"/>
                </a:solidFill>
              </a:rPr>
              <a:t>Назовите художника, который родился и жил </a:t>
            </a:r>
          </a:p>
          <a:p>
            <a:pPr algn="ctr"/>
            <a:r>
              <a:rPr lang="ru-RU" sz="2800" b="1" dirty="0">
                <a:solidFill>
                  <a:srgbClr val="0062AC"/>
                </a:solidFill>
              </a:rPr>
              <a:t>в Феодосии и огромное количество картин посвятил любимому Крыму?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В.В. Верещагин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7680978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Н.К. Рерих 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5934932" y="4885456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И.К. Айвазовский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34269" y="1553490"/>
            <a:ext cx="915613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Roboto"/>
              </a:rPr>
              <a:t>  Иван Константинович Айвазовский — русский художник-маринист, коллекционер, меценат. </a:t>
            </a:r>
            <a:r>
              <a:rPr lang="ru-RU" sz="2000" dirty="0">
                <a:solidFill>
                  <a:srgbClr val="000000"/>
                </a:solidFill>
              </a:rPr>
              <a:t>Будучи художником с мировой известностью, Иван Константинович предпочитал жить и работать на своей родине — в Крыму. Айвазовский наиболее известен своими морскими пейзажами, которые составляют больше половины его работ — художник считается одним из величайших маринистов всех времён.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64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С медведем  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С каким животным связаны все легенды об этой крымской горе?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7686176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Со слоном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 С китом    </a:t>
            </a:r>
          </a:p>
        </p:txBody>
      </p:sp>
      <p:pic>
        <p:nvPicPr>
          <p:cNvPr id="7170" name="Picture 2" descr="https://kvizzi.ru/wp-content/uploads/2022/06/gora-krym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060" y="1555406"/>
            <a:ext cx="3903250" cy="21021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30388" y="5922249"/>
            <a:ext cx="78710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</a:rPr>
              <a:t>Аю-Даг или Медведь-гора  — гора на Южном берегу Крыма.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3361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Чем привлекает туристов Кояшское озеро?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Кристально чистой водой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7680978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Приятным запахом </a:t>
            </a: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5934932" y="4885456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Необычным цветом воды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97541" y="5596656"/>
            <a:ext cx="91039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Roboto"/>
              </a:rPr>
              <a:t> </a:t>
            </a:r>
            <a:r>
              <a:rPr lang="ru-RU" sz="2000" dirty="0">
                <a:solidFill>
                  <a:srgbClr val="000000"/>
                </a:solidFill>
              </a:rPr>
              <a:t>Кояшское озеро расположено на Восточном берегу Крымского полуострова, между городами Керчь и Феодосия. Озеро привлекает тысячи туристов розовым оттенком воды. Такой цвет воды дают микроскопические водоросли. При фотосинтезе они выделяют красные пигменты, которые и окрашивают воду. </a:t>
            </a:r>
            <a:endParaRPr lang="ru-RU" sz="2000" dirty="0"/>
          </a:p>
        </p:txBody>
      </p:sp>
      <p:pic>
        <p:nvPicPr>
          <p:cNvPr id="8194" name="Picture 2" descr="https://kvizzi.ru/wp-content/uploads/2022/06/kiyakshskoe-ozero-e165536658293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44"/>
          <a:stretch/>
        </p:blipFill>
        <p:spPr bwMode="auto">
          <a:xfrm>
            <a:off x="5665107" y="1552506"/>
            <a:ext cx="3694454" cy="21079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97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7680978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Скала «Золотые ворота»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62AC"/>
                </a:solidFill>
              </a:rPr>
              <a:t>Какая природная достопримечательность является одной из визитных карточек Крыма?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Кунгурская пещера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Урочище «Чарские пески» </a:t>
            </a:r>
          </a:p>
        </p:txBody>
      </p:sp>
      <p:pic>
        <p:nvPicPr>
          <p:cNvPr id="9218" name="Picture 2" descr="https://kvizzi.ru/wp-content/uploads/2022/06/zolotye-vorota5-e16553723216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932" y="1596788"/>
            <a:ext cx="3239506" cy="20223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938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Старый Крым 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В каком городе находится дом-музей Александра Грина?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7686176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Евпатория 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Алушта  </a:t>
            </a:r>
          </a:p>
        </p:txBody>
      </p:sp>
      <p:pic>
        <p:nvPicPr>
          <p:cNvPr id="10244" name="Picture 4" descr="https://kvizzi.ru/wp-content/uploads/2022/06/alex-gri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024" y="1555845"/>
            <a:ext cx="1547322" cy="20961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3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7680978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Никитский ботанический сад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Какой государственный ботанический сад находится в Ялте?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Ботанический сад Петра Великого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accent1">
                    <a:lumMod val="75000"/>
                  </a:schemeClr>
                </a:solidFill>
              </a:rPr>
              <a:t>Ботанический сад            им. Н.В. Цицина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38484" y="1470989"/>
            <a:ext cx="95534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</a:rPr>
              <a:t>В ботаническом саду представлено великое разнообразие плодовых деревьев персика, хурмы, граната, яблок, инжира, черешни и многих других деревьев. А если говорить о цветах, то, например, тюльпанов здесь 150 видов, а розовая коллекция достигает двух тысяч. Здесь можно встретить растения из Азии, Калифорнии, Кавказа, Новой Зеландии и даже Африки.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7385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Белая скала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0062AC"/>
                </a:solidFill>
              </a:rPr>
              <a:t>В силу своей необычной «внешности» эта скала неоднократно попадала на экраны телевизоров. Назовите эту знаменитую крымскую скалу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7686176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Башня Дьявола 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Скала Афродиты   </a:t>
            </a:r>
          </a:p>
        </p:txBody>
      </p:sp>
      <p:pic>
        <p:nvPicPr>
          <p:cNvPr id="11266" name="Picture 2" descr="https://kvizzi.ru/wp-content/uploads/2022/06/skala-e16553957564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310" y="1569493"/>
            <a:ext cx="3142128" cy="20917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96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Севастопольская 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Какая бухта является самой большой в Крыму?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7686176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Евпаторийская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Судакская </a:t>
            </a:r>
          </a:p>
        </p:txBody>
      </p:sp>
      <p:pic>
        <p:nvPicPr>
          <p:cNvPr id="12290" name="Picture 2" descr="Что посмотреть в Севастополе летом? Интересные места за 1 день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63"/>
          <a:stretch/>
        </p:blipFill>
        <p:spPr bwMode="auto">
          <a:xfrm>
            <a:off x="6168788" y="1635613"/>
            <a:ext cx="2770496" cy="19977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48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7680978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Ласточкино гнездо 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>
                <a:solidFill>
                  <a:srgbClr val="0062AC"/>
                </a:solidFill>
              </a:rPr>
              <a:t>Какой памятник архитектуры и истории, расположен на отвесной 40-метровой Аврориной скале мыса </a:t>
            </a:r>
          </a:p>
          <a:p>
            <a:pPr algn="ctr"/>
            <a:r>
              <a:rPr lang="ru-RU" sz="2500" b="1" dirty="0">
                <a:solidFill>
                  <a:srgbClr val="0062AC"/>
                </a:solidFill>
              </a:rPr>
              <a:t>Ай-</a:t>
            </a:r>
            <a:r>
              <a:rPr lang="ru-RU" sz="2500" b="1" dirty="0" err="1">
                <a:solidFill>
                  <a:srgbClr val="0062AC"/>
                </a:solidFill>
              </a:rPr>
              <a:t>Тодор</a:t>
            </a:r>
            <a:r>
              <a:rPr lang="ru-RU" sz="2500" b="1" dirty="0">
                <a:solidFill>
                  <a:srgbClr val="0062AC"/>
                </a:solidFill>
              </a:rPr>
              <a:t> на южном берегу Крыма?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Воронцовский дворец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Генуэзская крепость  </a:t>
            </a:r>
          </a:p>
        </p:txBody>
      </p:sp>
      <p:pic>
        <p:nvPicPr>
          <p:cNvPr id="13314" name="Picture 2" descr="https://avatars.mds.yandex.net/get-forms/1661541/64785f7c7b2766562ac4d9e1d7669dc4/720x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4" r="34848" b="8019"/>
          <a:stretch/>
        </p:blipFill>
        <p:spPr bwMode="auto">
          <a:xfrm>
            <a:off x="6250675" y="1569493"/>
            <a:ext cx="2687344" cy="20587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509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5934932" y="597424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Все ответы верны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Какие языки являются государственными в Крыму?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7686176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Украинский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Крымско-татарский </a:t>
            </a:r>
          </a:p>
        </p:txBody>
      </p:sp>
      <p:sp>
        <p:nvSpPr>
          <p:cNvPr id="9" name="Блок-схема: знак завершения 8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Русский </a:t>
            </a:r>
          </a:p>
        </p:txBody>
      </p:sp>
      <p:pic>
        <p:nvPicPr>
          <p:cNvPr id="14338" name="Picture 2" descr="https://avatars.mds.yandex.net/get-forms/6197807/fcff62e3e31544cd63697846e439796a/720x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177" y="1651378"/>
            <a:ext cx="2981015" cy="19873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95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Блок-схема: знак завершения 10"/>
          <p:cNvSpPr/>
          <p:nvPr/>
        </p:nvSpPr>
        <p:spPr>
          <a:xfrm>
            <a:off x="7680978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</a:rPr>
              <a:t>Сасык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-Сиваш </a:t>
            </a:r>
          </a:p>
        </p:txBody>
      </p:sp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 Назовите самое большое озеро полуострова Крым</a:t>
            </a:r>
          </a:p>
        </p:txBody>
      </p:sp>
      <p:sp>
        <p:nvSpPr>
          <p:cNvPr id="7" name="Блок-схема: знак завершения 6"/>
          <p:cNvSpPr/>
          <p:nvPr/>
        </p:nvSpPr>
        <p:spPr>
          <a:xfrm>
            <a:off x="4315179" y="379060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Сакское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934932" y="4882421"/>
            <a:ext cx="3239506" cy="71120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Чокрак </a:t>
            </a:r>
          </a:p>
        </p:txBody>
      </p:sp>
      <p:pic>
        <p:nvPicPr>
          <p:cNvPr id="1026" name="Picture 2" descr="https://upload.wikimedia.org/wikipedia/commons/thumb/1/16/Sasyk_ozero.png/300px-Sasyk_ozer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903" y="1594876"/>
            <a:ext cx="3287564" cy="20054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37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A8D08D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Шеврон 3">
            <a:hlinkClick r:id="" action="ppaction://hlinkshowjump?jump=nextslide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62AC"/>
                </a:solidFill>
              </a:rPr>
              <a:t>Какой город является родиной Черноморского флота? 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009241" y="4148919"/>
            <a:ext cx="5090888" cy="1160059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Севастополь</a:t>
            </a:r>
          </a:p>
        </p:txBody>
      </p:sp>
    </p:spTree>
    <p:extLst>
      <p:ext uri="{BB962C8B-B14F-4D97-AF65-F5344CB8AC3E}">
        <p14:creationId xmlns:p14="http://schemas.microsoft.com/office/powerpoint/2010/main" val="149485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Блок-схема: знак завершения 4"/>
          <p:cNvSpPr/>
          <p:nvPr/>
        </p:nvSpPr>
        <p:spPr>
          <a:xfrm>
            <a:off x="3236686" y="232229"/>
            <a:ext cx="8635999" cy="1190171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62AC"/>
                </a:solidFill>
              </a:rPr>
              <a:t>Назовите поэтов и писателей, в чьём </a:t>
            </a:r>
          </a:p>
          <a:p>
            <a:pPr algn="ctr"/>
            <a:r>
              <a:rPr lang="ru-RU" sz="2800" b="1" dirty="0">
                <a:solidFill>
                  <a:srgbClr val="0062AC"/>
                </a:solidFill>
              </a:rPr>
              <a:t>творчестве отразились основные мотивы, темы и красоты Крымского полуострова</a:t>
            </a:r>
          </a:p>
        </p:txBody>
      </p:sp>
      <p:sp>
        <p:nvSpPr>
          <p:cNvPr id="10" name="Блок-схема: знак завершения 9"/>
          <p:cNvSpPr/>
          <p:nvPr/>
        </p:nvSpPr>
        <p:spPr>
          <a:xfrm>
            <a:off x="5009241" y="4148919"/>
            <a:ext cx="5090888" cy="1160059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chemeClr val="accent1">
                    <a:lumMod val="75000"/>
                  </a:schemeClr>
                </a:solidFill>
              </a:rPr>
              <a:t>А.С. Пушкин, Л.Н. Толстой, М.Ю. Лермонтов </a:t>
            </a:r>
          </a:p>
        </p:txBody>
      </p:sp>
      <p:sp>
        <p:nvSpPr>
          <p:cNvPr id="8" name="Шеврон 3">
            <a:hlinkClick r:id="rId2" action="ppaction://hlinksldjump"/>
          </p:cNvPr>
          <p:cNvSpPr/>
          <p:nvPr/>
        </p:nvSpPr>
        <p:spPr>
          <a:xfrm>
            <a:off x="11601462" y="6388017"/>
            <a:ext cx="488937" cy="361126"/>
          </a:xfrm>
          <a:prstGeom prst="chevron">
            <a:avLst/>
          </a:prstGeom>
          <a:solidFill>
            <a:srgbClr val="E2C5A8"/>
          </a:solidFill>
          <a:ln w="254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9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Блок-схема: знак завершения 2"/>
          <p:cNvSpPr/>
          <p:nvPr/>
        </p:nvSpPr>
        <p:spPr>
          <a:xfrm>
            <a:off x="3556001" y="3889829"/>
            <a:ext cx="8635999" cy="2367280"/>
          </a:xfrm>
          <a:prstGeom prst="flowChartTerminator">
            <a:avLst/>
          </a:prstGeom>
          <a:solidFill>
            <a:schemeClr val="bg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rgbClr val="0062AC"/>
                </a:solidFill>
              </a:rPr>
              <a:t>Молодцы!</a:t>
            </a:r>
          </a:p>
          <a:p>
            <a:pPr algn="ctr"/>
            <a:r>
              <a:rPr lang="ru-RU" sz="6000" b="1" dirty="0">
                <a:solidFill>
                  <a:srgbClr val="0062AC"/>
                </a:solidFill>
              </a:rPr>
              <a:t>Спасибо за внимание!</a:t>
            </a:r>
          </a:p>
        </p:txBody>
      </p:sp>
      <p:pic>
        <p:nvPicPr>
          <p:cNvPr id="4" name="Рисунок 3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3260" y="6216556"/>
            <a:ext cx="477671" cy="4776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>
        <p14:ripple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1278</Words>
  <Application>Microsoft Office PowerPoint</Application>
  <PresentationFormat>Широкоэкранный</PresentationFormat>
  <Paragraphs>156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Roboto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</dc:title>
  <dc:creator>КЕВ</dc:creator>
  <cp:lastModifiedBy>Lenovo</cp:lastModifiedBy>
  <cp:revision>32</cp:revision>
  <dcterms:created xsi:type="dcterms:W3CDTF">2023-03-15T07:27:18Z</dcterms:created>
  <dcterms:modified xsi:type="dcterms:W3CDTF">2025-03-18T04:50:30Z</dcterms:modified>
</cp:coreProperties>
</file>