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</p:sldMasterIdLst>
  <p:sldIdLst>
    <p:sldId id="256" r:id="rId3"/>
    <p:sldId id="29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65" r:id="rId35"/>
    <p:sldId id="289" r:id="rId36"/>
    <p:sldId id="290" r:id="rId37"/>
    <p:sldId id="291" r:id="rId38"/>
    <p:sldId id="292" r:id="rId39"/>
    <p:sldId id="293" r:id="rId40"/>
    <p:sldId id="294" r:id="rId41"/>
    <p:sldId id="299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461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020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33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78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63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993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894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477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064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216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65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91F08-1934-4FD0-8EFB-A9F8D06B5ED2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FF909-F78B-46BB-AB9C-969FC157C6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39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31.xml"/><Relationship Id="rId18" Type="http://schemas.openxmlformats.org/officeDocument/2006/relationships/slide" Target="slide37.xml"/><Relationship Id="rId26" Type="http://schemas.openxmlformats.org/officeDocument/2006/relationships/slide" Target="slide22.xml"/><Relationship Id="rId3" Type="http://schemas.openxmlformats.org/officeDocument/2006/relationships/slide" Target="slide15.xml"/><Relationship Id="rId21" Type="http://schemas.openxmlformats.org/officeDocument/2006/relationships/slide" Target="slide17.xml"/><Relationship Id="rId34" Type="http://schemas.openxmlformats.org/officeDocument/2006/relationships/slide" Target="slide7.xml"/><Relationship Id="rId7" Type="http://schemas.openxmlformats.org/officeDocument/2006/relationships/slide" Target="slide33.xml"/><Relationship Id="rId12" Type="http://schemas.openxmlformats.org/officeDocument/2006/relationships/slide" Target="slide26.xml"/><Relationship Id="rId17" Type="http://schemas.openxmlformats.org/officeDocument/2006/relationships/slide" Target="slide38.xml"/><Relationship Id="rId25" Type="http://schemas.openxmlformats.org/officeDocument/2006/relationships/slide" Target="slide23.xml"/><Relationship Id="rId33" Type="http://schemas.openxmlformats.org/officeDocument/2006/relationships/slide" Target="slide6.xml"/><Relationship Id="rId2" Type="http://schemas.openxmlformats.org/officeDocument/2006/relationships/slide" Target="slide5.xml"/><Relationship Id="rId16" Type="http://schemas.openxmlformats.org/officeDocument/2006/relationships/slide" Target="slide39.xml"/><Relationship Id="rId20" Type="http://schemas.openxmlformats.org/officeDocument/2006/relationships/slide" Target="slide35.xml"/><Relationship Id="rId29" Type="http://schemas.openxmlformats.org/officeDocument/2006/relationships/slide" Target="slide10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34.xml"/><Relationship Id="rId11" Type="http://schemas.openxmlformats.org/officeDocument/2006/relationships/slide" Target="slide27.xml"/><Relationship Id="rId24" Type="http://schemas.openxmlformats.org/officeDocument/2006/relationships/slide" Target="slide24.xml"/><Relationship Id="rId32" Type="http://schemas.openxmlformats.org/officeDocument/2006/relationships/slide" Target="slide14.xml"/><Relationship Id="rId5" Type="http://schemas.openxmlformats.org/officeDocument/2006/relationships/slide" Target="slide20.xml"/><Relationship Id="rId15" Type="http://schemas.openxmlformats.org/officeDocument/2006/relationships/slide" Target="slide30.xml"/><Relationship Id="rId23" Type="http://schemas.openxmlformats.org/officeDocument/2006/relationships/slide" Target="slide19.xml"/><Relationship Id="rId28" Type="http://schemas.openxmlformats.org/officeDocument/2006/relationships/slide" Target="slide9.xml"/><Relationship Id="rId36" Type="http://schemas.openxmlformats.org/officeDocument/2006/relationships/slide" Target="slide8.xml"/><Relationship Id="rId10" Type="http://schemas.openxmlformats.org/officeDocument/2006/relationships/slide" Target="slide28.xml"/><Relationship Id="rId19" Type="http://schemas.openxmlformats.org/officeDocument/2006/relationships/slide" Target="slide36.xml"/><Relationship Id="rId31" Type="http://schemas.openxmlformats.org/officeDocument/2006/relationships/slide" Target="slide13.xml"/><Relationship Id="rId4" Type="http://schemas.openxmlformats.org/officeDocument/2006/relationships/slide" Target="slide16.xml"/><Relationship Id="rId9" Type="http://schemas.openxmlformats.org/officeDocument/2006/relationships/slide" Target="slide29.xml"/><Relationship Id="rId14" Type="http://schemas.openxmlformats.org/officeDocument/2006/relationships/slide" Target="slide25.xml"/><Relationship Id="rId22" Type="http://schemas.openxmlformats.org/officeDocument/2006/relationships/slide" Target="slide18.xml"/><Relationship Id="rId27" Type="http://schemas.openxmlformats.org/officeDocument/2006/relationships/slide" Target="slide21.xml"/><Relationship Id="rId30" Type="http://schemas.openxmlformats.org/officeDocument/2006/relationships/slide" Target="slide12.xml"/><Relationship Id="rId35" Type="http://schemas.openxmlformats.org/officeDocument/2006/relationships/slide" Target="slide4.xml"/><Relationship Id="rId8" Type="http://schemas.openxmlformats.org/officeDocument/2006/relationships/slide" Target="slide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42853"/>
            <a:ext cx="8572560" cy="92869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Викторина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071546"/>
            <a:ext cx="7876420" cy="85725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«Знатоки </a:t>
            </a:r>
            <a:r>
              <a:rPr lang="ru-RU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шахмат»</a:t>
            </a:r>
            <a:endParaRPr lang="ru-RU" sz="6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6000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643174" y="2214554"/>
            <a:ext cx="392909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шахматы\22px-Chess_bdt45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85860"/>
            <a:ext cx="1071570" cy="1071570"/>
          </a:xfrm>
          <a:prstGeom prst="rect">
            <a:avLst/>
          </a:prstGeom>
          <a:noFill/>
        </p:spPr>
      </p:pic>
      <p:pic>
        <p:nvPicPr>
          <p:cNvPr id="1027" name="Picture 3" descr="H:\шахматы\22px-Chess_kdt45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24" y="1142984"/>
            <a:ext cx="1004896" cy="1004896"/>
          </a:xfrm>
          <a:prstGeom prst="rect">
            <a:avLst/>
          </a:prstGeom>
          <a:noFill/>
        </p:spPr>
      </p:pic>
      <p:pic>
        <p:nvPicPr>
          <p:cNvPr id="1028" name="Picture 4" descr="H:\шахматы\22px-Chess_ndt45.svg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67566" y="2714620"/>
            <a:ext cx="928694" cy="928694"/>
          </a:xfrm>
          <a:prstGeom prst="rect">
            <a:avLst/>
          </a:prstGeom>
          <a:noFill/>
        </p:spPr>
      </p:pic>
      <p:pic>
        <p:nvPicPr>
          <p:cNvPr id="1029" name="Picture 5" descr="H:\шахматы\22px-Chess_pdt45.svg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572008"/>
            <a:ext cx="1357322" cy="1357322"/>
          </a:xfrm>
          <a:prstGeom prst="rect">
            <a:avLst/>
          </a:prstGeom>
          <a:noFill/>
        </p:spPr>
      </p:pic>
      <p:pic>
        <p:nvPicPr>
          <p:cNvPr id="1030" name="Picture 6" descr="H:\шахматы\22px-Chess_qdt45.svg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4414" y="2643182"/>
            <a:ext cx="1214446" cy="1214446"/>
          </a:xfrm>
          <a:prstGeom prst="rect">
            <a:avLst/>
          </a:prstGeom>
          <a:noFill/>
        </p:spPr>
      </p:pic>
      <p:pic>
        <p:nvPicPr>
          <p:cNvPr id="1031" name="Picture 7" descr="H:\шахматы\22px-Chess_rdt45.svg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4786322"/>
            <a:ext cx="928694" cy="928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формировать интерес к игре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шахматы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познакомить детей с историей возникновения игры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шахматы;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закрепить знания и правила игры.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0"/>
            <a:ext cx="4000528" cy="6429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Своя игра</a:t>
            </a:r>
            <a:endParaRPr lang="ru-RU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846187"/>
              </p:ext>
            </p:extLst>
          </p:nvPr>
        </p:nvGraphicFramePr>
        <p:xfrm>
          <a:off x="214280" y="785793"/>
          <a:ext cx="8715439" cy="5827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7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9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9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97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9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6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Чемпионы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мира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/>
                    </a:p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024">
                <a:tc>
                  <a:txBody>
                    <a:bodyPr/>
                    <a:lstStyle/>
                    <a:p>
                      <a:pPr marL="457200"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Правила игры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0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Шахматные фигуры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024">
                <a:tc>
                  <a:txBody>
                    <a:bodyPr/>
                    <a:lstStyle/>
                    <a:p>
                      <a:pPr lvl="1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истории шахмат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0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Тактика и стратегия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024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Шахматная нотация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60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Ценность шахматных фигур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Arial Black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Прямоугольник 33">
            <a:hlinkClick r:id="rId2" action="ppaction://hlinksldjump"/>
          </p:cNvPr>
          <p:cNvSpPr/>
          <p:nvPr/>
        </p:nvSpPr>
        <p:spPr>
          <a:xfrm>
            <a:off x="3571868" y="928670"/>
            <a:ext cx="1071570" cy="5000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" action="ppaction://hlinksldjump"/>
              </a:rPr>
              <a:t>2</a:t>
            </a:r>
            <a:r>
              <a:rPr lang="ru-RU" sz="2800" b="1" dirty="0" smtClean="0">
                <a:hlinkClick r:id="rId2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0" name="Прямоугольник 39">
            <a:hlinkClick r:id="rId3" action="ppaction://hlinksldjump"/>
          </p:cNvPr>
          <p:cNvSpPr/>
          <p:nvPr/>
        </p:nvSpPr>
        <p:spPr>
          <a:xfrm>
            <a:off x="2285984" y="2571744"/>
            <a:ext cx="100013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3" action="ppaction://hlinksldjump"/>
              </a:rPr>
              <a:t>1</a:t>
            </a:r>
            <a:r>
              <a:rPr lang="ru-RU" sz="2800" b="1" dirty="0" smtClean="0">
                <a:hlinkClick r:id="rId3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500430" y="2571744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4" action="ppaction://hlinksldjump"/>
              </a:rPr>
              <a:t>2</a:t>
            </a:r>
            <a:r>
              <a:rPr lang="ru-RU" sz="2800" b="1" dirty="0" smtClean="0">
                <a:hlinkClick r:id="rId4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2" name="Прямоугольник 41">
            <a:hlinkClick r:id="rId5" action="ppaction://hlinksldjump"/>
          </p:cNvPr>
          <p:cNvSpPr/>
          <p:nvPr/>
        </p:nvSpPr>
        <p:spPr>
          <a:xfrm>
            <a:off x="2285984" y="3357562"/>
            <a:ext cx="1000132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hlinkClick r:id="rId5" action="ppaction://hlinksldjump"/>
              </a:rPr>
              <a:t>1</a:t>
            </a:r>
            <a:r>
              <a:rPr lang="ru-RU" sz="2400" b="1" dirty="0" smtClean="0">
                <a:hlinkClick r:id="rId5" action="ppaction://hlinksldjump"/>
              </a:rPr>
              <a:t>0</a:t>
            </a:r>
            <a:endParaRPr lang="ru-RU" sz="24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7643834" y="4929198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6" action="ppaction://hlinksldjump"/>
              </a:rPr>
              <a:t>5</a:t>
            </a:r>
            <a:r>
              <a:rPr lang="ru-RU" sz="2800" b="1" dirty="0" smtClean="0">
                <a:hlinkClick r:id="rId6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286512" y="4929198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rId7" action="ppaction://hlinksldjump"/>
              </a:rPr>
              <a:t>40</a:t>
            </a:r>
            <a:endParaRPr lang="ru-RU" sz="28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929190" y="4929198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8" action="ppaction://hlinksldjump"/>
              </a:rPr>
              <a:t>3</a:t>
            </a:r>
            <a:r>
              <a:rPr lang="ru-RU" sz="2800" b="1" dirty="0" smtClean="0">
                <a:hlinkClick r:id="rId8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7643834" y="4071942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9" action="ppaction://hlinksldjump"/>
              </a:rPr>
              <a:t>5</a:t>
            </a:r>
            <a:r>
              <a:rPr lang="ru-RU" sz="2800" b="1" dirty="0" smtClean="0">
                <a:hlinkClick r:id="rId9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286512" y="4143380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0" action="ppaction://hlinksldjump"/>
              </a:rPr>
              <a:t>4</a:t>
            </a:r>
            <a:r>
              <a:rPr lang="ru-RU" sz="2800" b="1" dirty="0" smtClean="0">
                <a:hlinkClick r:id="rId10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4929190" y="4143380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1" action="ppaction://hlinksldjump"/>
              </a:rPr>
              <a:t>3</a:t>
            </a:r>
            <a:r>
              <a:rPr lang="ru-RU" sz="2800" b="1" dirty="0" smtClean="0">
                <a:hlinkClick r:id="rId11" action="ppaction://hlinksldjump"/>
              </a:rPr>
              <a:t>0</a:t>
            </a:r>
            <a:endParaRPr lang="ru-RU" sz="2800" b="1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3500430" y="4143380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2" action="ppaction://hlinksldjump"/>
              </a:rPr>
              <a:t>2</a:t>
            </a:r>
            <a:r>
              <a:rPr lang="ru-RU" sz="2800" b="1" dirty="0" smtClean="0">
                <a:hlinkClick r:id="rId12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3571868" y="4929198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3" action="ppaction://hlinksldjump"/>
              </a:rPr>
              <a:t>2</a:t>
            </a:r>
            <a:r>
              <a:rPr lang="ru-RU" sz="2800" b="1" dirty="0" smtClean="0">
                <a:hlinkClick r:id="rId13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1" name="Прямоугольник 50">
            <a:hlinkClick r:id="rId5" action="ppaction://hlinksldjump"/>
          </p:cNvPr>
          <p:cNvSpPr/>
          <p:nvPr/>
        </p:nvSpPr>
        <p:spPr>
          <a:xfrm>
            <a:off x="2285984" y="4143380"/>
            <a:ext cx="100013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4" action="ppaction://hlinksldjump"/>
              </a:rPr>
              <a:t>1</a:t>
            </a:r>
            <a:r>
              <a:rPr lang="ru-RU" sz="2800" b="1" dirty="0" smtClean="0">
                <a:hlinkClick r:id="rId14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2285984" y="4929198"/>
            <a:ext cx="1000132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5" action="ppaction://hlinksldjump"/>
              </a:rPr>
              <a:t>1</a:t>
            </a:r>
            <a:r>
              <a:rPr lang="ru-RU" sz="2800" b="1" dirty="0" smtClean="0">
                <a:hlinkClick r:id="rId15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7643834" y="5715016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6" action="ppaction://hlinksldjump"/>
              </a:rPr>
              <a:t>5</a:t>
            </a:r>
            <a:r>
              <a:rPr lang="ru-RU" sz="2800" b="1" dirty="0" smtClean="0">
                <a:hlinkClick r:id="rId16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6286512" y="5715016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rId17" action="ppaction://hlinksldjump"/>
              </a:rPr>
              <a:t>40</a:t>
            </a:r>
            <a:endParaRPr lang="ru-RU" sz="28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4857752" y="5715016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8" action="ppaction://hlinksldjump"/>
              </a:rPr>
              <a:t>3</a:t>
            </a:r>
            <a:r>
              <a:rPr lang="ru-RU" sz="2800" b="1" dirty="0" smtClean="0">
                <a:hlinkClick r:id="rId18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3500430" y="5715016"/>
            <a:ext cx="1071570" cy="5715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19" action="ppaction://hlinksldjump"/>
              </a:rPr>
              <a:t>2</a:t>
            </a:r>
            <a:r>
              <a:rPr lang="ru-RU" sz="2800" b="1" dirty="0" smtClean="0">
                <a:hlinkClick r:id="rId19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7" name="Прямоугольник 56">
            <a:hlinkClick r:id="rId20" action="ppaction://hlinksldjump"/>
          </p:cNvPr>
          <p:cNvSpPr/>
          <p:nvPr/>
        </p:nvSpPr>
        <p:spPr>
          <a:xfrm>
            <a:off x="2285984" y="5715016"/>
            <a:ext cx="100013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0" action="ppaction://hlinksldjump"/>
              </a:rPr>
              <a:t>1</a:t>
            </a:r>
            <a:r>
              <a:rPr lang="ru-RU" sz="2800" b="1" dirty="0" smtClean="0">
                <a:hlinkClick r:id="rId20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4857752" y="2571744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1" action="ppaction://hlinksldjump"/>
              </a:rPr>
              <a:t>3</a:t>
            </a:r>
            <a:r>
              <a:rPr lang="ru-RU" sz="2800" b="1" dirty="0" smtClean="0">
                <a:hlinkClick r:id="rId21" action="ppaction://hlinksldjump"/>
              </a:rPr>
              <a:t>0</a:t>
            </a:r>
            <a:endParaRPr lang="ru-RU" sz="2800" b="1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6286512" y="2571744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2" action="ppaction://hlinksldjump"/>
              </a:rPr>
              <a:t>4</a:t>
            </a:r>
            <a:r>
              <a:rPr lang="ru-RU" sz="2800" b="1" dirty="0" smtClean="0">
                <a:hlinkClick r:id="rId22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0" name="Прямоугольник 59"/>
          <p:cNvSpPr/>
          <p:nvPr/>
        </p:nvSpPr>
        <p:spPr>
          <a:xfrm>
            <a:off x="7715272" y="2571744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3" action="ppaction://hlinksldjump"/>
              </a:rPr>
              <a:t>5</a:t>
            </a:r>
            <a:r>
              <a:rPr lang="ru-RU" sz="2800" b="1" dirty="0" smtClean="0">
                <a:hlinkClick r:id="rId23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7643834" y="3357562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4" action="ppaction://hlinksldjump"/>
              </a:rPr>
              <a:t>5</a:t>
            </a:r>
            <a:r>
              <a:rPr lang="ru-RU" sz="2800" b="1" dirty="0" smtClean="0">
                <a:hlinkClick r:id="rId24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6286512" y="3357562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5" action="ppaction://hlinksldjump"/>
              </a:rPr>
              <a:t>4</a:t>
            </a:r>
            <a:r>
              <a:rPr lang="ru-RU" sz="2800" b="1" dirty="0" smtClean="0">
                <a:hlinkClick r:id="rId25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4857752" y="3357562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6" action="ppaction://hlinksldjump"/>
              </a:rPr>
              <a:t>3</a:t>
            </a:r>
            <a:r>
              <a:rPr lang="ru-RU" sz="2800" b="1" dirty="0" smtClean="0">
                <a:hlinkClick r:id="rId26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3500430" y="3357562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hlinkClick r:id="rId27" action="ppaction://hlinksldjump"/>
              </a:rPr>
              <a:t>2</a:t>
            </a:r>
            <a:r>
              <a:rPr lang="ru-RU" sz="2400" b="1" dirty="0" smtClean="0">
                <a:hlinkClick r:id="rId27" action="ppaction://hlinksldjump"/>
              </a:rPr>
              <a:t>0</a:t>
            </a:r>
            <a:endParaRPr lang="ru-RU" sz="2400" b="1" dirty="0"/>
          </a:p>
        </p:txBody>
      </p:sp>
      <p:sp>
        <p:nvSpPr>
          <p:cNvPr id="65" name="Прямоугольник 64">
            <a:hlinkClick r:id="rId28" action="ppaction://hlinksldjump"/>
          </p:cNvPr>
          <p:cNvSpPr/>
          <p:nvPr/>
        </p:nvSpPr>
        <p:spPr>
          <a:xfrm>
            <a:off x="2285984" y="1714488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8" action="ppaction://hlinksldjump"/>
              </a:rPr>
              <a:t>1</a:t>
            </a:r>
            <a:r>
              <a:rPr lang="ru-RU" sz="2800" b="1" dirty="0" smtClean="0">
                <a:hlinkClick r:id="rId28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3500430" y="1714488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29" action="ppaction://hlinksldjump"/>
              </a:rPr>
              <a:t>2</a:t>
            </a:r>
            <a:r>
              <a:rPr lang="ru-RU" sz="2800" b="1" dirty="0" smtClean="0">
                <a:hlinkClick r:id="rId29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4857752" y="1714488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30" action="ppaction://hlinksldjump"/>
              </a:rPr>
              <a:t>3</a:t>
            </a:r>
            <a:r>
              <a:rPr lang="ru-RU" sz="2800" b="1" dirty="0" smtClean="0">
                <a:hlinkClick r:id="rId30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8" name="Прямоугольник 67">
            <a:hlinkClick r:id="rId31" action="ppaction://hlinksldjump"/>
          </p:cNvPr>
          <p:cNvSpPr/>
          <p:nvPr/>
        </p:nvSpPr>
        <p:spPr>
          <a:xfrm>
            <a:off x="6357950" y="1714488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31" action="ppaction://hlinksldjump"/>
              </a:rPr>
              <a:t>4</a:t>
            </a:r>
            <a:r>
              <a:rPr lang="ru-RU" sz="2800" b="1" dirty="0" smtClean="0">
                <a:hlinkClick r:id="rId31" action="ppaction://hlinksldjump"/>
              </a:rPr>
              <a:t>0</a:t>
            </a:r>
            <a:endParaRPr lang="ru-RU" sz="2800" b="1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7715272" y="1714488"/>
            <a:ext cx="1071570" cy="5000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rId32" action="ppaction://hlinksldjump"/>
              </a:rPr>
              <a:t>50</a:t>
            </a:r>
            <a:endParaRPr lang="ru-RU" sz="2800" b="1" dirty="0"/>
          </a:p>
        </p:txBody>
      </p:sp>
      <p:sp>
        <p:nvSpPr>
          <p:cNvPr id="70" name="Прямоугольник 69">
            <a:hlinkClick r:id="rId33" action="ppaction://hlinksldjump"/>
          </p:cNvPr>
          <p:cNvSpPr/>
          <p:nvPr/>
        </p:nvSpPr>
        <p:spPr>
          <a:xfrm>
            <a:off x="4929190" y="928670"/>
            <a:ext cx="1071570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hlinkClick r:id="rId33" action="ppaction://hlinksldjump"/>
              </a:rPr>
              <a:t>3</a:t>
            </a:r>
            <a:r>
              <a:rPr lang="ru-RU" sz="2800" b="1" dirty="0" smtClean="0">
                <a:hlinkClick r:id="rId33" action="ppaction://hlinksldjump"/>
              </a:rPr>
              <a:t>0</a:t>
            </a:r>
            <a:endParaRPr lang="ru-RU" sz="2800" b="1" dirty="0"/>
          </a:p>
        </p:txBody>
      </p:sp>
      <p:sp>
        <p:nvSpPr>
          <p:cNvPr id="71" name="Прямоугольник 70">
            <a:hlinkClick r:id="rId34" action="ppaction://hlinksldjump"/>
          </p:cNvPr>
          <p:cNvSpPr/>
          <p:nvPr/>
        </p:nvSpPr>
        <p:spPr>
          <a:xfrm>
            <a:off x="6286512" y="928670"/>
            <a:ext cx="1071570" cy="5000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hlinkClick r:id="rId34" action="ppaction://hlinksldjump"/>
              </a:rPr>
              <a:t>4</a:t>
            </a:r>
            <a:r>
              <a:rPr lang="ru-RU" sz="2400" b="1" dirty="0" smtClean="0">
                <a:hlinkClick r:id="rId34" action="ppaction://hlinksldjump"/>
              </a:rPr>
              <a:t>0</a:t>
            </a:r>
            <a:endParaRPr lang="ru-RU" sz="2400" b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2285984" y="928670"/>
            <a:ext cx="100013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rId35" action="ppaction://hlinksldjump"/>
              </a:rPr>
              <a:t>10</a:t>
            </a:r>
            <a:endParaRPr lang="ru-RU" sz="2800" b="1" dirty="0"/>
          </a:p>
        </p:txBody>
      </p:sp>
      <p:sp>
        <p:nvSpPr>
          <p:cNvPr id="74" name="Прямоугольник 73">
            <a:hlinkClick r:id="rId36" action="ppaction://hlinksldjump"/>
          </p:cNvPr>
          <p:cNvSpPr/>
          <p:nvPr/>
        </p:nvSpPr>
        <p:spPr>
          <a:xfrm>
            <a:off x="7786710" y="928670"/>
            <a:ext cx="100013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hlinkClick r:id="rId36" action="ppaction://hlinksldjump"/>
              </a:rPr>
              <a:t>50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10 очков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В</a:t>
            </a:r>
            <a:r>
              <a:rPr lang="ru-RU" b="1" dirty="0" smtClean="0">
                <a:solidFill>
                  <a:schemeClr val="tx2"/>
                </a:solidFill>
              </a:rPr>
              <a:t>опрос: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372476" cy="12572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Первый официальный чемпион ТНР (Тувинской Народной 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86050" y="3643314"/>
            <a:ext cx="52328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Владимир  </a:t>
            </a:r>
            <a:r>
              <a:rPr lang="ru-RU" sz="4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Сат</a:t>
            </a:r>
            <a:r>
              <a:rPr lang="ru-RU" sz="4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(1936)</a:t>
            </a:r>
            <a:endParaRPr lang="ru-RU" sz="4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назад 6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20 очков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smtClean="0">
                <a:solidFill>
                  <a:schemeClr val="tx2"/>
                </a:solidFill>
              </a:rPr>
              <a:t> вопрос: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57229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3600" b="1" dirty="0">
                <a:solidFill>
                  <a:schemeClr val="tx2"/>
                </a:solidFill>
              </a:rPr>
              <a:t>Первый чемпион мира по </a:t>
            </a:r>
            <a:r>
              <a:rPr lang="ru-RU" sz="3600" b="1" dirty="0" smtClean="0">
                <a:solidFill>
                  <a:schemeClr val="tx2"/>
                </a:solidFill>
              </a:rPr>
              <a:t>шахматам ?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3286124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>
                <a:solidFill>
                  <a:schemeClr val="tx2"/>
                </a:solidFill>
              </a:rPr>
              <a:t>Вильгем</a:t>
            </a:r>
            <a:r>
              <a:rPr lang="ru-RU" sz="3600" b="1" i="1" dirty="0">
                <a:solidFill>
                  <a:schemeClr val="tx2"/>
                </a:solidFill>
              </a:rPr>
              <a:t> </a:t>
            </a:r>
            <a:r>
              <a:rPr lang="ru-RU" sz="3600" b="1" i="1" dirty="0" err="1">
                <a:solidFill>
                  <a:schemeClr val="tx2"/>
                </a:solidFill>
              </a:rPr>
              <a:t>Стейниц</a:t>
            </a:r>
            <a:r>
              <a:rPr lang="ru-RU" sz="3600" b="1" i="1" dirty="0">
                <a:solidFill>
                  <a:schemeClr val="tx2"/>
                </a:solidFill>
              </a:rPr>
              <a:t> (Польша)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4414" y="1571612"/>
            <a:ext cx="66437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14-й чемпион </a:t>
            </a:r>
            <a:r>
              <a:rPr lang="ru-RU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мира по шахматам? </a:t>
            </a:r>
            <a:endParaRPr lang="ru-RU" sz="5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357554" y="285728"/>
            <a:ext cx="2386608" cy="129697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очков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Вопрос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3571876"/>
            <a:ext cx="6025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Владимир Крамник (Россия)</a:t>
            </a:r>
          </a:p>
        </p:txBody>
      </p:sp>
      <p:sp>
        <p:nvSpPr>
          <p:cNvPr id="8" name="Управляющая кнопка: назад 7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 очков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Вопрос: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500174"/>
            <a:ext cx="864399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Нынешний чемпион мира по </a:t>
            </a:r>
            <a:r>
              <a:rPr lang="ru-RU" sz="4400" b="1" dirty="0" smtClean="0">
                <a:solidFill>
                  <a:schemeClr val="tx2"/>
                </a:solidFill>
              </a:rPr>
              <a:t>шахматам ?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3643314"/>
            <a:ext cx="7358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Мангус</a:t>
            </a:r>
            <a:r>
              <a:rPr lang="ru-RU" sz="3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Карлсон</a:t>
            </a:r>
            <a:r>
              <a:rPr lang="ru-RU" sz="36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(16-й чемпион мира 22.11.2013г.Из Норвегии)</a:t>
            </a:r>
          </a:p>
        </p:txBody>
      </p:sp>
      <p:sp>
        <p:nvSpPr>
          <p:cNvPr id="6" name="Управляющая кнопка: назад 5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50  очков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В</a:t>
            </a:r>
            <a:r>
              <a:rPr lang="ru-RU" b="1" dirty="0" smtClean="0">
                <a:solidFill>
                  <a:schemeClr val="tx2"/>
                </a:solidFill>
              </a:rPr>
              <a:t>опрос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78592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Первый русский чемпион </a:t>
            </a:r>
            <a:r>
              <a:rPr lang="ru-RU" sz="4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мира ?</a:t>
            </a:r>
            <a:endParaRPr lang="ru-RU" sz="4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3000372"/>
            <a:ext cx="8786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А.А.Алёхин (1927-1935, 1937-1946г.г.)</a:t>
            </a:r>
          </a:p>
        </p:txBody>
      </p:sp>
      <p:sp>
        <p:nvSpPr>
          <p:cNvPr id="6" name="Управляющая кнопка: назад 5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 очков 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4298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Когда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невозможна </a:t>
            </a:r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рокировка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None/>
            </a:pPr>
            <a:endParaRPr lang="ru-RU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3071810"/>
            <a:ext cx="7000924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Когда король или ладья ходили.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Когда между королем и ладьёй стоят фигуры.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назад 6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 очков.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Вопрос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26432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Тактический прием, который парализует фигуры, то есть делает фигуры неподвижными ?</a:t>
            </a:r>
          </a:p>
          <a:p>
            <a:pPr>
              <a:buNone/>
            </a:pPr>
            <a:endParaRPr lang="ru-RU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4214818"/>
            <a:ext cx="5803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Ответ: Связка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168592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Ход, который делают одновременно двумя фигурами ?</a:t>
            </a:r>
          </a:p>
          <a:p>
            <a:pPr>
              <a:buNone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0166" y="3571876"/>
            <a:ext cx="54324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</a:rPr>
              <a:t>Ответ: Рокировка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285728"/>
            <a:ext cx="8260672" cy="1285884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30 очков</a:t>
            </a:r>
            <a:r>
              <a:rPr lang="ru-RU" sz="5400" dirty="0" smtClean="0">
                <a:solidFill>
                  <a:srgbClr val="002060"/>
                </a:solidFill>
              </a:rPr>
              <a:t/>
            </a:r>
            <a:br>
              <a:rPr lang="ru-RU" sz="5400" dirty="0" smtClean="0">
                <a:solidFill>
                  <a:srgbClr val="002060"/>
                </a:solidFill>
              </a:rPr>
            </a:br>
            <a:r>
              <a:rPr lang="ru-RU" sz="5400" dirty="0" smtClean="0">
                <a:solidFill>
                  <a:srgbClr val="002060"/>
                </a:solidFill>
              </a:rPr>
              <a:t> вопрос:</a:t>
            </a: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83356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Ход, который делают одновременно двумя фигурами ?</a:t>
            </a:r>
          </a:p>
          <a:p>
            <a:pPr>
              <a:buNone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357554" y="3778565"/>
            <a:ext cx="47428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Ответ: Рокировка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 очков </a:t>
            </a: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Вопрос:</a:t>
            </a:r>
            <a:endParaRPr lang="ru-RU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72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способа защиты от шаха?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928926" y="2928934"/>
            <a:ext cx="435771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1.Уйти.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Побить.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3.Закрыться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5"/>
            <a:ext cx="8534182" cy="19442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Расположите названия стадий шахматной игры в порядке их наступления: Миттельшпиль. Эндшпиль. Дебют.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643174" y="3500438"/>
            <a:ext cx="428628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1.Дебют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Миттельшпиль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Эндшпиль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6715140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 очков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585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Какая шахматная фигура может резко возрасти в своём звании?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562" y="3643314"/>
            <a:ext cx="2571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Пешка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9" name="Управляющая кнопка: назад 8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:\шахматы\Снимок экрана 2015-03-05 в 17.25.2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3071810"/>
            <a:ext cx="2546830" cy="2900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7167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 Единственная фигура, которая может перепрыгивать через свои и чужие фигуры?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3438" y="3786190"/>
            <a:ext cx="2000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Конь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H:\шахматы\Снимок экрана 2015-03-05 в 17.25.0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00438"/>
            <a:ext cx="1849436" cy="24193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001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Шахматная фигура, которая соединяет свойства слона и ладьи?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7686" y="3643314"/>
            <a:ext cx="2000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Ферзь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6" name="Управляющая кнопка: назад 5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429000"/>
            <a:ext cx="1784331" cy="276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40 очков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598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   Пешка, достигнув последней горизонтали может превратиться в любую фигуру, кроме…?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0496" y="4286256"/>
            <a:ext cx="24176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Короля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4143380"/>
            <a:ext cx="1500198" cy="2650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50 очков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003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 Название какой фигуры с персидского языка дословно переводится как «полководец»?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868" y="4214818"/>
            <a:ext cx="314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Ферзь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071942"/>
            <a:ext cx="1428760" cy="221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 очков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В</a:t>
            </a:r>
            <a:r>
              <a:rPr lang="ru-RU" dirty="0" smtClean="0">
                <a:solidFill>
                  <a:srgbClr val="002060"/>
                </a:solidFill>
              </a:rPr>
              <a:t>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757361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Какая страна Родина шахмат?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926" y="4143380"/>
            <a:ext cx="4572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Ответ: индия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20 очков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1448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В каком веке появились шахматы?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86182" y="3929066"/>
            <a:ext cx="28026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В 5 веке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154304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Как  назывались древние шахматы?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3857628"/>
            <a:ext cx="39036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Чатуранга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6" name="Управляющая кнопка: назад 5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600201"/>
            <a:ext cx="7992888" cy="154076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Как называются шахматы </a:t>
            </a:r>
            <a:r>
              <a:rPr lang="ru-RU" sz="4400" b="1" dirty="0" err="1" smtClean="0">
                <a:solidFill>
                  <a:srgbClr val="002060"/>
                </a:solidFill>
              </a:rPr>
              <a:t>по-тувински</a:t>
            </a:r>
            <a:r>
              <a:rPr lang="ru-RU" sz="4400" b="1" dirty="0" smtClean="0">
                <a:solidFill>
                  <a:srgbClr val="002060"/>
                </a:solidFill>
              </a:rPr>
              <a:t>?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116" y="3643314"/>
            <a:ext cx="3571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002060"/>
                </a:solidFill>
              </a:rPr>
              <a:t>Шыдыраа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435280" cy="1828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Что означает с персидского «шах» и «мат» 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4077072"/>
            <a:ext cx="8176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Ответ: «Шах» – король, «мат» – умер.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47174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 Положение в партии, при котором при своей очереди хода одна из сторон не может ходить, а король не находится под шахом?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0496" y="5000636"/>
            <a:ext cx="4143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Ответ: Пат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22574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  Название партии, при которой для быстрейшего развития фигур и захвата центра жертвуется какая-либо фигура ?</a:t>
            </a:r>
          </a:p>
          <a:p>
            <a:pPr>
              <a:buNone/>
            </a:pP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116" y="4286256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</a:rPr>
              <a:t>Ответ: Гамбит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1455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 Положение в партии, при котором одна из сторон проигрывает из-за своего хода 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4286256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Ответ: Цугцванг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304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        Кто является составителем шахматных задач и этюдов ?</a:t>
            </a:r>
          </a:p>
          <a:p>
            <a:pPr>
              <a:buNone/>
            </a:pP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40" y="4000504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Ответ: Композитор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614363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26432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Поставьте следующие спортивные звания в шахматах в последовательности их присвоения: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Гроссмейстер, Мастер спорта,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Кандидат в мастера спорта, 1 разряд</a:t>
            </a:r>
          </a:p>
          <a:p>
            <a:pPr>
              <a:buNone/>
            </a:pP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3108" y="4000504"/>
            <a:ext cx="54292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разряд</a:t>
            </a:r>
            <a:endParaRPr kumimoji="0" lang="ru-RU" sz="14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Кандидат в мастера спорта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Мастер спорта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Гроссмейстер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7715272" y="6143644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0431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Условный знак в шахматной нотации, который обозначает «мат» 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1802" y="3643314"/>
            <a:ext cx="3071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Ответ:  Х 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8572560" cy="19002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Условный знак в шахматной нотации, который обозначает «шах»?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6050" y="3714752"/>
            <a:ext cx="32147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Ответ: </a:t>
            </a:r>
            <a:r>
              <a:rPr lang="ru-RU" sz="6000" b="1" i="1" dirty="0" smtClean="0">
                <a:solidFill>
                  <a:srgbClr val="FF0000"/>
                </a:solidFill>
              </a:rPr>
              <a:t>+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600200"/>
            <a:ext cx="8043890" cy="168592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Условный знак в шахматной нотации, который обозначает «взятие» 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4678" y="3714752"/>
            <a:ext cx="2857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Ответ:</a:t>
            </a:r>
            <a:r>
              <a:rPr lang="ru-RU" sz="4400" b="1" i="1" dirty="0" smtClean="0">
                <a:solidFill>
                  <a:srgbClr val="FF0000"/>
                </a:solidFill>
              </a:rPr>
              <a:t>    </a:t>
            </a:r>
            <a:r>
              <a:rPr lang="ru-RU" sz="4400" b="1" dirty="0" smtClean="0">
                <a:solidFill>
                  <a:srgbClr val="FF0000"/>
                </a:solidFill>
              </a:rPr>
              <a:t>: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175736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Условный знак в шахматной нотации, который обозначает «ход»?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86050" y="3929066"/>
            <a:ext cx="3929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Ответ:    </a:t>
            </a:r>
            <a:r>
              <a:rPr lang="ru-RU" sz="4800" b="1" dirty="0" smtClean="0">
                <a:solidFill>
                  <a:srgbClr val="FF0000"/>
                </a:solidFill>
              </a:rPr>
              <a:t>-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200800" cy="129614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20717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 Условный знак в шахматной нотации, который обозначает «хороший ход» ?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3933056"/>
            <a:ext cx="328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 smtClean="0">
                <a:solidFill>
                  <a:srgbClr val="002060"/>
                </a:solidFill>
              </a:rPr>
              <a:t>Ответ: </a:t>
            </a:r>
            <a:r>
              <a:rPr lang="ru-RU" sz="4800" b="1" i="1" dirty="0" smtClean="0">
                <a:solidFill>
                  <a:srgbClr val="FF0000"/>
                </a:solidFill>
              </a:rPr>
              <a:t>!</a:t>
            </a:r>
            <a:r>
              <a:rPr lang="ru-RU" sz="4800" b="1" i="1" dirty="0" smtClean="0">
                <a:solidFill>
                  <a:srgbClr val="002060"/>
                </a:solidFill>
              </a:rPr>
              <a:t> </a:t>
            </a:r>
            <a:endParaRPr lang="ru-RU" sz="48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5543560" cy="13716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</a:t>
            </a:r>
            <a:r>
              <a:rPr lang="ru-RU" dirty="0" smtClean="0">
                <a:solidFill>
                  <a:srgbClr val="002060"/>
                </a:solidFill>
              </a:rPr>
              <a:t>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28800"/>
            <a:ext cx="8572560" cy="201451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   Самая главная фигура в шахматной игре?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8794" y="3571876"/>
            <a:ext cx="585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Ответ: Король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</a:t>
            </a:r>
            <a:r>
              <a:rPr lang="ru-RU" dirty="0" smtClean="0">
                <a:solidFill>
                  <a:srgbClr val="002060"/>
                </a:solidFill>
              </a:rPr>
              <a:t>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258487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Самая сильная фигура в шахматных войсках ?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1670" y="4643446"/>
            <a:ext cx="5715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err="1" smtClean="0">
                <a:solidFill>
                  <a:srgbClr val="002060"/>
                </a:solidFill>
              </a:rPr>
              <a:t>Ответ:Ферзь</a:t>
            </a:r>
            <a:r>
              <a:rPr lang="ru-RU" sz="5400" b="1" i="1" dirty="0" smtClean="0">
                <a:solidFill>
                  <a:srgbClr val="002060"/>
                </a:solidFill>
              </a:rPr>
              <a:t> </a:t>
            </a:r>
            <a:endParaRPr lang="ru-RU" sz="54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14290"/>
            <a:ext cx="3898776" cy="14764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30 очков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</a:t>
            </a:r>
            <a:r>
              <a:rPr lang="ru-RU" dirty="0" smtClean="0">
                <a:solidFill>
                  <a:srgbClr val="002060"/>
                </a:solidFill>
              </a:rPr>
              <a:t>опрос: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18630"/>
            <a:ext cx="8534182" cy="125729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Ценность ладьи в пешках?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5776" y="4079309"/>
            <a:ext cx="5673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Ответ: 5 пешек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40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16859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Ценность ферзя в пешках?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928926" y="3857628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Ответ: 9 пешек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50 очков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Вопрос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23288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Равносильные фигуры в шахматном войске ?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4" name="Управляющая кнопка: назад 3">
            <a:hlinkClick r:id="rId2" action="ppaction://hlinksldjump" highlightClick="1"/>
          </p:cNvPr>
          <p:cNvSpPr/>
          <p:nvPr/>
        </p:nvSpPr>
        <p:spPr>
          <a:xfrm>
            <a:off x="5072066" y="6072206"/>
            <a:ext cx="928694" cy="3571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57456" y="4322713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Ответ: Конь и слон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68808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МОЛОДЦЫ!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</TotalTime>
  <Words>666</Words>
  <Application>Microsoft Office PowerPoint</Application>
  <PresentationFormat>Экран (4:3)</PresentationFormat>
  <Paragraphs>170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48" baseType="lpstr">
      <vt:lpstr>Arial</vt:lpstr>
      <vt:lpstr>Arial Black</vt:lpstr>
      <vt:lpstr>Book Antiqua</vt:lpstr>
      <vt:lpstr>Calibri</vt:lpstr>
      <vt:lpstr>Century Gothic</vt:lpstr>
      <vt:lpstr>Times New Roman</vt:lpstr>
      <vt:lpstr>Аптека</vt:lpstr>
      <vt:lpstr>Тема Office</vt:lpstr>
      <vt:lpstr>Викторина</vt:lpstr>
      <vt:lpstr>Цель: формировать интерес к игре в шахматы  Задачи: познакомить детей с историей возникновения игры в шахматы; закрепить знания и правила игры.  </vt:lpstr>
      <vt:lpstr>Своя игра</vt:lpstr>
      <vt:lpstr>10 очков  Вопрос:</vt:lpstr>
      <vt:lpstr>20 очков  вопрос:</vt:lpstr>
      <vt:lpstr>30 очков  Вопрос</vt:lpstr>
      <vt:lpstr>40 очков  Вопрос:</vt:lpstr>
      <vt:lpstr>50  очков  Вопрос</vt:lpstr>
      <vt:lpstr>10 очков   Вопрос:</vt:lpstr>
      <vt:lpstr>20 очков.  Вопрос</vt:lpstr>
      <vt:lpstr>30 очков  Вопрос:</vt:lpstr>
      <vt:lpstr>30 очков  вопрос:</vt:lpstr>
      <vt:lpstr>40 очков  Вопрос:</vt:lpstr>
      <vt:lpstr>50 очков  Вопрос:</vt:lpstr>
      <vt:lpstr>10 очков Вопрос</vt:lpstr>
      <vt:lpstr>20 очков  Вопрос</vt:lpstr>
      <vt:lpstr>30 очков  Вопрос:</vt:lpstr>
      <vt:lpstr>40 очков Вопрос:</vt:lpstr>
      <vt:lpstr>50 очков Вопрос:</vt:lpstr>
      <vt:lpstr>10 очков  Вопрос:</vt:lpstr>
      <vt:lpstr>20 очков Вопрос:</vt:lpstr>
      <vt:lpstr>30 очков  Вопрос:</vt:lpstr>
      <vt:lpstr>40 очков  Вопрос:</vt:lpstr>
      <vt:lpstr>50 очков  Вопрос</vt:lpstr>
      <vt:lpstr>10 очков  вопрос</vt:lpstr>
      <vt:lpstr>20 очков  вопрос</vt:lpstr>
      <vt:lpstr>30 очков  вопрос</vt:lpstr>
      <vt:lpstr>40 очков  вопрос:</vt:lpstr>
      <vt:lpstr>50 очков  вопрос: </vt:lpstr>
      <vt:lpstr>10 очков  вопрос:</vt:lpstr>
      <vt:lpstr>20 очков  вопрос:</vt:lpstr>
      <vt:lpstr>30 очков  вопрос:</vt:lpstr>
      <vt:lpstr>40 очков  вопрос:</vt:lpstr>
      <vt:lpstr>50 очков  Вопрос:</vt:lpstr>
      <vt:lpstr>10 очков  Вопрос:</vt:lpstr>
      <vt:lpstr>20 очков  Вопрос</vt:lpstr>
      <vt:lpstr>30 очков  Вопрос:</vt:lpstr>
      <vt:lpstr>40 очков  Вопрос</vt:lpstr>
      <vt:lpstr>50 очков  Вопрос</vt:lpstr>
      <vt:lpstr>МОЛОДЦЫ!  СПАСИБО ЗА ВНИМАНИЕ!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Интеллектуально-развлекательная шахматная викторина</dc:title>
  <dc:creator>123</dc:creator>
  <cp:lastModifiedBy>HP</cp:lastModifiedBy>
  <cp:revision>68</cp:revision>
  <dcterms:created xsi:type="dcterms:W3CDTF">2014-04-09T11:24:58Z</dcterms:created>
  <dcterms:modified xsi:type="dcterms:W3CDTF">2025-03-24T10:37:17Z</dcterms:modified>
</cp:coreProperties>
</file>