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3" r:id="rId16"/>
    <p:sldId id="274" r:id="rId17"/>
    <p:sldId id="275" r:id="rId18"/>
    <p:sldId id="277" r:id="rId19"/>
    <p:sldId id="280" r:id="rId20"/>
    <p:sldId id="282" r:id="rId21"/>
    <p:sldId id="283" r:id="rId22"/>
    <p:sldId id="284" r:id="rId23"/>
    <p:sldId id="285" r:id="rId24"/>
    <p:sldId id="278" r:id="rId25"/>
    <p:sldId id="25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CC66FF"/>
    <a:srgbClr val="9900CC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B77D4-1995-4A91-B824-AD4834579FCA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4FE03-E61A-49B9-989B-0F383403EE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11962" y="172219"/>
            <a:ext cx="432048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4800" dirty="0">
                <a:solidFill>
                  <a:srgbClr val="9900CC"/>
                </a:solidFill>
                <a:latin typeface="Comic Sans MS" pitchFamily="66" charset="0"/>
              </a:rPr>
              <a:t>Викторина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468560" y="814968"/>
            <a:ext cx="97930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ln w="28575">
                  <a:solidFill>
                    <a:srgbClr val="FF0000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«Игра в слова»</a:t>
            </a:r>
          </a:p>
        </p:txBody>
      </p:sp>
      <p:sp>
        <p:nvSpPr>
          <p:cNvPr id="10" name="Стрелка вправо с вырезом 9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C73B09-906A-4E09-856F-14F054FE2A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89292" y="3392561"/>
            <a:ext cx="2886764" cy="329322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C9D81E4-772A-40C2-BEF2-50FB8AD6AA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632" y="1884495"/>
            <a:ext cx="2952330" cy="24429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9872" y="683814"/>
            <a:ext cx="446449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ln w="19050">
                  <a:solidFill>
                    <a:srgbClr val="C00000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Друзья!</a:t>
            </a:r>
          </a:p>
          <a:p>
            <a:pPr algn="ctr"/>
            <a:endParaRPr lang="ru-RU" sz="3200" dirty="0">
              <a:ln w="19050">
                <a:solidFill>
                  <a:srgbClr val="C00000"/>
                </a:solidFill>
              </a:ln>
              <a:solidFill>
                <a:srgbClr val="FF0000"/>
              </a:solidFill>
              <a:latin typeface="Comic Sans MS" pitchFamily="66" charset="0"/>
            </a:endParaRPr>
          </a:p>
          <a:p>
            <a:pPr algn="ctr"/>
            <a:r>
              <a:rPr lang="ru-RU" sz="2400" b="1" dirty="0">
                <a:latin typeface="Comic Sans MS" pitchFamily="66" charset="0"/>
              </a:rPr>
              <a:t>Суть викторины состоит в том, что нужно подобрать слово-отгадку, которое в себе содержит слово из вопроса</a:t>
            </a:r>
            <a:r>
              <a:rPr lang="en-US" sz="2400" b="1" dirty="0">
                <a:latin typeface="Comic Sans MS" pitchFamily="66" charset="0"/>
              </a:rPr>
              <a:t>. </a:t>
            </a:r>
            <a:r>
              <a:rPr lang="ru-RU" sz="2400" b="1" dirty="0">
                <a:latin typeface="Comic Sans MS" pitchFamily="66" charset="0"/>
              </a:rPr>
              <a:t>Или, наоборот, слово-отгадка уже находится в слове вопроса.  Для проверки ответа кликните мышкой по картинке.</a:t>
            </a:r>
            <a:endParaRPr lang="ru-RU" sz="24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Стрелка вправо с вырезом 2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246A46-A510-40BD-AD9A-BB29160055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204864"/>
            <a:ext cx="2348880" cy="2348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Внутри какого насекомого помещается бочка?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Бабочка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ба</a:t>
            </a:r>
            <a:r>
              <a:rPr lang="ru-RU" sz="2400" b="1" dirty="0" err="1">
                <a:solidFill>
                  <a:srgbClr val="FF0000"/>
                </a:solidFill>
                <a:latin typeface="Comic Sans MS" pitchFamily="66" charset="0"/>
              </a:rPr>
              <a:t>бочка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Какое средство передвижения можно вырезать из скатерти?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Катер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с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катер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ть</a:t>
            </a: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Какая часть линейки очень быстро тает на солнышке?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Иней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л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иней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ка</a:t>
            </a: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Какое животное не может жить без урока?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Сурок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с</a:t>
            </a:r>
            <a:r>
              <a:rPr lang="ru-RU" sz="2400" b="1" dirty="0" err="1">
                <a:solidFill>
                  <a:srgbClr val="FF0000"/>
                </a:solidFill>
                <a:latin typeface="Comic Sans MS" pitchFamily="66" charset="0"/>
              </a:rPr>
              <a:t>урок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Какую крупу каждый турист обязательно берёт с собой в поход?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Рис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ту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рис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т</a:t>
            </a: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Что шумит на ветру в каждом колесе?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Лес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ко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лес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о</a:t>
            </a: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Какие конфеты содержат мел?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Карамель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кара</a:t>
            </a:r>
            <a:r>
              <a:rPr lang="ru-RU" sz="2400" b="1" dirty="0" err="1">
                <a:solidFill>
                  <a:srgbClr val="FF0000"/>
                </a:solidFill>
                <a:latin typeface="Comic Sans MS" pitchFamily="66" charset="0"/>
              </a:rPr>
              <a:t>мел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ь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Какого хищного зверя всегда можно увидеть даже в выключенном телевизоре?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Лев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те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лев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изор</a:t>
            </a: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В каком слове целый метр букв «о»?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Метро 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-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Comic Sans MS" pitchFamily="66" charset="0"/>
              </a:rPr>
              <a:t>метр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о</a:t>
            </a:r>
            <a:endParaRPr lang="ru-R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Бывают ли макароны с маком?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Да, всегда - 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мак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ароны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Какая цифра всегда катается в электричке?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Три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элек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три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чка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Что входит в состав сладкого печенья?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Печень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печень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е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Почему на любой джемпер могут садиться осы и пчёлы?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492896"/>
            <a:ext cx="4248472" cy="1296144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Потому что в нём есть сладкий 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джем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джем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пер </a:t>
            </a: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Что колется в пельмене?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Ель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п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ель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мень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Внутри какого домашнего животного помещается бак?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Собака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со</a:t>
            </a:r>
            <a:r>
              <a:rPr lang="ru-RU" sz="2400" b="1" dirty="0" err="1">
                <a:solidFill>
                  <a:srgbClr val="FF0000"/>
                </a:solidFill>
                <a:latin typeface="Comic Sans MS" pitchFamily="66" charset="0"/>
              </a:rPr>
              <a:t>бак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а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Из какого материала больше чем на половину состоит любой корабль?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Из 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коры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кора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бль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Где всегда прячется лев: справа или слева от вас?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Слева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с</a:t>
            </a:r>
            <a:r>
              <a:rPr lang="ru-RU" sz="2400" b="1" dirty="0" err="1">
                <a:solidFill>
                  <a:srgbClr val="FF0000"/>
                </a:solidFill>
                <a:latin typeface="Comic Sans MS" pitchFamily="66" charset="0"/>
              </a:rPr>
              <a:t>лев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а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Какое огромное животное занимает больше половины Китая?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Кит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Кит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ай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У какого гриба есть ухо?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мухомор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м</a:t>
            </a:r>
            <a:r>
              <a:rPr lang="ru-RU" sz="2400" b="1" dirty="0" err="1">
                <a:solidFill>
                  <a:srgbClr val="FF0000"/>
                </a:solidFill>
                <a:latin typeface="Comic Sans MS" pitchFamily="66" charset="0"/>
              </a:rPr>
              <a:t>ухо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мор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Какой овощ всегда с собой носит черепаха?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репу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че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репа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ха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Какое водопроводное устройство спрятано в каждой подушке?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душ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по</a:t>
            </a:r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душ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ка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24" name="Стрелка вправо с вырезом 23">
            <a:hlinkClick r:id="" action="ppaction://hlinkshowjump?jump=nextslide"/>
          </p:cNvPr>
          <p:cNvSpPr/>
          <p:nvPr/>
        </p:nvSpPr>
        <p:spPr>
          <a:xfrm>
            <a:off x="7380312" y="5445224"/>
            <a:ext cx="612000" cy="324000"/>
          </a:xfrm>
          <a:prstGeom prst="notchedRightArrow">
            <a:avLst/>
          </a:prstGeom>
          <a:solidFill>
            <a:srgbClr val="CC99FF"/>
          </a:solidFill>
          <a:ln>
            <a:solidFill>
              <a:srgbClr val="99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urgAUWZMMOk.JPG"/>
          <p:cNvPicPr>
            <a:picLocks noChangeAspect="1"/>
          </p:cNvPicPr>
          <p:nvPr/>
        </p:nvPicPr>
        <p:blipFill>
          <a:blip r:embed="rId3" cstate="print"/>
          <a:srcRect l="50000" t="10641" b="3856"/>
          <a:stretch>
            <a:fillRect/>
          </a:stretch>
        </p:blipFill>
        <p:spPr>
          <a:xfrm flipH="1">
            <a:off x="1531008" y="3573016"/>
            <a:ext cx="2176896" cy="2160000"/>
          </a:xfrm>
          <a:prstGeom prst="rect">
            <a:avLst/>
          </a:prstGeom>
        </p:spPr>
      </p:pic>
      <p:grpSp>
        <p:nvGrpSpPr>
          <p:cNvPr id="2" name="Группа 9"/>
          <p:cNvGrpSpPr/>
          <p:nvPr/>
        </p:nvGrpSpPr>
        <p:grpSpPr>
          <a:xfrm>
            <a:off x="1547664" y="2852936"/>
            <a:ext cx="2108330" cy="2880320"/>
            <a:chOff x="1547664" y="2852936"/>
            <a:chExt cx="2108330" cy="2880320"/>
          </a:xfrm>
        </p:grpSpPr>
        <p:pic>
          <p:nvPicPr>
            <p:cNvPr id="11" name="Рисунок 10" descr="urgAUWZMMOk.JPG"/>
            <p:cNvPicPr>
              <a:picLocks noChangeAspect="1"/>
            </p:cNvPicPr>
            <p:nvPr/>
          </p:nvPicPr>
          <p:blipFill>
            <a:blip r:embed="rId3" cstate="print"/>
            <a:srcRect t="10641" r="51575" b="3856"/>
            <a:stretch>
              <a:fillRect/>
            </a:stretch>
          </p:blipFill>
          <p:spPr>
            <a:xfrm flipH="1">
              <a:off x="1547664" y="3573256"/>
              <a:ext cx="2108330" cy="21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3068960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987824" y="2852936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59832" y="3441194"/>
              <a:ext cx="43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000" b="1" dirty="0">
                  <a:solidFill>
                    <a:srgbClr val="FF0000"/>
                  </a:solidFill>
                  <a:latin typeface="Comic Sans MS" pitchFamily="66" charset="0"/>
                </a:rPr>
                <a:t>?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59632" y="1268760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rgbClr val="9900CC"/>
                  </a:solidFill>
                </a:ln>
                <a:solidFill>
                  <a:srgbClr val="CC66FF"/>
                </a:solidFill>
                <a:latin typeface="Comic Sans MS" pitchFamily="66" charset="0"/>
              </a:rPr>
              <a:t>В какой школьной принадлежности всегда спрятан клад?</a:t>
            </a:r>
          </a:p>
        </p:txBody>
      </p:sp>
      <p:sp>
        <p:nvSpPr>
          <p:cNvPr id="23" name="Овальная выноска 22"/>
          <p:cNvSpPr/>
          <p:nvPr/>
        </p:nvSpPr>
        <p:spPr>
          <a:xfrm>
            <a:off x="3419872" y="2636912"/>
            <a:ext cx="4032448" cy="1152128"/>
          </a:xfrm>
          <a:prstGeom prst="wedgeEllipseCallout">
            <a:avLst/>
          </a:prstGeom>
          <a:noFill/>
          <a:ln>
            <a:solidFill>
              <a:srgbClr val="CC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Comic Sans MS" pitchFamily="66" charset="0"/>
              </a:rPr>
              <a:t>Закладка</a:t>
            </a:r>
            <a:r>
              <a:rPr lang="ru-RU" sz="2400" b="1" dirty="0">
                <a:solidFill>
                  <a:schemeClr val="tx1"/>
                </a:solidFill>
                <a:latin typeface="Comic Sans MS" pitchFamily="66" charset="0"/>
              </a:rPr>
              <a:t> - 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за</a:t>
            </a:r>
            <a:r>
              <a:rPr lang="ru-RU" sz="2400" b="1" dirty="0" err="1">
                <a:solidFill>
                  <a:srgbClr val="FF0000"/>
                </a:solidFill>
                <a:latin typeface="Comic Sans MS" pitchFamily="66" charset="0"/>
              </a:rPr>
              <a:t>клад</a:t>
            </a:r>
            <a:r>
              <a:rPr lang="ru-RU" sz="2400" b="1" dirty="0" err="1">
                <a:solidFill>
                  <a:schemeClr val="tx1"/>
                </a:solidFill>
                <a:latin typeface="Comic Sans MS" pitchFamily="66" charset="0"/>
              </a:rPr>
              <a:t>ка</a:t>
            </a:r>
            <a:endParaRPr lang="ru-RU" sz="24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Блок-схема: узел суммирования 11">
            <a:hlinkClick r:id="" action="ppaction://hlinkshowjump?jump=endshow"/>
          </p:cNvPr>
          <p:cNvSpPr/>
          <p:nvPr/>
        </p:nvSpPr>
        <p:spPr>
          <a:xfrm>
            <a:off x="107552" y="116632"/>
            <a:ext cx="432000" cy="432000"/>
          </a:xfrm>
          <a:prstGeom prst="flowChartSummingJunction">
            <a:avLst/>
          </a:prstGeom>
          <a:solidFill>
            <a:srgbClr val="CC99FF"/>
          </a:solidFill>
          <a:ln>
            <a:solidFill>
              <a:srgbClr val="99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E72714B-408E-4C85-ABA7-67A825E4423A}"/>
              </a:ext>
            </a:extLst>
          </p:cNvPr>
          <p:cNvSpPr/>
          <p:nvPr/>
        </p:nvSpPr>
        <p:spPr>
          <a:xfrm>
            <a:off x="1730196" y="764704"/>
            <a:ext cx="568360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9600" b="0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Молодцы!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3EEAC8-A5F7-4218-9004-12E87026E6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4"/>
          <a:stretch/>
        </p:blipFill>
        <p:spPr>
          <a:xfrm>
            <a:off x="-108520" y="2511760"/>
            <a:ext cx="7152203" cy="43462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366</Words>
  <Application>Microsoft Office PowerPoint</Application>
  <PresentationFormat>Экран (4:3)</PresentationFormat>
  <Paragraphs>116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админ</cp:lastModifiedBy>
  <cp:revision>48</cp:revision>
  <dcterms:created xsi:type="dcterms:W3CDTF">2023-08-17T13:25:19Z</dcterms:created>
  <dcterms:modified xsi:type="dcterms:W3CDTF">2025-03-17T11:07:39Z</dcterms:modified>
</cp:coreProperties>
</file>