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8" r:id="rId2"/>
    <p:sldId id="256" r:id="rId3"/>
    <p:sldId id="257" r:id="rId4"/>
    <p:sldId id="288" r:id="rId5"/>
    <p:sldId id="262" r:id="rId6"/>
    <p:sldId id="261" r:id="rId7"/>
    <p:sldId id="263" r:id="rId8"/>
    <p:sldId id="265" r:id="rId9"/>
    <p:sldId id="266" r:id="rId10"/>
    <p:sldId id="271" r:id="rId11"/>
    <p:sldId id="273" r:id="rId12"/>
    <p:sldId id="270" r:id="rId13"/>
    <p:sldId id="274" r:id="rId14"/>
    <p:sldId id="276" r:id="rId15"/>
    <p:sldId id="280" r:id="rId16"/>
    <p:sldId id="278" r:id="rId17"/>
    <p:sldId id="289" r:id="rId18"/>
    <p:sldId id="290" r:id="rId19"/>
    <p:sldId id="291" r:id="rId20"/>
    <p:sldId id="292" r:id="rId21"/>
    <p:sldId id="293" r:id="rId22"/>
    <p:sldId id="294" r:id="rId23"/>
    <p:sldId id="295" r:id="rId24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1614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418FBE-2567-412F-8428-08F6F68BBEB0}" type="datetimeFigureOut">
              <a:rPr lang="ru-RU" smtClean="0"/>
              <a:pPr/>
              <a:t>20.03.2025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89DE1D-E44A-4735-8C49-6F73A6D77CA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20905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89DE1D-E44A-4735-8C49-6F73A6D77CAE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79146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3/20/2025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3/20/2025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3/20/2025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3/20/2025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slide" Target="slide11.xml"/><Relationship Id="rId3" Type="http://schemas.openxmlformats.org/officeDocument/2006/relationships/slide" Target="slide5.xml"/><Relationship Id="rId7" Type="http://schemas.openxmlformats.org/officeDocument/2006/relationships/slide" Target="slide9.xml"/><Relationship Id="rId12" Type="http://schemas.openxmlformats.org/officeDocument/2006/relationships/image" Target="../media/image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11" Type="http://schemas.openxmlformats.org/officeDocument/2006/relationships/slide" Target="slide13.xml"/><Relationship Id="rId5" Type="http://schemas.openxmlformats.org/officeDocument/2006/relationships/slide" Target="slide7.xml"/><Relationship Id="rId10" Type="http://schemas.openxmlformats.org/officeDocument/2006/relationships/image" Target="../media/image7.jpeg"/><Relationship Id="rId4" Type="http://schemas.openxmlformats.org/officeDocument/2006/relationships/image" Target="../media/image4.jpeg"/><Relationship Id="rId9" Type="http://schemas.openxmlformats.org/officeDocument/2006/relationships/slide" Target="slide15.xml"/><Relationship Id="rId1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slide" Target="slide17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" Target="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20.xm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21.xml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slide" Target="slide2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99a901c68a1ca3bc6d549c26ce79647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>
              <a:buNone/>
            </a:pP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6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Птицы прилетели…</a:t>
            </a:r>
          </a:p>
          <a:p>
            <a:pPr>
              <a:buNone/>
            </a:pPr>
            <a:r>
              <a:rPr lang="ru-RU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              </a:t>
            </a:r>
          </a:p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</a:t>
            </a:r>
          </a:p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</a:t>
            </a:r>
          </a:p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</a:t>
            </a:r>
          </a:p>
          <a:p>
            <a:pPr>
              <a:buNone/>
            </a:pPr>
            <a:r>
              <a:rPr lang="ru-RU" sz="15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      Педагог-организатор </a:t>
            </a:r>
            <a:r>
              <a:rPr lang="ru-RU" sz="1500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Моричева</a:t>
            </a:r>
            <a:r>
              <a:rPr lang="ru-RU" sz="15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А.В</a:t>
            </a:r>
          </a:p>
          <a:p>
            <a:pPr>
              <a:buNone/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г.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99a901c68a1ca3bc6d549c26ce79647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3400" y="1142999"/>
            <a:ext cx="7924800" cy="5334001"/>
          </a:xfrm>
        </p:spPr>
        <p:txBody>
          <a:bodyPr>
            <a:normAutofit/>
          </a:bodyPr>
          <a:lstStyle/>
          <a:p>
            <a:pPr marL="274320" indent="-274320" algn="l" eaLnBrk="1" fontAlgn="auto" hangingPunct="1"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rgbClr val="80008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Цель: </a:t>
            </a:r>
            <a:r>
              <a:rPr lang="ru-RU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содействовать формированию элементарных представлений о жизни птиц в весенний период.</a:t>
            </a:r>
            <a:br>
              <a:rPr lang="ru-RU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Задачи:</a:t>
            </a:r>
            <a:r>
              <a:rPr lang="ru-RU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обучающие: </a:t>
            </a:r>
            <a:r>
              <a:rPr lang="ru-RU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уточнить и расширить представления о перелетных птицах, об их жизни в весенний период, о видах гнезд и их размещении;</a:t>
            </a:r>
            <a:br>
              <a:rPr lang="ru-RU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развивающие: </a:t>
            </a:r>
            <a:r>
              <a:rPr lang="ru-RU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развивать интерес к жизни </a:t>
            </a:r>
            <a:r>
              <a:rPr lang="ru-RU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птиц</a:t>
            </a:r>
            <a:r>
              <a:rPr lang="ru-RU" sz="24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воспитательные</a:t>
            </a:r>
            <a:r>
              <a:rPr lang="ru-RU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: воспитывать доброе заботливое отношение к птицам.</a:t>
            </a:r>
            <a:br>
              <a:rPr lang="ru-RU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99a901c68a1ca3bc6d549c26ce79647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95400" y="685800"/>
            <a:ext cx="7391400" cy="5440363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   </a:t>
            </a:r>
            <a:r>
              <a:rPr lang="ru-RU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Весной все оживает, птицы радуются теплу и солнечным лучам, повсюду слышны трели, песни, чириканья, мелодичный свист. Вот возвращаются с теплых краев перелетные птицы - грач, жаворонок, скворец, зяблик, ласточка... Они весной строят гнёзда и откладывают в них яйца. Некоторые птицы уже в конце весны успевают вывести птенцов. </a:t>
            </a:r>
          </a:p>
          <a:p>
            <a:endParaRPr lang="ru-RU" dirty="0"/>
          </a:p>
        </p:txBody>
      </p:sp>
      <p:pic>
        <p:nvPicPr>
          <p:cNvPr id="5" name="Рисунок 4" descr="скворец аним.g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24400" y="3810000"/>
            <a:ext cx="3810000" cy="2925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99a901c68a1ca3bc6d549c26ce79647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Перелетные птицы</a:t>
            </a:r>
            <a:endParaRPr lang="ru-RU" dirty="0"/>
          </a:p>
        </p:txBody>
      </p:sp>
      <p:pic>
        <p:nvPicPr>
          <p:cNvPr id="5" name="Picture 7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4400" y="1430045"/>
            <a:ext cx="2133600" cy="18965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 descr="https://avatars.mds.yandex.net/get-pdb/2128054/0f7c9151-7d65-4a8b-afe1-b73268c01c1d/s1200?webp=false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22108" y="1430045"/>
            <a:ext cx="2499783" cy="1874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pbs.twimg.com/media/DUJMLezXkAImxsT.jpg:large">
            <a:hlinkClick r:id="rId7" action="ppaction://hlinksldjump"/>
          </p:cNvPr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19800" y="1430045"/>
            <a:ext cx="2820650" cy="1879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rasfokus.ru/images/photos/medium/acb39f9c0c68998b77069ee223b27c80.jpg">
            <a:hlinkClick r:id="rId9" action="ppaction://hlinksldjump"/>
          </p:cNvPr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7205" y="3790025"/>
            <a:ext cx="2420795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avatars.mds.yandex.net/get-pdb/963318/d3e8abf5-adc1-407d-a6e3-e1064dffa7ec/s1200?webp=false">
            <a:hlinkClick r:id="rId11" action="ppaction://hlinksldjump"/>
          </p:cNvPr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05200" y="3810001"/>
            <a:ext cx="2453268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s://photocentra.ru/images/main73/732081_main.jpg">
            <a:hlinkClick r:id="rId13" action="ppaction://hlinksldjump"/>
          </p:cNvPr>
          <p:cNvPicPr>
            <a:picLocks noChangeAspect="1" noChangeArrowheads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99320" y="3784107"/>
            <a:ext cx="1948094" cy="1682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0926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99a901c68a1ca3bc6d549c26ce79647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B050"/>
                </a:solidFill>
              </a:rPr>
              <a:t>ГРАЧ</a:t>
            </a: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95417" y="1089819"/>
            <a:ext cx="8001000" cy="2110582"/>
          </a:xfrm>
        </p:spPr>
        <p:txBody>
          <a:bodyPr/>
          <a:lstStyle/>
          <a:p>
            <a:pPr>
              <a:buNone/>
            </a:pPr>
            <a:r>
              <a:rPr lang="ru-RU" b="1" dirty="0" smtClean="0">
                <a:solidFill>
                  <a:srgbClr val="0C1305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Всех прилётных птиц черней, </a:t>
            </a:r>
            <a:br>
              <a:rPr lang="ru-RU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Чистит пашню от червей. </a:t>
            </a:r>
            <a:br>
              <a:rPr lang="ru-RU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Взад-вперёд по пашне вскачь. </a:t>
            </a:r>
            <a:br>
              <a:rPr lang="ru-RU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А зовётся птица ... (грач)</a:t>
            </a:r>
          </a:p>
          <a:p>
            <a:endParaRPr lang="ru-RU" dirty="0"/>
          </a:p>
        </p:txBody>
      </p:sp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15000" y="517208"/>
            <a:ext cx="27432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Содержимое 2"/>
          <p:cNvSpPr txBox="1">
            <a:spLocks/>
          </p:cNvSpPr>
          <p:nvPr/>
        </p:nvSpPr>
        <p:spPr>
          <a:xfrm>
            <a:off x="304800" y="2955608"/>
            <a:ext cx="8382000" cy="314039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latinLnBrk="0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latinLnBrk="0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latinLnBrk="0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latinLnBrk="0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latinLnBrk="0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latinLnBrk="0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latinLnBrk="0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latinLnBrk="0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latinLnBrk="0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Arial" pitchFamily="34" charset="0"/>
              <a:buNone/>
            </a:pPr>
            <a:r>
              <a:rPr lang="ru-RU" dirty="0" smtClean="0">
                <a:solidFill>
                  <a:srgbClr val="00B050"/>
                </a:solidFill>
              </a:rPr>
              <a:t>         </a:t>
            </a:r>
            <a:r>
              <a:rPr lang="ru-RU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Первые вестники весны в средней полосе России - грачи. Обычно они прилетают к 17 марта. </a:t>
            </a:r>
          </a:p>
          <a:p>
            <a:pPr algn="just">
              <a:buFont typeface="Arial" pitchFamily="34" charset="0"/>
              <a:buNone/>
            </a:pPr>
            <a:r>
              <a:rPr lang="ru-RU" sz="24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         Грачи всеядны, питаются  различными насекомыми, дождевыми червями, мышевидными грызунами (которых они находят, копаясь в земле своим крепким клювом), плодами и семенами овощных и плодово-ягодных культур. Уничтожением вредителей (клопов-черепашек, долгоносиков, гусениц лугового мотылька, совок, грызунов) грачи приносят несомненную пользу.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99a901c68a1ca3bc6d549c26ce79647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0" y="304800"/>
            <a:ext cx="3810000" cy="3581400"/>
          </a:xfrm>
        </p:spPr>
        <p:txBody>
          <a:bodyPr>
            <a:normAutofit fontScale="92500" lnSpcReduction="20000"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sz="2400" dirty="0" smtClean="0"/>
              <a:t>      </a:t>
            </a:r>
            <a:r>
              <a:rPr lang="ru-RU" sz="2400" dirty="0" smtClean="0">
                <a:solidFill>
                  <a:srgbClr val="00B050"/>
                </a:solidFill>
              </a:rPr>
              <a:t>Пусть </a:t>
            </a:r>
            <a:r>
              <a:rPr lang="ru-RU" sz="2400" dirty="0">
                <a:solidFill>
                  <a:srgbClr val="00B050"/>
                </a:solidFill>
              </a:rPr>
              <a:t>проталины темнеют,</a:t>
            </a:r>
            <a:br>
              <a:rPr lang="ru-RU" sz="2400" dirty="0">
                <a:solidFill>
                  <a:srgbClr val="00B050"/>
                </a:solidFill>
              </a:rPr>
            </a:br>
            <a:r>
              <a:rPr lang="ru-RU" sz="2400" dirty="0">
                <a:solidFill>
                  <a:srgbClr val="00B050"/>
                </a:solidFill>
              </a:rPr>
              <a:t>Солнца спрятались лучи,</a:t>
            </a:r>
            <a:br>
              <a:rPr lang="ru-RU" sz="2400" dirty="0">
                <a:solidFill>
                  <a:srgbClr val="00B050"/>
                </a:solidFill>
              </a:rPr>
            </a:br>
            <a:r>
              <a:rPr lang="ru-RU" sz="2400" dirty="0">
                <a:solidFill>
                  <a:srgbClr val="00B050"/>
                </a:solidFill>
              </a:rPr>
              <a:t>А, вы, видели сегодня</a:t>
            </a:r>
            <a:br>
              <a:rPr lang="ru-RU" sz="2400" dirty="0">
                <a:solidFill>
                  <a:srgbClr val="00B050"/>
                </a:solidFill>
              </a:rPr>
            </a:br>
            <a:r>
              <a:rPr lang="ru-RU" sz="2400" dirty="0">
                <a:solidFill>
                  <a:srgbClr val="00B050"/>
                </a:solidFill>
              </a:rPr>
              <a:t>Прилетели к нам грачи!</a:t>
            </a:r>
            <a:br>
              <a:rPr lang="ru-RU" sz="2400" dirty="0">
                <a:solidFill>
                  <a:srgbClr val="00B050"/>
                </a:solidFill>
              </a:rPr>
            </a:br>
            <a:r>
              <a:rPr lang="ru-RU" sz="2400" dirty="0">
                <a:solidFill>
                  <a:srgbClr val="00B050"/>
                </a:solidFill>
              </a:rPr>
              <a:t>Удивительные птицы -</a:t>
            </a:r>
            <a:br>
              <a:rPr lang="ru-RU" sz="2400" dirty="0">
                <a:solidFill>
                  <a:srgbClr val="00B050"/>
                </a:solidFill>
              </a:rPr>
            </a:br>
            <a:r>
              <a:rPr lang="ru-RU" sz="2400" dirty="0">
                <a:solidFill>
                  <a:srgbClr val="00B050"/>
                </a:solidFill>
              </a:rPr>
              <a:t>Прилетели, гнёзда вьют,</a:t>
            </a:r>
            <a:br>
              <a:rPr lang="ru-RU" sz="2400" dirty="0">
                <a:solidFill>
                  <a:srgbClr val="00B050"/>
                </a:solidFill>
              </a:rPr>
            </a:br>
            <a:r>
              <a:rPr lang="ru-RU" sz="2400" dirty="0">
                <a:solidFill>
                  <a:srgbClr val="00B050"/>
                </a:solidFill>
              </a:rPr>
              <a:t>Словно шапки на деревьях,</a:t>
            </a:r>
            <a:br>
              <a:rPr lang="ru-RU" sz="2400" dirty="0">
                <a:solidFill>
                  <a:srgbClr val="00B050"/>
                </a:solidFill>
              </a:rPr>
            </a:br>
            <a:r>
              <a:rPr lang="ru-RU" sz="2400" dirty="0">
                <a:solidFill>
                  <a:srgbClr val="00B050"/>
                </a:solidFill>
              </a:rPr>
              <a:t>Домики грачей растут.</a:t>
            </a:r>
            <a:br>
              <a:rPr lang="ru-RU" sz="2400" dirty="0">
                <a:solidFill>
                  <a:srgbClr val="00B050"/>
                </a:solidFill>
              </a:rPr>
            </a:br>
            <a:r>
              <a:rPr lang="ru-RU" sz="2400" dirty="0">
                <a:solidFill>
                  <a:srgbClr val="00B050"/>
                </a:solidFill>
              </a:rPr>
              <a:t>Завороженно ребята</a:t>
            </a:r>
            <a:br>
              <a:rPr lang="ru-RU" sz="2400" dirty="0">
                <a:solidFill>
                  <a:srgbClr val="00B050"/>
                </a:solidFill>
              </a:rPr>
            </a:br>
            <a:r>
              <a:rPr lang="ru-RU" sz="2400" dirty="0">
                <a:solidFill>
                  <a:srgbClr val="00B050"/>
                </a:solidFill>
              </a:rPr>
              <a:t>Смотрят на гостей весны,</a:t>
            </a:r>
            <a:br>
              <a:rPr lang="ru-RU" sz="2400" dirty="0">
                <a:solidFill>
                  <a:srgbClr val="00B050"/>
                </a:solidFill>
              </a:rPr>
            </a:br>
            <a:r>
              <a:rPr lang="ru-RU" sz="2400" dirty="0">
                <a:solidFill>
                  <a:srgbClr val="00B050"/>
                </a:solidFill>
              </a:rPr>
              <a:t>Просыпается </a:t>
            </a:r>
            <a:r>
              <a:rPr lang="ru-RU" sz="2400" dirty="0" smtClean="0">
                <a:solidFill>
                  <a:srgbClr val="00B050"/>
                </a:solidFill>
              </a:rPr>
              <a:t>природа,</a:t>
            </a:r>
          </a:p>
          <a:p>
            <a:pPr marL="0">
              <a:spcBef>
                <a:spcPts val="0"/>
              </a:spcBef>
              <a:buNone/>
            </a:pPr>
            <a:r>
              <a:rPr lang="ru-RU" sz="2400" dirty="0" smtClean="0">
                <a:solidFill>
                  <a:srgbClr val="00B050"/>
                </a:solidFill>
              </a:rPr>
              <a:t>Переменам рады мы!</a:t>
            </a:r>
            <a:endParaRPr lang="ru-RU" dirty="0" smtClean="0">
              <a:solidFill>
                <a:srgbClr val="00B050"/>
              </a:solidFill>
              <a:latin typeface="Calibri" pitchFamily="34" charset="0"/>
            </a:endParaRPr>
          </a:p>
          <a:p>
            <a:endParaRPr lang="ru-RU" dirty="0"/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19200" y="838200"/>
            <a:ext cx="3727450" cy="2795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Содержимое 2"/>
          <p:cNvSpPr txBox="1">
            <a:spLocks/>
          </p:cNvSpPr>
          <p:nvPr/>
        </p:nvSpPr>
        <p:spPr>
          <a:xfrm>
            <a:off x="304800" y="3633788"/>
            <a:ext cx="8382000" cy="24622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latinLnBrk="0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latinLnBrk="0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latinLnBrk="0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latinLnBrk="0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latinLnBrk="0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latinLnBrk="0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latinLnBrk="0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latinLnBrk="0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latinLnBrk="0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Arial" pitchFamily="34" charset="0"/>
              <a:buNone/>
            </a:pPr>
            <a:r>
              <a:rPr lang="ru-RU" dirty="0" smtClean="0">
                <a:solidFill>
                  <a:srgbClr val="0C1305"/>
                </a:solidFill>
              </a:rPr>
              <a:t>         </a:t>
            </a:r>
            <a:endParaRPr lang="ru-RU" sz="2400" b="1" dirty="0" smtClean="0">
              <a:solidFill>
                <a:srgbClr val="0C1305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304800" y="3733800"/>
            <a:ext cx="8382000" cy="2362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latinLnBrk="0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latinLnBrk="0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latinLnBrk="0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latinLnBrk="0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latinLnBrk="0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latinLnBrk="0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latinLnBrk="0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latinLnBrk="0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latinLnBrk="0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Вскоре </a:t>
            </a:r>
            <a:r>
              <a:rPr lang="ru-RU" sz="24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после прилета, они начинают ремонтировать старые гнезда или строить новые. Грачи большие птицы и гнезда у них </a:t>
            </a:r>
            <a:r>
              <a:rPr lang="ru-RU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большие.</a:t>
            </a:r>
            <a:endParaRPr lang="ru-RU" sz="24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24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Гнезда грачи устраивают на высоких деревьях. На одном дереве до десятка гнезд.</a:t>
            </a:r>
          </a:p>
          <a:p>
            <a:endParaRPr lang="ru-RU" dirty="0"/>
          </a:p>
        </p:txBody>
      </p:sp>
      <p:sp>
        <p:nvSpPr>
          <p:cNvPr id="9" name="AutoShape 2" descr="https://images.zenu.com.au/1200-min/83ny5lkwpxis8ihqnumh8g1jyaiyluwe3naz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2" name="Picture 4" descr="https://st.depositphotos.com/2796689/4922/i/950/depositphotos_49229679-stock-photo-empty-bird-nest-on-white.jpg">
            <a:hlinkClick r:id="rId5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339742" y="5410200"/>
            <a:ext cx="1368512" cy="881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99a901c68a1ca3bc6d549c26ce79647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9567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solidFill>
                  <a:srgbClr val="00B050"/>
                </a:solidFill>
              </a:rPr>
              <a:t>ЖАВОРОНОК</a:t>
            </a: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38200" y="1219200"/>
            <a:ext cx="5667652" cy="2440632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dirty="0" smtClean="0">
                <a:solidFill>
                  <a:srgbClr val="0C1305"/>
                </a:solidFill>
              </a:rPr>
              <a:t>    </a:t>
            </a:r>
            <a:r>
              <a:rPr lang="ru-RU" sz="2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Высоко под облаками,</a:t>
            </a:r>
            <a:br>
              <a:rPr lang="ru-RU" sz="2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Над полями и лугами,</a:t>
            </a:r>
            <a:br>
              <a:rPr lang="ru-RU" sz="2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Словно выпорхнув спросонок,</a:t>
            </a:r>
            <a:br>
              <a:rPr lang="ru-RU" sz="2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Песнь заводит…(жаворонок)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0C1305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endParaRPr lang="ru-RU" b="1" dirty="0" smtClean="0">
              <a:solidFill>
                <a:srgbClr val="0C1305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dirty="0" smtClean="0">
                <a:solidFill>
                  <a:srgbClr val="0C1305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57200" y="3429000"/>
            <a:ext cx="4572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2" descr="https://avatars.mds.yandex.net/get-pdb/2128054/0f7c9151-7d65-4a8b-afe1-b73268c01c1d/s1200?webp=fals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52478" y="1219200"/>
            <a:ext cx="2499783" cy="1874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Содержимое 2"/>
          <p:cNvSpPr txBox="1">
            <a:spLocks/>
          </p:cNvSpPr>
          <p:nvPr/>
        </p:nvSpPr>
        <p:spPr>
          <a:xfrm>
            <a:off x="304800" y="3184294"/>
            <a:ext cx="7924800" cy="3505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latinLnBrk="0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latinLnBrk="0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latinLnBrk="0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latinLnBrk="0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latinLnBrk="0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latinLnBrk="0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latinLnBrk="0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latinLnBrk="0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latinLnBrk="0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r>
              <a:rPr lang="ru-RU" sz="2400" b="1" dirty="0" smtClean="0">
                <a:solidFill>
                  <a:srgbClr val="0C1305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Жаворонки прилетают очень рано - как только возникают проталины. Питаются растительной пищей: семенами различных трав и злаковых растений. Мелкие жучки, пауки, личинки различных насекомых, куколки бабочек — это основная пища жаворонков. Охотится эта птица всегда на земле, не ловит насекомых в полёте. </a:t>
            </a:r>
            <a:endParaRPr lang="ru-RU" sz="24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99a901c68a1ca3bc6d549c26ce79647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600" y="1143000"/>
            <a:ext cx="4343400" cy="2392363"/>
          </a:xfrm>
        </p:spPr>
        <p:txBody>
          <a:bodyPr>
            <a:normAutofit/>
          </a:bodyPr>
          <a:lstStyle/>
          <a:p>
            <a:pPr marL="0" indent="0" fontAlgn="base">
              <a:buNone/>
            </a:pPr>
            <a:r>
              <a:rPr lang="ru-RU" dirty="0" smtClean="0">
                <a:solidFill>
                  <a:srgbClr val="0C1305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Жаворонок полевой!</a:t>
            </a:r>
            <a:br>
              <a:rPr lang="ru-RU" sz="24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Нет певца чудесней!</a:t>
            </a:r>
            <a:br>
              <a:rPr lang="ru-RU" sz="24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В чистом поле — домик твой,</a:t>
            </a:r>
            <a:br>
              <a:rPr lang="ru-RU" sz="24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В ясном небе — песня!</a:t>
            </a:r>
          </a:p>
          <a:p>
            <a:pPr marL="0" indent="0" fontAlgn="base">
              <a:buNone/>
            </a:pPr>
            <a:r>
              <a:rPr lang="ru-RU" sz="2400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   Берестов </a:t>
            </a:r>
            <a:r>
              <a:rPr lang="ru-RU" sz="2400" i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В.</a:t>
            </a:r>
            <a:endParaRPr lang="ru-RU" sz="24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4" descr="https://st.depositphotos.com/2796689/4922/i/950/depositphotos_49229679-stock-photo-empty-bird-nest-on-white.jpg">
            <a:hlinkClick r:id="rId3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339742" y="5410200"/>
            <a:ext cx="1368512" cy="881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Содержимое 2"/>
          <p:cNvSpPr txBox="1">
            <a:spLocks/>
          </p:cNvSpPr>
          <p:nvPr/>
        </p:nvSpPr>
        <p:spPr>
          <a:xfrm>
            <a:off x="444687" y="3810001"/>
            <a:ext cx="7543800" cy="2895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latinLnBrk="0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latinLnBrk="0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latinLnBrk="0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latinLnBrk="0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latinLnBrk="0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latinLnBrk="0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latinLnBrk="0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latinLnBrk="0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latinLnBrk="0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Arial" pitchFamily="34" charset="0"/>
              <a:buNone/>
            </a:pPr>
            <a:r>
              <a:rPr lang="ru-RU" dirty="0" smtClean="0">
                <a:solidFill>
                  <a:srgbClr val="0C1305"/>
                </a:solidFill>
              </a:rPr>
              <a:t>    </a:t>
            </a:r>
            <a:r>
              <a:rPr lang="ru-RU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Лучшим местом для устройства гнездовий для этих птиц являются поля. Гнездо очень простое, строится оно в ямке на земле, среди травы. Гнездо маскируется очень тщательно, его трудно обнаружить.</a:t>
            </a:r>
          </a:p>
          <a:p>
            <a:pPr algn="just"/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 descr="https://www.b-g.by/wp-content/uploads/2016/11/zavoronok1200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24400" y="774381"/>
            <a:ext cx="4147439" cy="2619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99a901c68a1ca3bc6d549c26ce79647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0" y="833561"/>
            <a:ext cx="4267200" cy="2290639"/>
          </a:xfrm>
        </p:spPr>
        <p:txBody>
          <a:bodyPr>
            <a:normAutofit fontScale="90000"/>
          </a:bodyPr>
          <a:lstStyle/>
          <a:p>
            <a:r>
              <a:rPr lang="ru-RU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На шесте веселый дом</a:t>
            </a:r>
            <a:br>
              <a:rPr lang="ru-RU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С круглым, маленьким окном.</a:t>
            </a:r>
            <a:br>
              <a:rPr lang="ru-RU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Чтоб уснули дети</a:t>
            </a:r>
            <a:br>
              <a:rPr lang="ru-RU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Дом качает ветер.</a:t>
            </a:r>
            <a:br>
              <a:rPr lang="ru-RU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На крыльце поет отец,</a:t>
            </a:r>
            <a:br>
              <a:rPr lang="ru-RU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Он и летчик и певец! (Скворец)</a:t>
            </a:r>
            <a:endParaRPr lang="ru-RU" sz="24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latinLnBrk="0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  <a:defRPr/>
            </a:pPr>
            <a:r>
              <a:rPr lang="ru-RU" dirty="0" smtClean="0">
                <a:solidFill>
                  <a:srgbClr val="00B050"/>
                </a:solidFill>
              </a:rPr>
              <a:t>СКВОРЕЦ</a:t>
            </a:r>
            <a:endParaRPr lang="ru-RU" dirty="0">
              <a:solidFill>
                <a:srgbClr val="00B050"/>
              </a:solidFill>
            </a:endParaRPr>
          </a:p>
        </p:txBody>
      </p:sp>
      <p:pic>
        <p:nvPicPr>
          <p:cNvPr id="7" name="Picture 4" descr="https://pbs.twimg.com/media/DUJMLezXkAImxsT.jpg:larg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66150" y="840220"/>
            <a:ext cx="2820650" cy="1879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Содержимое 2"/>
          <p:cNvSpPr>
            <a:spLocks noGrp="1"/>
          </p:cNvSpPr>
          <p:nvPr>
            <p:ph idx="1"/>
          </p:nvPr>
        </p:nvSpPr>
        <p:spPr>
          <a:xfrm>
            <a:off x="381000" y="3200400"/>
            <a:ext cx="8001000" cy="3048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Скворцы всеядны, питаются как растительной, так и животной пищей. Ловят разнообразных                                                       насекомых: кузнечиков, пауков, бабочек, гусениц и червей, питаются дождевыми червями, собирают личинки насекомых. Из растительной пищи употребляют семена и плоды растений: ягоды, яблоки, груши, сливы, вишню.</a:t>
            </a:r>
          </a:p>
          <a:p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1000" y="3276600"/>
            <a:ext cx="8305800" cy="2819400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  </a:t>
            </a:r>
            <a:endParaRPr lang="ru-RU" sz="2400" b="1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342900">
              <a:spcBef>
                <a:spcPts val="0"/>
              </a:spcBef>
              <a:buNone/>
            </a:pPr>
            <a:r>
              <a:rPr lang="ru-RU" sz="24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Скворцы сбиваются в стаи и селятся небольшими колониями, обычно по несколько пар недалеко друг от друга. Иногда их можно увидеть летящими огромной группой.</a:t>
            </a:r>
          </a:p>
          <a:p>
            <a:pPr marL="0" indent="342900">
              <a:spcBef>
                <a:spcPts val="0"/>
              </a:spcBef>
              <a:buNone/>
            </a:pPr>
            <a:r>
              <a:rPr lang="ru-RU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Прибыв на место обитания, скворцы тут же начинают искать себе место для гнезда — дупло, отверстие в стене дома или скворечник. Выбрав удачное место, они усаживаются поблизости и начинают петь. Подстилкой служат сухие веточки деревьев, стебли, листья, шерсть и перья других птиц. Строят гнездо оба будущих родителя. Обычно кладка состоит из 4—6 светло-голубых яиц без крапинок.</a:t>
            </a:r>
          </a:p>
          <a:p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4" descr="https://st.depositphotos.com/2796689/4922/i/950/depositphotos_49229679-stock-photo-empty-bird-nest-on-white.jpg">
            <a:hlinkClick r:id="rId2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285060" y="5562600"/>
            <a:ext cx="1368512" cy="881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4876800" y="261878"/>
            <a:ext cx="41148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buFont typeface="Wingdings 2" pitchFamily="18" charset="2"/>
              <a:buNone/>
            </a:pPr>
            <a:r>
              <a:rPr lang="ru-RU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Мы построили скворечню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Для весёлого скворца,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Мы повесили скворечник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Возле самого крыльца.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Всё семейство вчетвером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Проживает в доме том: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Мать, отец и скворушки –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Чёрненькие пёрышки.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                    Е. </a:t>
            </a:r>
            <a:r>
              <a:rPr lang="ru-RU" sz="20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Тараховская</a:t>
            </a:r>
            <a:endParaRPr lang="ru-RU" sz="2000" b="1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" y="228600"/>
            <a:ext cx="421005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B050"/>
                </a:solidFill>
              </a:rPr>
              <a:t>ЗЯБЛИК</a:t>
            </a: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66800" y="1520301"/>
            <a:ext cx="4267200" cy="2971800"/>
          </a:xfrm>
        </p:spPr>
        <p:txBody>
          <a:bodyPr>
            <a:normAutofit/>
          </a:bodyPr>
          <a:lstStyle/>
          <a:p>
            <a:pPr marL="0" indent="0" fontAlgn="base">
              <a:buNone/>
            </a:pPr>
            <a:r>
              <a:rPr lang="ru-RU" sz="24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Уж весна, но поле бело.</a:t>
            </a:r>
          </a:p>
          <a:p>
            <a:pPr marL="0" indent="0" fontAlgn="base">
              <a:buNone/>
            </a:pPr>
            <a:r>
              <a:rPr lang="ru-RU" sz="24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Птичка с юга прилетела.</a:t>
            </a:r>
          </a:p>
          <a:p>
            <a:pPr marL="0" indent="0" fontAlgn="base">
              <a:buNone/>
            </a:pPr>
            <a:r>
              <a:rPr lang="ru-RU" sz="24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Холодно еще, и зябнет</a:t>
            </a:r>
          </a:p>
          <a:p>
            <a:pPr marL="0" indent="0" fontAlgn="base">
              <a:buNone/>
            </a:pPr>
            <a:r>
              <a:rPr lang="ru-RU" sz="24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На березке голой </a:t>
            </a:r>
            <a:r>
              <a:rPr lang="ru-RU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... (Зяблик)</a:t>
            </a:r>
            <a:endParaRPr lang="ru-RU" sz="24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94899" y="457200"/>
            <a:ext cx="29718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Содержимое 2"/>
          <p:cNvSpPr txBox="1">
            <a:spLocks/>
          </p:cNvSpPr>
          <p:nvPr/>
        </p:nvSpPr>
        <p:spPr>
          <a:xfrm>
            <a:off x="304800" y="4495800"/>
            <a:ext cx="8458200" cy="1676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latinLnBrk="0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latinLnBrk="0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latinLnBrk="0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latinLnBrk="0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latinLnBrk="0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latinLnBrk="0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latinLnBrk="0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latinLnBrk="0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latinLnBrk="0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buNone/>
            </a:pPr>
            <a:r>
              <a:rPr lang="ru-RU" sz="24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Зяблики прилетают в первых числах апреля. Питается семенами и зелёными частями растений,  летом также вредными насекомыми и другими беспозвоночными, которыми выкармливает и птенцов.</a:t>
            </a:r>
            <a:endParaRPr lang="ru-RU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85800" y="3505200"/>
            <a:ext cx="7467600" cy="2620963"/>
          </a:xfrm>
        </p:spPr>
        <p:txBody>
          <a:bodyPr>
            <a:normAutofit/>
          </a:bodyPr>
          <a:lstStyle/>
          <a:p>
            <a:pPr marL="0" indent="342900" algn="just">
              <a:spcBef>
                <a:spcPts val="0"/>
              </a:spcBef>
              <a:buNone/>
            </a:pPr>
            <a:r>
              <a:rPr lang="ru-RU" sz="20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Откладывают </a:t>
            </a:r>
            <a:r>
              <a:rPr lang="ru-RU" sz="20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4-7 яиц, окрашенных в бледный голубовато-зеленый или красновато-зеленый цвет с розовато-фиолетовыми пятнами. Взрослые птицы заботятся о птенцах, выкармливают их и охраняют территорию, предупреждая друг друга о присутствии хищника тревожным позывом или звуком «</a:t>
            </a:r>
            <a:r>
              <a:rPr lang="ru-RU" sz="200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хьют-хьют</a:t>
            </a:r>
            <a:r>
              <a:rPr lang="ru-RU" sz="20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».</a:t>
            </a:r>
          </a:p>
          <a:p>
            <a:pPr>
              <a:buNone/>
            </a:pPr>
            <a:endParaRPr lang="ru-RU" dirty="0" smtClean="0"/>
          </a:p>
          <a:p>
            <a:endParaRPr lang="ru-RU" dirty="0"/>
          </a:p>
        </p:txBody>
      </p:sp>
      <p:sp>
        <p:nvSpPr>
          <p:cNvPr id="6" name="Содержимое 2"/>
          <p:cNvSpPr txBox="1">
            <a:spLocks/>
          </p:cNvSpPr>
          <p:nvPr/>
        </p:nvSpPr>
        <p:spPr>
          <a:xfrm>
            <a:off x="5484920" y="909221"/>
            <a:ext cx="3276600" cy="2262981"/>
          </a:xfrm>
          <a:prstGeom prst="rect">
            <a:avLst/>
          </a:prstGeom>
        </p:spPr>
        <p:txBody>
          <a:bodyPr vert="horz" lIns="91440" tIns="45720" rIns="91440" bIns="45720" rtlCol="0">
            <a:normAutofit fontScale="47500" lnSpcReduction="20000"/>
          </a:bodyPr>
          <a:lstStyle>
            <a:lvl1pPr marL="342900" indent="-342900" algn="l" defTabSz="914400" rtl="0" latinLnBrk="0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latinLnBrk="0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latinLnBrk="0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latinLnBrk="0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latinLnBrk="0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latinLnBrk="0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latinLnBrk="0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latinLnBrk="0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latinLnBrk="0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buNone/>
            </a:pPr>
            <a:r>
              <a:rPr lang="ru-RU" dirty="0" smtClean="0">
                <a:solidFill>
                  <a:srgbClr val="00B050"/>
                </a:solidFill>
              </a:rPr>
              <a:t>Лишь </a:t>
            </a:r>
            <a:r>
              <a:rPr lang="ru-RU" dirty="0">
                <a:solidFill>
                  <a:srgbClr val="00B050"/>
                </a:solidFill>
              </a:rPr>
              <a:t>утро в саду настаёт,</a:t>
            </a:r>
            <a:br>
              <a:rPr lang="ru-RU" dirty="0">
                <a:solidFill>
                  <a:srgbClr val="00B050"/>
                </a:solidFill>
              </a:rPr>
            </a:br>
            <a:r>
              <a:rPr lang="ru-RU" dirty="0">
                <a:solidFill>
                  <a:srgbClr val="00B050"/>
                </a:solidFill>
              </a:rPr>
              <a:t>Ещё не проснувшись, я слышу:</a:t>
            </a:r>
            <a:br>
              <a:rPr lang="ru-RU" dirty="0">
                <a:solidFill>
                  <a:srgbClr val="00B050"/>
                </a:solidFill>
              </a:rPr>
            </a:br>
            <a:r>
              <a:rPr lang="ru-RU" dirty="0" err="1">
                <a:solidFill>
                  <a:srgbClr val="00B050"/>
                </a:solidFill>
              </a:rPr>
              <a:t>Hа</a:t>
            </a:r>
            <a:r>
              <a:rPr lang="ru-RU" dirty="0">
                <a:solidFill>
                  <a:srgbClr val="00B050"/>
                </a:solidFill>
              </a:rPr>
              <a:t> ветке то громче, то тише</a:t>
            </a:r>
            <a:br>
              <a:rPr lang="ru-RU" dirty="0">
                <a:solidFill>
                  <a:srgbClr val="00B050"/>
                </a:solidFill>
              </a:rPr>
            </a:br>
            <a:r>
              <a:rPr lang="ru-RU" dirty="0">
                <a:solidFill>
                  <a:srgbClr val="00B050"/>
                </a:solidFill>
              </a:rPr>
              <a:t>Без удержу зяблик поёт.</a:t>
            </a:r>
            <a:br>
              <a:rPr lang="ru-RU" dirty="0">
                <a:solidFill>
                  <a:srgbClr val="00B050"/>
                </a:solidFill>
              </a:rPr>
            </a:br>
            <a:r>
              <a:rPr lang="ru-RU" dirty="0" err="1">
                <a:solidFill>
                  <a:srgbClr val="00B050"/>
                </a:solidFill>
              </a:rPr>
              <a:t>Kупается</a:t>
            </a:r>
            <a:r>
              <a:rPr lang="ru-RU" dirty="0">
                <a:solidFill>
                  <a:srgbClr val="00B050"/>
                </a:solidFill>
              </a:rPr>
              <a:t> в алом рассвете,</a:t>
            </a:r>
            <a:br>
              <a:rPr lang="ru-RU" dirty="0">
                <a:solidFill>
                  <a:srgbClr val="00B050"/>
                </a:solidFill>
              </a:rPr>
            </a:br>
            <a:r>
              <a:rPr lang="ru-RU" dirty="0">
                <a:solidFill>
                  <a:srgbClr val="00B050"/>
                </a:solidFill>
              </a:rPr>
              <a:t>Прищёлкивает язычком,</a:t>
            </a:r>
            <a:br>
              <a:rPr lang="ru-RU" dirty="0">
                <a:solidFill>
                  <a:srgbClr val="00B050"/>
                </a:solidFill>
              </a:rPr>
            </a:br>
            <a:r>
              <a:rPr lang="ru-RU" dirty="0" err="1">
                <a:solidFill>
                  <a:srgbClr val="00B050"/>
                </a:solidFill>
              </a:rPr>
              <a:t>Kак</a:t>
            </a:r>
            <a:r>
              <a:rPr lang="ru-RU" dirty="0">
                <a:solidFill>
                  <a:srgbClr val="00B050"/>
                </a:solidFill>
              </a:rPr>
              <a:t> будто бы лучшим на свете</a:t>
            </a:r>
            <a:br>
              <a:rPr lang="ru-RU" dirty="0">
                <a:solidFill>
                  <a:srgbClr val="00B050"/>
                </a:solidFill>
              </a:rPr>
            </a:br>
            <a:r>
              <a:rPr lang="ru-RU" dirty="0">
                <a:solidFill>
                  <a:srgbClr val="00B050"/>
                </a:solidFill>
              </a:rPr>
              <a:t>Позавтракал он</a:t>
            </a:r>
            <a:br>
              <a:rPr lang="ru-RU" dirty="0">
                <a:solidFill>
                  <a:srgbClr val="00B050"/>
                </a:solidFill>
              </a:rPr>
            </a:br>
            <a:r>
              <a:rPr lang="ru-RU" dirty="0">
                <a:solidFill>
                  <a:srgbClr val="00B050"/>
                </a:solidFill>
              </a:rPr>
              <a:t>Червячком!</a:t>
            </a:r>
          </a:p>
          <a:p>
            <a:pPr marL="0" indent="0" fontAlgn="base">
              <a:buNone/>
            </a:pPr>
            <a:r>
              <a:rPr lang="ru-RU" i="1" dirty="0" smtClean="0">
                <a:solidFill>
                  <a:srgbClr val="00B050"/>
                </a:solidFill>
              </a:rPr>
              <a:t>                    Белозеров </a:t>
            </a:r>
            <a:r>
              <a:rPr lang="ru-RU" i="1" dirty="0">
                <a:solidFill>
                  <a:srgbClr val="00B050"/>
                </a:solidFill>
              </a:rPr>
              <a:t>Тимофей</a:t>
            </a:r>
            <a:endParaRPr lang="ru-RU" dirty="0">
              <a:solidFill>
                <a:srgbClr val="00B050"/>
              </a:solidFill>
            </a:endParaRPr>
          </a:p>
        </p:txBody>
      </p:sp>
      <p:pic>
        <p:nvPicPr>
          <p:cNvPr id="10242" name="Picture 2" descr="https://avatars.mds.yandex.net/get-pdb/1927213/34a9caaf-aa5e-49e4-a687-af8c0157fbed/s1200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6800" y="533400"/>
            <a:ext cx="4000500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https://st.depositphotos.com/2796689/4922/i/950/depositphotos_49229679-stock-photo-empty-bird-nest-on-white.jpg">
            <a:hlinkClick r:id="rId3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285060" y="5562600"/>
            <a:ext cx="1368512" cy="881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99a901c68a1ca3bc6d549c26ce79647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B050"/>
                </a:solidFill>
              </a:rPr>
              <a:t>ЛАСТОЧКА</a:t>
            </a: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800600" y="1219201"/>
            <a:ext cx="4114800" cy="2438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Я проворна, легкокрыла,</a:t>
            </a:r>
          </a:p>
          <a:p>
            <a:pPr>
              <a:buNone/>
            </a:pPr>
            <a:r>
              <a:rPr lang="ru-RU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Хвост раздвоен, словно вилы.</a:t>
            </a:r>
          </a:p>
          <a:p>
            <a:pPr>
              <a:buNone/>
            </a:pPr>
            <a:r>
              <a:rPr lang="ru-RU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Если я летаю низко, </a:t>
            </a:r>
          </a:p>
          <a:p>
            <a:pPr>
              <a:buNone/>
            </a:pPr>
            <a:r>
              <a:rPr lang="ru-RU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Значит, дождик где-то близко. (Ласточка)</a:t>
            </a:r>
          </a:p>
          <a:p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8" descr="https://avatars.mds.yandex.net/get-pdb/963318/d3e8abf5-adc1-407d-a6e3-e1064dffa7ec/s1200?webp=fals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6800" y="1295400"/>
            <a:ext cx="3313972" cy="2264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Содержимое 2"/>
          <p:cNvSpPr txBox="1">
            <a:spLocks/>
          </p:cNvSpPr>
          <p:nvPr/>
        </p:nvSpPr>
        <p:spPr>
          <a:xfrm>
            <a:off x="533400" y="4038600"/>
            <a:ext cx="8153400" cy="2087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latinLnBrk="0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latinLnBrk="0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latinLnBrk="0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latinLnBrk="0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latinLnBrk="0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latinLnBrk="0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latinLnBrk="0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latinLnBrk="0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latinLnBrk="0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342900">
              <a:spcBef>
                <a:spcPts val="0"/>
              </a:spcBef>
              <a:buFont typeface="Arial" pitchFamily="34" charset="0"/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У ласточки стройное, обтекаемое тело и длинные узкие крылья. Клюв короткий, лапки маленькие, длинные хвосты. Для ласточки характерна способность добывать пищу в воздухе, они в состоянии ловить насекомых на лету. Живут ласточки всего 4-5 лет.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1000" y="3962400"/>
            <a:ext cx="8305800" cy="1981200"/>
          </a:xfrm>
        </p:spPr>
        <p:txBody>
          <a:bodyPr>
            <a:normAutofit fontScale="92500" lnSpcReduction="20000"/>
          </a:bodyPr>
          <a:lstStyle/>
          <a:p>
            <a:pPr marL="0" indent="342900">
              <a:spcBef>
                <a:spcPts val="0"/>
              </a:spcBef>
              <a:buNone/>
            </a:pPr>
            <a:r>
              <a:rPr lang="ru-RU" dirty="0" smtClean="0"/>
              <a:t>   </a:t>
            </a:r>
            <a:r>
              <a:rPr lang="ru-RU" sz="26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Свои гнёзда они лепят из глины, грязи и илистого песка, смачивая комочки своей необычайно липкой слюной, а внутреннюю часть своего слепленного гнезда устилают мягкой и тёплой подстилкой. Ласточки откладывают 4-6 яиц и самка с самцом по очереди высиживают. Птенцов выкармливают так же оба родителя.</a:t>
            </a:r>
            <a:endParaRPr lang="ru-RU" sz="26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267200" y="304800"/>
            <a:ext cx="47244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Ласточки гнездо слепили над моим окном. </a:t>
            </a:r>
            <a:endParaRPr lang="ru-RU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Кружатся</a:t>
            </a:r>
            <a:r>
              <a:rPr lang="ru-RU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, расправив крылья, в небе голубом. </a:t>
            </a:r>
            <a:endParaRPr lang="ru-RU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Словно </a:t>
            </a:r>
            <a:r>
              <a:rPr lang="ru-RU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молнии мелькают — Им не до затей, </a:t>
            </a:r>
            <a:endParaRPr lang="ru-RU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Вкусный </a:t>
            </a:r>
            <a:r>
              <a:rPr lang="ru-RU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ужин добывают для своих детей. </a:t>
            </a:r>
            <a:endParaRPr lang="ru-RU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Улыбнусь </a:t>
            </a:r>
            <a:r>
              <a:rPr lang="ru-RU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я им счастливо, ведь я знаю – тут, </a:t>
            </a:r>
            <a:endParaRPr lang="ru-RU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птичьем домике красивом птенчики растут. </a:t>
            </a:r>
            <a:endParaRPr lang="ru-RU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Шабалина </a:t>
            </a:r>
            <a:r>
              <a:rPr lang="ru-RU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И.</a:t>
            </a:r>
            <a:br>
              <a:rPr lang="ru-RU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9" name="AutoShape 2" descr="https://erbirds.ru/photos/0156/001/01560018203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2292" name="Picture 4" descr="https://s1.travelask.ru/system/images/files/001/341/157/wysiwyg/Swallow-Photos.jpg?1565031761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829" y="1143000"/>
            <a:ext cx="3655371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https://st.depositphotos.com/2796689/4922/i/950/depositphotos_49229679-stock-photo-empty-bird-nest-on-white.jpg">
            <a:hlinkClick r:id="rId3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285060" y="5562600"/>
            <a:ext cx="1368512" cy="881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0200" y="1405061"/>
            <a:ext cx="3200400" cy="2514600"/>
          </a:xfrm>
        </p:spPr>
        <p:txBody>
          <a:bodyPr>
            <a:normAutofit fontScale="90000"/>
          </a:bodyPr>
          <a:lstStyle/>
          <a:p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Эта маленькая птица</a:t>
            </a:r>
            <a:br>
              <a:rPr lang="ru-RU" sz="2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Петь большая мастерица</a:t>
            </a:r>
            <a:br>
              <a:rPr lang="ru-RU" sz="2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На берёзке средь ветвей</a:t>
            </a:r>
            <a:br>
              <a:rPr lang="ru-RU" sz="2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Трель заводит...</a:t>
            </a:r>
            <a:br>
              <a:rPr lang="ru-RU" sz="2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 (соловей</a:t>
            </a:r>
            <a:r>
              <a:rPr lang="ru-RU" sz="27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br>
              <a:rPr lang="ru-RU" sz="27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/>
              <a:t> 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1219200"/>
            <a:ext cx="3810000" cy="2935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Прямоугольник 2"/>
          <p:cNvSpPr/>
          <p:nvPr/>
        </p:nvSpPr>
        <p:spPr>
          <a:xfrm>
            <a:off x="533400" y="4333964"/>
            <a:ext cx="7848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/>
            <a:r>
              <a:rPr lang="ru-RU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Оперение </a:t>
            </a:r>
            <a:r>
              <a:rPr lang="ru-RU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у соловья буроватое, хвост рыжеватый. Зимует он в Африке. Обитает в сырых кустарниковых зарослях, в долине рек. </a:t>
            </a:r>
            <a:endParaRPr lang="ru-RU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57200"/>
            <a:r>
              <a:rPr lang="ru-RU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Питается </a:t>
            </a:r>
            <a:r>
              <a:rPr lang="ru-RU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пауками, насекомыми. Поет соловей очень красиво. Его не зря называют певцом, поют о нем песни.</a:t>
            </a: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latinLnBrk="0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 smtClean="0">
                <a:solidFill>
                  <a:srgbClr val="00B050"/>
                </a:solidFill>
              </a:rPr>
              <a:t>СОЛОВЕЙ</a:t>
            </a:r>
            <a:endParaRPr lang="ru-RU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99a901c68a1ca3bc6d549c26ce79647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85800" y="4267200"/>
            <a:ext cx="7620000" cy="2011363"/>
          </a:xfrm>
        </p:spPr>
        <p:txBody>
          <a:bodyPr/>
          <a:lstStyle/>
          <a:p>
            <a:pPr marL="0" indent="342900">
              <a:spcBef>
                <a:spcPts val="0"/>
              </a:spcBef>
              <a:buNone/>
            </a:pPr>
            <a:r>
              <a:rPr lang="ru-RU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Соловей строит  гнёзда на земле или очень низко, в кустах. Откладывает 4-6 зеленоватых или голубоватых яиц.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000" y="1219200"/>
            <a:ext cx="3986212" cy="25397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Прямоугольник 6"/>
          <p:cNvSpPr/>
          <p:nvPr/>
        </p:nvSpPr>
        <p:spPr>
          <a:xfrm>
            <a:off x="4953000" y="556334"/>
            <a:ext cx="35814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Соловей – соловушка, </a:t>
            </a:r>
            <a:endParaRPr lang="ru-RU" b="1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Светлая </a:t>
            </a:r>
            <a:r>
              <a:rPr lang="ru-RU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головушка. </a:t>
            </a:r>
            <a:endParaRPr lang="ru-RU" b="1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Только </a:t>
            </a:r>
            <a:r>
              <a:rPr lang="ru-RU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солнышко взойдёт, </a:t>
            </a:r>
            <a:endParaRPr lang="ru-RU" b="1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Звонко </a:t>
            </a:r>
            <a:r>
              <a:rPr lang="ru-RU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песню пропоёт. </a:t>
            </a:r>
            <a:endParaRPr lang="ru-RU" b="1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Громко </a:t>
            </a:r>
            <a:r>
              <a:rPr lang="ru-RU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заливается. </a:t>
            </a:r>
            <a:endParaRPr lang="ru-RU" b="1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ru-RU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друзей старается. </a:t>
            </a:r>
            <a:endParaRPr lang="ru-RU" b="1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Оживает </a:t>
            </a:r>
            <a:r>
              <a:rPr lang="ru-RU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всё кругом. </a:t>
            </a:r>
            <a:endParaRPr lang="ru-RU" b="1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песней счастье входит в дом</a:t>
            </a:r>
            <a:r>
              <a:rPr lang="ru-RU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                            Лаврова </a:t>
            </a:r>
            <a:r>
              <a:rPr lang="ru-RU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Т.</a:t>
            </a:r>
            <a:br>
              <a:rPr lang="ru-RU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8" name="Picture 4" descr="https://st.depositphotos.com/2796689/4922/i/950/depositphotos_49229679-stock-photo-empty-bird-nest-on-white.jpg">
            <a:hlinkClick r:id="rId4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285060" y="5562600"/>
            <a:ext cx="1368512" cy="881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B050"/>
                </a:solidFill>
              </a:rPr>
              <a:t>Гнездо грача</a:t>
            </a:r>
            <a:endParaRPr lang="ru-RU" dirty="0">
              <a:solidFill>
                <a:srgbClr val="00B050"/>
              </a:solidFill>
            </a:endParaRPr>
          </a:p>
        </p:txBody>
      </p:sp>
      <p:pic>
        <p:nvPicPr>
          <p:cNvPr id="5122" name="Picture 2" descr="https://avatars.mds.yandex.net/get-pdb/879561/fc842cdc-f3a2-4e9e-a5f6-72d07adfd494/s1200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33538" y="1219200"/>
            <a:ext cx="3871681" cy="25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s://avatars.mds.yandex.net/get-pdb/1025599/170a8eb6-f955-4476-9e23-9ace77be3283/s1200?webp=fals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400" y="2209800"/>
            <a:ext cx="4863383" cy="441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0770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B050"/>
                </a:solidFill>
              </a:rPr>
              <a:t>Гнездо жаворонка</a:t>
            </a:r>
            <a:endParaRPr lang="ru-RU" dirty="0">
              <a:solidFill>
                <a:srgbClr val="00B050"/>
              </a:solidFill>
            </a:endParaRPr>
          </a:p>
        </p:txBody>
      </p:sp>
      <p:pic>
        <p:nvPicPr>
          <p:cNvPr id="7170" name="Picture 2" descr="https://theprairieecologist.files.wordpress.com/2015/06/enpo150612_d004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00200" y="1408898"/>
            <a:ext cx="5791200" cy="4229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8054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B050"/>
                </a:solidFill>
              </a:rPr>
              <a:t>Гнездо скворца</a:t>
            </a:r>
            <a:endParaRPr lang="ru-RU" dirty="0">
              <a:solidFill>
                <a:srgbClr val="00B050"/>
              </a:solidFill>
            </a:endParaRPr>
          </a:p>
        </p:txBody>
      </p:sp>
      <p:pic>
        <p:nvPicPr>
          <p:cNvPr id="8194" name="Picture 2" descr="http://ornitoparksochi.ru/wp-content/uploads/2018/05/F38Jqlpt8tU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9600" y="1321462"/>
            <a:ext cx="3883359" cy="4632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ttps://avatars.mds.yandex.net/get-pdb/1004346/ae646081-1364-4b0f-89f4-dc3fb677ecbd/s1200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05400" y="1287431"/>
            <a:ext cx="3429000" cy="4119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3118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B050"/>
                </a:solidFill>
              </a:rPr>
              <a:t>Гнездо зяблика</a:t>
            </a:r>
            <a:endParaRPr lang="ru-RU" dirty="0">
              <a:solidFill>
                <a:srgbClr val="00B050"/>
              </a:solidFill>
            </a:endParaRPr>
          </a:p>
        </p:txBody>
      </p:sp>
      <p:pic>
        <p:nvPicPr>
          <p:cNvPr id="11266" name="Picture 2" descr="http://erbirds.ru/photos/0080/001/00800040302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1000" y="2459854"/>
            <a:ext cx="4689230" cy="335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81599" y="1143000"/>
            <a:ext cx="3850301" cy="33873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24330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B050"/>
                </a:solidFill>
              </a:rPr>
              <a:t>Гнездо ласточки</a:t>
            </a:r>
            <a:endParaRPr lang="ru-RU" dirty="0">
              <a:solidFill>
                <a:srgbClr val="00B050"/>
              </a:solidFill>
            </a:endParaRPr>
          </a:p>
        </p:txBody>
      </p:sp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819400"/>
            <a:ext cx="3920389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8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95800" y="1220893"/>
            <a:ext cx="4114800" cy="3084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077941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B050"/>
                </a:solidFill>
              </a:rPr>
              <a:t>Гнездо соловья</a:t>
            </a:r>
            <a:endParaRPr lang="ru-RU" dirty="0">
              <a:solidFill>
                <a:srgbClr val="00B050"/>
              </a:solidFill>
            </a:endParaRPr>
          </a:p>
        </p:txBody>
      </p:sp>
      <p:pic>
        <p:nvPicPr>
          <p:cNvPr id="15362" name="Picture 2" descr="https://avatars.mds.yandex.net/get-pdb/901820/9f1276d0-d196-4218-b3b0-437705f66e71/s1200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6078" y="2046561"/>
            <a:ext cx="4759128" cy="3898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http://nature.sfu-kras.ru/files/nature/krasnosheika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34000" y="1295400"/>
            <a:ext cx="3666766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20323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avatars.mds.yandex.net/i?id=ce643be38c83a9114dc18b652c8c778c3938e480-12939114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834" y="1447800"/>
            <a:ext cx="5083966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3874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270</TotalTime>
  <Words>627</Words>
  <Application>Microsoft Office PowerPoint</Application>
  <PresentationFormat>Экран (4:3)</PresentationFormat>
  <Paragraphs>89</Paragraphs>
  <Slides>23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8" baseType="lpstr">
      <vt:lpstr>Arial</vt:lpstr>
      <vt:lpstr>Calibri</vt:lpstr>
      <vt:lpstr>Times New Roman</vt:lpstr>
      <vt:lpstr>Wingdings 2</vt:lpstr>
      <vt:lpstr>Office Theme</vt:lpstr>
      <vt:lpstr>Презентация PowerPoint</vt:lpstr>
      <vt:lpstr>   Цель: содействовать формированию элементарных представлений о жизни птиц в весенний период. Задачи: обучающие: уточнить и расширить представления о перелетных птицах, об их жизни в весенний период, о видах гнезд и их размещении;  развивающие: развивать интерес к жизни птиц. воспитательные: воспитывать доброе заботливое отношение к птицам.  </vt:lpstr>
      <vt:lpstr>Презентация PowerPoint</vt:lpstr>
      <vt:lpstr>Перелетные птицы</vt:lpstr>
      <vt:lpstr>ГРАЧ</vt:lpstr>
      <vt:lpstr>Презентация PowerPoint</vt:lpstr>
      <vt:lpstr>ЖАВОРОНОК</vt:lpstr>
      <vt:lpstr>Презентация PowerPoint</vt:lpstr>
      <vt:lpstr>На шесте веселый дом С круглым, маленьким окном. Чтоб уснули дети Дом качает ветер. На крыльце поет отец, Он и летчик и певец! (Скворец)</vt:lpstr>
      <vt:lpstr>Презентация PowerPoint</vt:lpstr>
      <vt:lpstr>ЗЯБЛИК</vt:lpstr>
      <vt:lpstr>Презентация PowerPoint</vt:lpstr>
      <vt:lpstr>ЛАСТОЧКА</vt:lpstr>
      <vt:lpstr>Презентация PowerPoint</vt:lpstr>
      <vt:lpstr>       Эта маленькая птица Петь большая мастерица На берёзке средь ветвей Трель заводит...    (соловей)       </vt:lpstr>
      <vt:lpstr>Презентация PowerPoint</vt:lpstr>
      <vt:lpstr>Гнездо грача</vt:lpstr>
      <vt:lpstr>Гнездо жаворонка</vt:lpstr>
      <vt:lpstr>Гнездо скворца</vt:lpstr>
      <vt:lpstr>Гнездо зяблика</vt:lpstr>
      <vt:lpstr>Гнездо ласточки</vt:lpstr>
      <vt:lpstr>Гнездо соловья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Бережных Елена</cp:lastModifiedBy>
  <cp:revision>52</cp:revision>
  <dcterms:created xsi:type="dcterms:W3CDTF">2016-05-15T03:58:53Z</dcterms:created>
  <dcterms:modified xsi:type="dcterms:W3CDTF">2025-03-20T06:34:08Z</dcterms:modified>
</cp:coreProperties>
</file>