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9" r:id="rId2"/>
    <p:sldId id="267" r:id="rId3"/>
    <p:sldId id="256" r:id="rId4"/>
    <p:sldId id="257" r:id="rId5"/>
    <p:sldId id="258" r:id="rId6"/>
    <p:sldId id="261" r:id="rId7"/>
    <p:sldId id="260" r:id="rId8"/>
    <p:sldId id="264" r:id="rId9"/>
    <p:sldId id="263" r:id="rId10"/>
    <p:sldId id="262" r:id="rId11"/>
    <p:sldId id="265" r:id="rId12"/>
    <p:sldId id="266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060" autoAdjust="0"/>
  </p:normalViewPr>
  <p:slideViewPr>
    <p:cSldViewPr>
      <p:cViewPr varScale="1">
        <p:scale>
          <a:sx n="41" d="100"/>
          <a:sy n="41" d="100"/>
        </p:scale>
        <p:origin x="1356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3636D-8A82-4DA1-A2E5-FAB2A771F904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5AA16-9005-4820-AFDF-27A460A207F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6343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5AA16-9005-4820-AFDF-27A460A207F2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01414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B5AA16-9005-4820-AFDF-27A460A207F2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71143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17.03.2025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microsoft.com/office/2007/relationships/hdphoto" Target="../media/hdphoto7.wdp"/><Relationship Id="rId3" Type="http://schemas.microsoft.com/office/2007/relationships/hdphoto" Target="../media/hdphoto2.wdp"/><Relationship Id="rId7" Type="http://schemas.microsoft.com/office/2007/relationships/hdphoto" Target="../media/hdphoto4.wdp"/><Relationship Id="rId12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11" Type="http://schemas.microsoft.com/office/2007/relationships/hdphoto" Target="../media/hdphoto6.wdp"/><Relationship Id="rId5" Type="http://schemas.microsoft.com/office/2007/relationships/hdphoto" Target="../media/hdphoto3.wdp"/><Relationship Id="rId10" Type="http://schemas.openxmlformats.org/officeDocument/2006/relationships/image" Target="../media/image13.png"/><Relationship Id="rId4" Type="http://schemas.openxmlformats.org/officeDocument/2006/relationships/image" Target="../media/image10.png"/><Relationship Id="rId9" Type="http://schemas.microsoft.com/office/2007/relationships/hdphoto" Target="../media/hdphoto5.wdp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10.wdp"/><Relationship Id="rId13" Type="http://schemas.microsoft.com/office/2007/relationships/hdphoto" Target="../media/hdphoto12.wdp"/><Relationship Id="rId3" Type="http://schemas.microsoft.com/office/2007/relationships/hdphoto" Target="../media/hdphoto8.wdp"/><Relationship Id="rId7" Type="http://schemas.openxmlformats.org/officeDocument/2006/relationships/image" Target="../media/image18.png"/><Relationship Id="rId12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microsoft.com/office/2007/relationships/hdphoto" Target="../media/hdphoto9.wdp"/><Relationship Id="rId11" Type="http://schemas.openxmlformats.org/officeDocument/2006/relationships/image" Target="../media/image20.png"/><Relationship Id="rId5" Type="http://schemas.openxmlformats.org/officeDocument/2006/relationships/image" Target="../media/image17.png"/><Relationship Id="rId10" Type="http://schemas.microsoft.com/office/2007/relationships/hdphoto" Target="../media/hdphoto11.wdp"/><Relationship Id="rId4" Type="http://schemas.openxmlformats.org/officeDocument/2006/relationships/image" Target="../media/image16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3" Type="http://schemas.microsoft.com/office/2007/relationships/hdphoto" Target="../media/hdphoto17.wdp"/><Relationship Id="rId3" Type="http://schemas.microsoft.com/office/2007/relationships/hdphoto" Target="../media/hdphoto13.wdp"/><Relationship Id="rId7" Type="http://schemas.openxmlformats.org/officeDocument/2006/relationships/image" Target="../media/image32.png"/><Relationship Id="rId12" Type="http://schemas.openxmlformats.org/officeDocument/2006/relationships/image" Target="../media/image3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14.wdp"/><Relationship Id="rId11" Type="http://schemas.microsoft.com/office/2007/relationships/hdphoto" Target="../media/hdphoto16.wdp"/><Relationship Id="rId5" Type="http://schemas.openxmlformats.org/officeDocument/2006/relationships/image" Target="../media/image31.png"/><Relationship Id="rId10" Type="http://schemas.openxmlformats.org/officeDocument/2006/relationships/image" Target="../media/image34.png"/><Relationship Id="rId4" Type="http://schemas.openxmlformats.org/officeDocument/2006/relationships/image" Target="../media/image30.png"/><Relationship Id="rId9" Type="http://schemas.microsoft.com/office/2007/relationships/hdphoto" Target="../media/hdphoto15.wdp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19.wdp"/><Relationship Id="rId13" Type="http://schemas.microsoft.com/office/2007/relationships/hdphoto" Target="../media/hdphoto21.wdp"/><Relationship Id="rId18" Type="http://schemas.openxmlformats.org/officeDocument/2006/relationships/image" Target="../media/image45.png"/><Relationship Id="rId26" Type="http://schemas.openxmlformats.org/officeDocument/2006/relationships/image" Target="../media/image49.png"/><Relationship Id="rId3" Type="http://schemas.openxmlformats.org/officeDocument/2006/relationships/image" Target="../media/image36.png"/><Relationship Id="rId21" Type="http://schemas.microsoft.com/office/2007/relationships/hdphoto" Target="../media/hdphoto25.wdp"/><Relationship Id="rId7" Type="http://schemas.openxmlformats.org/officeDocument/2006/relationships/image" Target="../media/image39.png"/><Relationship Id="rId12" Type="http://schemas.openxmlformats.org/officeDocument/2006/relationships/image" Target="../media/image42.png"/><Relationship Id="rId17" Type="http://schemas.microsoft.com/office/2007/relationships/hdphoto" Target="../media/hdphoto23.wdp"/><Relationship Id="rId25" Type="http://schemas.microsoft.com/office/2007/relationships/hdphoto" Target="../media/hdphoto27.wdp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4.png"/><Relationship Id="rId20" Type="http://schemas.openxmlformats.org/officeDocument/2006/relationships/image" Target="../media/image46.png"/><Relationship Id="rId29" Type="http://schemas.microsoft.com/office/2007/relationships/hdphoto" Target="../media/hdphoto29.wdp"/><Relationship Id="rId1" Type="http://schemas.openxmlformats.org/officeDocument/2006/relationships/slideLayout" Target="../slideLayouts/slideLayout6.xml"/><Relationship Id="rId6" Type="http://schemas.microsoft.com/office/2007/relationships/hdphoto" Target="../media/hdphoto18.wdp"/><Relationship Id="rId11" Type="http://schemas.openxmlformats.org/officeDocument/2006/relationships/image" Target="../media/image41.png"/><Relationship Id="rId24" Type="http://schemas.openxmlformats.org/officeDocument/2006/relationships/image" Target="../media/image48.png"/><Relationship Id="rId5" Type="http://schemas.openxmlformats.org/officeDocument/2006/relationships/image" Target="../media/image38.png"/><Relationship Id="rId15" Type="http://schemas.microsoft.com/office/2007/relationships/hdphoto" Target="../media/hdphoto22.wdp"/><Relationship Id="rId23" Type="http://schemas.microsoft.com/office/2007/relationships/hdphoto" Target="../media/hdphoto26.wdp"/><Relationship Id="rId28" Type="http://schemas.openxmlformats.org/officeDocument/2006/relationships/image" Target="../media/image50.png"/><Relationship Id="rId10" Type="http://schemas.microsoft.com/office/2007/relationships/hdphoto" Target="../media/hdphoto20.wdp"/><Relationship Id="rId19" Type="http://schemas.microsoft.com/office/2007/relationships/hdphoto" Target="../media/hdphoto24.wdp"/><Relationship Id="rId31" Type="http://schemas.microsoft.com/office/2007/relationships/hdphoto" Target="../media/hdphoto30.wdp"/><Relationship Id="rId4" Type="http://schemas.openxmlformats.org/officeDocument/2006/relationships/image" Target="../media/image37.png"/><Relationship Id="rId9" Type="http://schemas.openxmlformats.org/officeDocument/2006/relationships/image" Target="../media/image40.png"/><Relationship Id="rId14" Type="http://schemas.openxmlformats.org/officeDocument/2006/relationships/image" Target="../media/image43.png"/><Relationship Id="rId22" Type="http://schemas.openxmlformats.org/officeDocument/2006/relationships/image" Target="../media/image47.png"/><Relationship Id="rId27" Type="http://schemas.microsoft.com/office/2007/relationships/hdphoto" Target="../media/hdphoto28.wdp"/><Relationship Id="rId30" Type="http://schemas.openxmlformats.org/officeDocument/2006/relationships/image" Target="../media/image5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13" Type="http://schemas.microsoft.com/office/2007/relationships/hdphoto" Target="../media/hdphoto36.wdp"/><Relationship Id="rId3" Type="http://schemas.microsoft.com/office/2007/relationships/hdphoto" Target="../media/hdphoto31.wdp"/><Relationship Id="rId7" Type="http://schemas.microsoft.com/office/2007/relationships/hdphoto" Target="../media/hdphoto33.wdp"/><Relationship Id="rId12" Type="http://schemas.openxmlformats.org/officeDocument/2006/relationships/image" Target="../media/image57.png"/><Relationship Id="rId17" Type="http://schemas.microsoft.com/office/2007/relationships/hdphoto" Target="../media/hdphoto38.wdp"/><Relationship Id="rId2" Type="http://schemas.openxmlformats.org/officeDocument/2006/relationships/image" Target="../media/image52.png"/><Relationship Id="rId16" Type="http://schemas.openxmlformats.org/officeDocument/2006/relationships/image" Target="../media/image5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4.png"/><Relationship Id="rId11" Type="http://schemas.microsoft.com/office/2007/relationships/hdphoto" Target="../media/hdphoto35.wdp"/><Relationship Id="rId5" Type="http://schemas.microsoft.com/office/2007/relationships/hdphoto" Target="../media/hdphoto32.wdp"/><Relationship Id="rId15" Type="http://schemas.microsoft.com/office/2007/relationships/hdphoto" Target="../media/hdphoto37.wdp"/><Relationship Id="rId10" Type="http://schemas.openxmlformats.org/officeDocument/2006/relationships/image" Target="../media/image56.png"/><Relationship Id="rId4" Type="http://schemas.openxmlformats.org/officeDocument/2006/relationships/image" Target="../media/image53.png"/><Relationship Id="rId9" Type="http://schemas.microsoft.com/office/2007/relationships/hdphoto" Target="../media/hdphoto34.wdp"/><Relationship Id="rId14" Type="http://schemas.openxmlformats.org/officeDocument/2006/relationships/image" Target="../media/image58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1.wdp"/><Relationship Id="rId13" Type="http://schemas.openxmlformats.org/officeDocument/2006/relationships/image" Target="../media/image66.png"/><Relationship Id="rId3" Type="http://schemas.microsoft.com/office/2007/relationships/hdphoto" Target="../media/hdphoto39.wdp"/><Relationship Id="rId7" Type="http://schemas.openxmlformats.org/officeDocument/2006/relationships/image" Target="../media/image63.png"/><Relationship Id="rId12" Type="http://schemas.microsoft.com/office/2007/relationships/hdphoto" Target="../media/hdphoto43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2.png"/><Relationship Id="rId11" Type="http://schemas.openxmlformats.org/officeDocument/2006/relationships/image" Target="../media/image65.png"/><Relationship Id="rId5" Type="http://schemas.microsoft.com/office/2007/relationships/hdphoto" Target="../media/hdphoto40.wdp"/><Relationship Id="rId10" Type="http://schemas.microsoft.com/office/2007/relationships/hdphoto" Target="../media/hdphoto42.wdp"/><Relationship Id="rId4" Type="http://schemas.openxmlformats.org/officeDocument/2006/relationships/image" Target="../media/image61.png"/><Relationship Id="rId9" Type="http://schemas.openxmlformats.org/officeDocument/2006/relationships/image" Target="../media/image64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6.wdp"/><Relationship Id="rId13" Type="http://schemas.microsoft.com/office/2007/relationships/hdphoto" Target="../media/hdphoto48.wdp"/><Relationship Id="rId3" Type="http://schemas.microsoft.com/office/2007/relationships/hdphoto" Target="../media/hdphoto44.wdp"/><Relationship Id="rId7" Type="http://schemas.openxmlformats.org/officeDocument/2006/relationships/image" Target="../media/image70.png"/><Relationship Id="rId12" Type="http://schemas.openxmlformats.org/officeDocument/2006/relationships/image" Target="../media/image73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Relationship Id="rId6" Type="http://schemas.microsoft.com/office/2007/relationships/hdphoto" Target="../media/hdphoto45.wdp"/><Relationship Id="rId11" Type="http://schemas.microsoft.com/office/2007/relationships/hdphoto" Target="../media/hdphoto47.wdp"/><Relationship Id="rId5" Type="http://schemas.openxmlformats.org/officeDocument/2006/relationships/image" Target="../media/image69.png"/><Relationship Id="rId10" Type="http://schemas.openxmlformats.org/officeDocument/2006/relationships/image" Target="../media/image72.png"/><Relationship Id="rId4" Type="http://schemas.openxmlformats.org/officeDocument/2006/relationships/image" Target="../media/image68.png"/><Relationship Id="rId9" Type="http://schemas.openxmlformats.org/officeDocument/2006/relationships/image" Target="../media/image7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759" y="1"/>
            <a:ext cx="913224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0" y="1500174"/>
            <a:ext cx="894494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Викторина</a:t>
            </a:r>
            <a:endParaRPr lang="ru-RU" sz="5400" b="1" dirty="0">
              <a:ln w="1905">
                <a:solidFill>
                  <a:schemeClr val="accent6">
                    <a:lumMod val="50000"/>
                  </a:schemeClr>
                </a:solidFill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5400" b="1" cap="none" spc="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</a:t>
            </a:r>
            <a:r>
              <a:rPr lang="ru-RU" sz="5400" b="1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Страницы родной природы</a:t>
            </a:r>
            <a:r>
              <a:rPr lang="ru-RU" sz="5400" b="1" cap="none" spc="0" dirty="0">
                <a:ln w="1905"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26674874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785794"/>
            <a:ext cx="8686800" cy="4400560"/>
          </a:xfrm>
        </p:spPr>
        <p:txBody>
          <a:bodyPr>
            <a:normAutofit/>
          </a:bodyPr>
          <a:lstStyle/>
          <a:p>
            <a:r>
              <a:rPr lang="ru-RU" dirty="0"/>
              <a:t>Цель: </a:t>
            </a:r>
            <a:r>
              <a:rPr lang="ru-RU" sz="3200" dirty="0"/>
              <a:t>закрепить знания детей о родном крае.</a:t>
            </a:r>
            <a:br>
              <a:rPr lang="ru-RU" dirty="0"/>
            </a:br>
            <a:br>
              <a:rPr lang="ru-RU" dirty="0"/>
            </a:br>
            <a:br>
              <a:rPr lang="ru-RU" dirty="0"/>
            </a:br>
            <a:r>
              <a:rPr lang="ru-RU" dirty="0"/>
              <a:t>Задачи: </a:t>
            </a:r>
            <a:r>
              <a:rPr lang="ru-RU" sz="3200" dirty="0"/>
              <a:t>воспитывать любовь к родному краю, желание его познавать.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/>
              <a:t>Найди герб Ханты-Мансийского АО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91880" y="1820984"/>
            <a:ext cx="1965253" cy="21120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4" y="1424699"/>
            <a:ext cx="1932019" cy="26236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92686" y="1628800"/>
            <a:ext cx="2643332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9818" l="8212" r="95073">
                        <a14:foregroundMark x1="50182" y1="4372" x2="50182" y2="4372"/>
                        <a14:foregroundMark x1="47628" y1="4736" x2="47628" y2="4736"/>
                        <a14:foregroundMark x1="49818" y1="10747" x2="49818" y2="107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764502" y="4365104"/>
            <a:ext cx="2278477" cy="2281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05733" y="3853277"/>
            <a:ext cx="2908619" cy="29086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4346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0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10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6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Коренной народ ХМАО</a:t>
            </a: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522" b="100000" l="0" r="100000">
                        <a14:foregroundMark x1="85714" y1="92174" x2="85714" y2="92174"/>
                        <a14:foregroundMark x1="92517" y1="57826" x2="92517" y2="578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059832" y="1772816"/>
            <a:ext cx="1296144" cy="202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100000">
                        <a14:foregroundMark x1="84571" y1="51977" x2="84571" y2="51977"/>
                        <a14:foregroundMark x1="72571" y1="100000" x2="72571" y2="100000"/>
                        <a14:foregroundMark x1="64571" y1="98870" x2="64571" y2="9887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99357" y="1821928"/>
            <a:ext cx="1985744" cy="2009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5419" b="100000" l="0" r="100000">
                        <a14:foregroundMark x1="12422" y1="81773" x2="12422" y2="81773"/>
                        <a14:foregroundMark x1="21739" y1="92611" x2="21739" y2="9261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36296" y="1970826"/>
            <a:ext cx="1586009" cy="19928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90323" y1="52941" x2="90323" y2="52941"/>
                        <a14:foregroundMark x1="18710" y1="28054" x2="18710" y2="280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072" y="1930527"/>
            <a:ext cx="1471850" cy="2109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826" b="96694" l="0" r="95402">
                        <a14:foregroundMark x1="12069" y1="56612" x2="12069" y2="56612"/>
                        <a14:foregroundMark x1="84483" y1="38017" x2="84483" y2="38017"/>
                        <a14:foregroundMark x1="81609" y1="41322" x2="81609" y2="41322"/>
                        <a14:foregroundMark x1="87356" y1="33884" x2="87356" y2="3388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220422" y="4172971"/>
            <a:ext cx="1663955" cy="2304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2" cstate="print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9000" l="6452" r="9871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485101" y="4360555"/>
            <a:ext cx="1638690" cy="2116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166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0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4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0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20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0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05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20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9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20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58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87008" cy="1143000"/>
          </a:xfrm>
        </p:spPr>
        <p:txBody>
          <a:bodyPr/>
          <a:lstStyle/>
          <a:p>
            <a:pPr algn="ctr"/>
            <a:r>
              <a:rPr lang="ru-RU" dirty="0"/>
              <a:t>Найди жилище </a:t>
            </a:r>
            <a:r>
              <a:rPr lang="ru-RU" dirty="0" err="1"/>
              <a:t>ханта</a:t>
            </a:r>
            <a:r>
              <a:rPr lang="ru-RU" dirty="0"/>
              <a:t> </a:t>
            </a:r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524" b="89796" l="9821" r="100000">
                        <a14:foregroundMark x1="90714" y1="17687" x2="90714" y2="1768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51520" y="1534387"/>
            <a:ext cx="2624442" cy="2067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131840" y="1703540"/>
            <a:ext cx="2664296" cy="21079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2" name="Picture 10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76172" y1="26172" x2="76172" y2="261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12938" y="4314187"/>
            <a:ext cx="2383198" cy="2383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0" r="100000">
                        <a14:foregroundMark x1="71600" y1="93142" x2="71600" y2="93142"/>
                        <a14:foregroundMark x1="23200" y1="94469" x2="23200" y2="9446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4096467"/>
            <a:ext cx="3412938" cy="26503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8" name="Picture 16"/>
          <p:cNvPicPr>
            <a:picLocks noChangeAspect="1" noChangeArrowheads="1"/>
          </p:cNvPicPr>
          <p:nvPr/>
        </p:nvPicPr>
        <p:blipFill rotWithShape="1"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0" r="89811">
                        <a14:foregroundMark x1="16226" y1="16667" x2="16226" y2="1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206900" y="1609867"/>
            <a:ext cx="2527985" cy="2859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9" name="Picture 17" descr="C:\Users\1\Desktop\домик.png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69997" y="4501210"/>
            <a:ext cx="2649354" cy="23567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90" name="Picture 18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786" b="95719" l="4231" r="9923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16216" y="230646"/>
            <a:ext cx="1109382" cy="13961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6771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1476 0.02565 L -0.67639 0.274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90" y="124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417 -0.02658 L -0.66059 0.26392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30" y="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6753 0.02565 L -0.30625 0.295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944" y="134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77 0.00485 L -0.29045 0.29536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84" y="14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8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8172E-7 L -0.01493 0.40305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" y="20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517 0.06771 L -0.03854 0.39311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323" y="162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08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896 0.02565 L -0.66059 0.70465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090" y="33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274 0.02565 L -0.64496 0.70465 " pathEditMode="relative" rAng="0" ptsTypes="AA">
                                      <p:cBhvr>
                                        <p:cTn id="33" dur="2000" spd="-100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111" y="339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30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28172E-7 L -0.03073 0.7175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45" y="358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49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517 0.02565 L -0.02864 0.70811 " pathEditMode="relative" rAng="0" ptsTypes="AA">
                                      <p:cBhvr>
                                        <p:cTn id="41" dur="2000" spd="-100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26" y="3411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9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30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347 -0.00578 L -0.34566 0.71874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30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118" y="362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Найди транспорт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639410"/>
            <a:ext cx="2595210" cy="12469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3928" y="1502593"/>
            <a:ext cx="2160240" cy="1277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576" y="3769669"/>
            <a:ext cx="2828110" cy="209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33846" y="1721188"/>
            <a:ext cx="2016224" cy="2163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64936" y="3645024"/>
            <a:ext cx="2699895" cy="2214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1491608"/>
            <a:ext cx="3107809" cy="15126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967816" y="4641"/>
            <a:ext cx="1369298" cy="17232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96924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2.10916E-6 L -0.51979 0.2622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990" y="131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2000" fill="hold"/>
                                        <p:tgtEl>
                                          <p:spTgt spid="615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3.21924E-6 L -0.33872 0.55412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944" y="277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15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-7.03053E-7 L -0.26736 0.19519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368" y="975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6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03053E-7 L 0.02552 0.2999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7" y="1498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000"/>
                                        <p:tgtEl>
                                          <p:spTgt spid="61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03053E-7 L -0.62032 0.5518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24" y="275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1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7.03053E-7 L -0.04549 0.66721 " pathEditMode="relative" rAng="0" ptsTypes="AA">
                                      <p:cBhvr>
                                        <p:cTn id="5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74" y="333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42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0487" y="188640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Поймай рыбу, которая обитает в водоемах ХМАО.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98125">
                        <a14:foregroundMark x1="13958" y1="17188" x2="13958" y2="17188"/>
                        <a14:foregroundMark x1="13958" y1="17188" x2="13958" y2="1718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148064" y="4077072"/>
            <a:ext cx="3730393" cy="24844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C:\Users\1\Desktop\щука клипарт.png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68" y="1196752"/>
            <a:ext cx="4290715" cy="133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765607" y="1394141"/>
            <a:ext cx="2220786" cy="17207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7067" y="4640642"/>
            <a:ext cx="3173291" cy="17389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6691" b="98373" l="3587" r="9445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275333" y="1478593"/>
            <a:ext cx="2722309" cy="163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515" b="93679" l="3214" r="969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68351" y="2731876"/>
            <a:ext cx="2550710" cy="13451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9050" b="88839" l="5000" r="93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0359" y="3404474"/>
            <a:ext cx="2419073" cy="1336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014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753 -0.02359 L 0.10243 0.4493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236" y="23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74 -0.03422 L 0.09809 0.42461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09" y="229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2.13691E-6 L 0.48038 0.3043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010" y="152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2.81221E-6 L 0.48438 0.3499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10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219" y="174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3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5 0.00324 L -0.1092 0.4963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21" y="246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5" dur="indefinite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396 -0.02405 L 0.4441 0.50046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507" y="262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4" dur="indefinite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5" dur="indefinite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10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0.00069 L 0.20712 0.1896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26" y="94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3" dur="indefinite"/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4" dur="indefinite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4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93062E-6 L 0.504 0.08627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91" y="43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2" dur="indefinite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3" dur="indefinite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8330" y="143304"/>
            <a:ext cx="8686800" cy="84124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Найди всех животных и птиц , которые обитают в тайге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4449732"/>
            <a:ext cx="5040560" cy="24082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8330" y="1519526"/>
            <a:ext cx="1567366" cy="2215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7667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60385" y="1224990"/>
            <a:ext cx="2085437" cy="13902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9928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113477" y="2503918"/>
            <a:ext cx="958696" cy="1303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2443" b="98779" l="1270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79712" y="1341599"/>
            <a:ext cx="1574742" cy="10072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3338" y="1121488"/>
            <a:ext cx="1839594" cy="1621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2091" b="98780" l="1196" r="9978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49006" y="2627205"/>
            <a:ext cx="2221472" cy="13860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1596" b="98582" l="5429" r="9314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29322" y="2147011"/>
            <a:ext cx="2316204" cy="1866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5" name="Picture 11"/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3333" b="90000" l="2422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93338" y="2686685"/>
            <a:ext cx="2429084" cy="1366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6" name="Picture 12"/>
          <p:cNvPicPr>
            <a:picLocks noChangeAspect="1" noChangeArrowheads="1"/>
          </p:cNvPicPr>
          <p:nvPr/>
        </p:nvPicPr>
        <p:blipFill rotWithShape="1">
          <a:blip r:embed="rId18" cstate="screen">
            <a:extLst>
              <a:ext uri="{BEBA8EAE-BF5A-486C-A8C5-ECC9F3942E4B}">
                <a14:imgProps xmlns:a14="http://schemas.microsoft.com/office/drawing/2010/main">
                  <a14:imgLayer r:embed="rId19">
                    <a14:imgEffect>
                      <a14:backgroundRemoval t="5723" b="89759" l="0" r="100000">
                        <a14:foregroundMark x1="92683" y1="13855" x2="92683" y2="1385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80524" y="993545"/>
            <a:ext cx="1537113" cy="1379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7" name="Picture 13"/>
          <p:cNvPicPr>
            <a:picLocks noChangeAspect="1" noChangeArrowheads="1"/>
          </p:cNvPicPr>
          <p:nvPr/>
        </p:nvPicPr>
        <p:blipFill>
          <a:blip r:embed="rId20" cstate="screen"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1140" b="100000" l="1000" r="9771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3914" y="3969815"/>
            <a:ext cx="1532073" cy="15364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22" cstate="screen">
            <a:extLst>
              <a:ext uri="{BEBA8EAE-BF5A-486C-A8C5-ECC9F3942E4B}">
                <a14:imgProps xmlns:a14="http://schemas.microsoft.com/office/drawing/2010/main">
                  <a14:imgLayer r:embed="rId23">
                    <a14:imgEffect>
                      <a14:backgroundRemoval t="1544" b="98694" l="10000" r="90000">
                        <a14:foregroundMark x1="42333" y1="93349" x2="42333" y2="93349"/>
                        <a14:foregroundMark x1="37778" y1="93349" x2="37778" y2="93349"/>
                        <a14:foregroundMark x1="34000" y1="91924" x2="34000" y2="91924"/>
                        <a14:foregroundMark x1="47444" y1="92755" x2="47444" y2="92755"/>
                        <a14:foregroundMark x1="39333" y1="92993" x2="39333" y2="92993"/>
                        <a14:foregroundMark x1="29444" y1="92162" x2="29444" y2="92162"/>
                        <a14:foregroundMark x1="37111" y1="92637" x2="37111" y2="92637"/>
                        <a14:foregroundMark x1="31889" y1="92755" x2="31889" y2="92755"/>
                        <a14:foregroundMark x1="32667" y1="92399" x2="32667" y2="92399"/>
                        <a14:foregroundMark x1="30889" y1="92399" x2="30889" y2="92399"/>
                        <a14:foregroundMark x1="40333" y1="92280" x2="40333" y2="92280"/>
                        <a14:foregroundMark x1="65111" y1="93468" x2="65111" y2="93468"/>
                        <a14:foregroundMark x1="63556" y1="93468" x2="63556" y2="93468"/>
                        <a14:foregroundMark x1="66444" y1="93468" x2="66444" y2="93468"/>
                        <a14:foregroundMark x1="68000" y1="92993" x2="68000" y2="92993"/>
                        <a14:foregroundMark x1="68222" y1="92755" x2="68222" y2="92755"/>
                        <a14:foregroundMark x1="69222" y1="92755" x2="69222" y2="92755"/>
                        <a14:foregroundMark x1="67444" y1="93112" x2="67444" y2="93112"/>
                        <a14:foregroundMark x1="66000" y1="93943" x2="66000" y2="9394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4477" y="4053045"/>
            <a:ext cx="1206490" cy="1128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9" name="Picture 15"/>
          <p:cNvPicPr>
            <a:picLocks noChangeAspect="1" noChangeArrowheads="1"/>
          </p:cNvPicPr>
          <p:nvPr/>
        </p:nvPicPr>
        <p:blipFill>
          <a:blip r:embed="rId24" cstate="screen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5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-112763" y="5470754"/>
            <a:ext cx="1077414" cy="1616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0" name="Picture 16"/>
          <p:cNvPicPr>
            <a:picLocks noChangeAspect="1" noChangeArrowheads="1"/>
          </p:cNvPicPr>
          <p:nvPr/>
        </p:nvPicPr>
        <p:blipFill>
          <a:blip r:embed="rId26" cstate="screen">
            <a:extLst>
              <a:ext uri="{BEBA8EAE-BF5A-486C-A8C5-ECC9F3942E4B}">
                <a14:imgProps xmlns:a14="http://schemas.microsoft.com/office/drawing/2010/main">
                  <a14:imgLayer r:embed="rId27">
                    <a14:imgEffect>
                      <a14:backgroundRemoval t="3261" b="100000" l="10000" r="90000">
                        <a14:foregroundMark x1="59222" y1="31304" x2="59222" y2="31304"/>
                        <a14:foregroundMark x1="52667" y1="16304" x2="52667" y2="16304"/>
                        <a14:foregroundMark x1="47667" y1="19565" x2="47667" y2="19565"/>
                        <a14:foregroundMark x1="50222" y1="22826" x2="50222" y2="22826"/>
                        <a14:foregroundMark x1="48778" y1="31304" x2="48778" y2="31304"/>
                        <a14:foregroundMark x1="47111" y1="29348" x2="47111" y2="29348"/>
                        <a14:foregroundMark x1="50667" y1="26522" x2="50667" y2="26522"/>
                        <a14:foregroundMark x1="73000" y1="49783" x2="73000" y2="49783"/>
                        <a14:foregroundMark x1="72222" y1="57609" x2="72222" y2="57609"/>
                        <a14:foregroundMark x1="18222" y1="77609" x2="18222" y2="7760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381550" y="4464446"/>
            <a:ext cx="1907582" cy="9749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1" name="Picture 17"/>
          <p:cNvPicPr>
            <a:picLocks noChangeAspect="1" noChangeArrowheads="1"/>
          </p:cNvPicPr>
          <p:nvPr/>
        </p:nvPicPr>
        <p:blipFill>
          <a:blip r:embed="rId28" cstate="screen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backgroundRemoval t="5128" b="90000" l="5444" r="90000">
                        <a14:foregroundMark x1="48556" y1="17051" x2="48556" y2="17051"/>
                        <a14:foregroundMark x1="47667" y1="14872" x2="47667" y2="14872"/>
                        <a14:foregroundMark x1="46000" y1="16795" x2="46000" y2="167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677321" y="5741089"/>
            <a:ext cx="1288744" cy="1116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63" name="Picture 19"/>
          <p:cNvPicPr>
            <a:picLocks noChangeAspect="1" noChangeArrowheads="1"/>
          </p:cNvPicPr>
          <p:nvPr/>
        </p:nvPicPr>
        <p:blipFill>
          <a:blip r:embed="rId30" cstate="screen">
            <a:extLst>
              <a:ext uri="{BEBA8EAE-BF5A-486C-A8C5-ECC9F3942E4B}">
                <a14:imgProps xmlns:a14="http://schemas.microsoft.com/office/drawing/2010/main">
                  <a14:imgLayer r:embed="rId31">
                    <a14:imgEffect>
                      <a14:backgroundRemoval t="0" b="98553" l="0" r="99000">
                        <a14:foregroundMark x1="96444" y1="11053" x2="96444" y2="110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flipH="1">
            <a:off x="7345822" y="5439432"/>
            <a:ext cx="1765586" cy="1490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793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2.54394E-6 L 0.21962 0.3790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72" y="189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3.88529E-7 L 0.29132 0.33557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66" y="167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15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38575E-6 L -0.21789 0.5585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903" y="279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0.00255 L -0.19427 0.5717 " pathEditMode="relative" rAng="0" ptsTypes="AA">
                                      <p:cBhvr>
                                        <p:cTn id="17" dur="2000" spd="-1000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2" y="284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61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6.01295E-7 L 0.20486 -0.06291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3" y="-314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4.7271E-6 L 0.18889 -0.05249 " pathEditMode="relative" rAng="0" ptsTypes="AA">
                                      <p:cBhvr>
                                        <p:cTn id="25" dur="2000" spd="-100000" fill="hold"/>
                                        <p:tgtEl>
                                          <p:spTgt spid="61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44" y="-26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1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6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42368E-6 L -0.20295 -0.01342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56" y="-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42368E-6 L -0.17934 0.02867 " pathEditMode="relative" rAng="0" ptsTypes="AA">
                                      <p:cBhvr>
                                        <p:cTn id="33" dur="2000" spd="-1000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976" y="143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3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615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3.57077E-6 L 0.38594 -0.10477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288" y="-5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42" dur="indefinite"/>
                                        <p:tgtEl>
                                          <p:spTgt spid="6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9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61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2.84921E-6 L 0.30677 0.08233 " pathEditMode="relative" rAng="0" ptsTypes="AA">
                                      <p:cBhvr>
                                        <p:cTn id="47" dur="20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330" y="41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0" dur="indefinite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1" dur="indefinite"/>
                                        <p:tgtEl>
                                          <p:spTgt spid="6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6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61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34968E-6 L 0.45347 0.14963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674" y="74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9" dur="indefinite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0" dur="indefinite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61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85014E-8 L 0.2092 0.34112 " pathEditMode="relative" rAng="0" ptsTypes="AA">
                                      <p:cBhvr>
                                        <p:cTn id="65" dur="2000" fill="hold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51" y="170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8" dur="indefinite"/>
                                        <p:tgtEl>
                                          <p:spTgt spid="61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9" dur="indefinite"/>
                                        <p:tgtEl>
                                          <p:spTgt spid="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3"/>
                  </p:tgtEl>
                </p:cond>
              </p:nextCondLst>
            </p:seq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61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65495E-6 L 0.2132 0.51411 " pathEditMode="relative" rAng="0" ptsTypes="AA">
                                      <p:cBhvr>
                                        <p:cTn id="74" dur="20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0" y="256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1"/>
                  </p:tgtEl>
                </p:cond>
              </p:nextCondLst>
            </p:seq>
            <p:seq concurrent="1" nextAc="seek">
              <p:cTn id="79" restart="whenNotActive" fill="hold" evtFilter="cancelBubble" nodeType="interactiveSeq">
                <p:stCondLst>
                  <p:cond evt="onClick" delay="0">
                    <p:tgtEl>
                      <p:spTgt spid="615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0" fill="hold">
                      <p:stCondLst>
                        <p:cond delay="0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2.35893E-6 L 0.03177 0.53284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0" y="2664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2000"/>
                            </p:stCondLst>
                            <p:childTnLst>
                              <p:par>
                                <p:cTn id="8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6" dur="indefinite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7" dur="indefinite"/>
                                        <p:tgtEl>
                                          <p:spTgt spid="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2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61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1.92414E-6 L -0.19687 0.36702 " pathEditMode="relative" rAng="0" ptsTypes="AA">
                                      <p:cBhvr>
                                        <p:cTn id="92" dur="20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844" y="183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000"/>
                            </p:stCondLst>
                            <p:childTnLst>
                              <p:par>
                                <p:cTn id="94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5" dur="indefinite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96" dur="indefinite"/>
                                        <p:tgtEl>
                                          <p:spTgt spid="6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4"/>
                  </p:tgtEl>
                </p:cond>
              </p:nextCondLst>
            </p:seq>
            <p:seq concurrent="1" nextAc="seek">
              <p:cTn id="97" restart="whenNotActive" fill="hold" evtFilter="cancelBubble" nodeType="interactiveSeq">
                <p:stCondLst>
                  <p:cond evt="onClick" delay="0">
                    <p:tgtEl>
                      <p:spTgt spid="61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8" fill="hold">
                      <p:stCondLst>
                        <p:cond delay="0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6.93802E-7 L 0.02309 0.28145 " pathEditMode="relative" rAng="0" ptsTypes="AA">
                                      <p:cBhvr>
                                        <p:cTn id="101" dur="20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6" y="140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2000"/>
                            </p:stCondLst>
                            <p:childTnLst>
                              <p:par>
                                <p:cTn id="103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4" dur="indefinite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5" dur="indefinite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5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6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-2.13691E-6 L -0.35434 0.39871 " pathEditMode="relative" rAng="0" ptsTypes="AA">
                                      <p:cBhvr>
                                        <p:cTn id="110" dur="20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726" y="1993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1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3" dur="indefinite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4" dur="indefinite"/>
                                        <p:tgtEl>
                                          <p:spTgt spid="6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9"/>
                  </p:tgtEl>
                </p:cond>
              </p:nextCondLst>
            </p:seq>
            <p:seq concurrent="1" nextAc="seek">
              <p:cTn id="115" restart="whenNotActive" fill="hold" evtFilter="cancelBubble" nodeType="interactiveSeq">
                <p:stCondLst>
                  <p:cond evt="onClick" delay="0">
                    <p:tgtEl>
                      <p:spTgt spid="61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6" fill="hold">
                      <p:stCondLst>
                        <p:cond delay="0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75486E-6 L -0.29931 0.14685 " pathEditMode="relative" rAng="0" ptsTypes="AA">
                                      <p:cBhvr>
                                        <p:cTn id="119" dur="2000" fill="hold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965" y="73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2" dur="indefinite"/>
                                        <p:tgtEl>
                                          <p:spTgt spid="615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23" dur="indefinite"/>
                                        <p:tgtEl>
                                          <p:spTgt spid="6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57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6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22017E-6 L -0.0632 0.51365 " pathEditMode="relative" rAng="0" ptsTypes="AA">
                                      <p:cBhvr>
                                        <p:cTn id="128" dur="2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60" y="256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2000"/>
                            </p:stCondLst>
                            <p:childTnLst>
                              <p:par>
                                <p:cTn id="13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88889E-6 -2.22017E-6 L -0.03959 0.50324 " pathEditMode="relative" rAng="0" ptsTypes="AA">
                                      <p:cBhvr>
                                        <p:cTn id="131" dur="2000" spd="-1000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79" y="25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4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Найди с какого дерева  лист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4222" l="0" r="99333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7545" y="1533477"/>
            <a:ext cx="1417390" cy="1417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67" b="99000" l="5236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1772" y="1650625"/>
            <a:ext cx="1656172" cy="1300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8153" y="1464231"/>
            <a:ext cx="1824047" cy="14870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96431" l="1900" r="98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61509" y="1464230"/>
            <a:ext cx="2258963" cy="12446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7" name="Picture 7"/>
          <p:cNvPicPr>
            <a:picLocks noChangeAspect="1" noChangeArrowheads="1"/>
          </p:cNvPicPr>
          <p:nvPr/>
        </p:nvPicPr>
        <p:blipFill rotWithShape="1"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100000" l="0" r="100000">
                        <a14:foregroundMark x1="45205" y1="74646" x2="45205" y2="74646"/>
                        <a14:foregroundMark x1="45205" y1="87902" x2="45205" y2="87902"/>
                        <a14:foregroundMark x1="45205" y1="64607" x2="45205" y2="64607"/>
                        <a14:foregroundMark x1="45205" y1="83526" x2="45205" y2="835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210769" y="3652475"/>
            <a:ext cx="1819584" cy="323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94375" l="18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9828" y="3933056"/>
            <a:ext cx="2924944" cy="2924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 rotWithShape="1">
          <a:blip r:embed="rId14" cstate="screen"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backgroundRemoval t="781" b="9960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3256339" y="3691855"/>
            <a:ext cx="1623209" cy="3194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1" name="Picture 11"/>
          <p:cNvPicPr>
            <a:picLocks noChangeAspect="1" noChangeArrowheads="1"/>
          </p:cNvPicPr>
          <p:nvPr/>
        </p:nvPicPr>
        <p:blipFill rotWithShape="1">
          <a:blip r:embed="rId16" cstate="screen">
            <a:extLst>
              <a:ext uri="{BEBA8EAE-BF5A-486C-A8C5-ECC9F3942E4B}">
                <a14:imgProps xmlns:a14="http://schemas.microsoft.com/office/drawing/2010/main">
                  <a14:imgLayer r:embed="rId17">
                    <a14:imgEffect>
                      <a14:backgroundRemoval t="4295" b="89868" l="1101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48153" y="3379862"/>
            <a:ext cx="2452734" cy="3778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46819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2.6272E-6 L 0.4882 0.3147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0" y="157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2.6272E-6 L 0.48819 0.3358 " pathEditMode="relative" rAng="0" ptsTypes="AA">
                                      <p:cBhvr>
                                        <p:cTn id="9" dur="2000" spd="-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10" y="167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3.42276E-7 L 0.2875 0.30065 " pathEditMode="relative" rAng="0" ptsTypes="AA">
                                      <p:cBhvr>
                                        <p:cTn id="1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75" y="15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61702E-6 L 0.3033 0.26942 " pathEditMode="relative" rAng="0" ptsTypes="AA">
                                      <p:cBhvr>
                                        <p:cTn id="16" dur="2000" spd="-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156" y="134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60962E-6 L 0.02899 0.41929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1" y="209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23" dur="20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7086E-6 L -0.15191 0.42645 " pathEditMode="relative" rAng="0" ptsTypes="AA">
                                      <p:cBhvr>
                                        <p:cTn id="27" dur="2000" spd="-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604" y="213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7086E-6 L -0.16771 0.41605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85" y="207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31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5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021 0.03654 L 0.27812 0.44033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20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08788E-7 L 0.30833 0.35129 " pathEditMode="relative" rAng="0" ptsTypes="AA">
                                      <p:cBhvr>
                                        <p:cTn id="39" dur="2000" spd="-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417" y="175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2777 -0.01388 L 0.12639 0.37095 " pathEditMode="relative" rAng="0" ptsTypes="AA">
                                      <p:cBhvr>
                                        <p:cTn id="4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192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61702E-6 L 0.09861 0.35314 " pathEditMode="relative" rAng="0" ptsTypes="AA">
                                      <p:cBhvr>
                                        <p:cTn id="46" dur="2000" spd="-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31" y="176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58 0.03122 L -0.12066 0.4611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823" y="214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32932E-6 L -0.14427 0.44033 " pathEditMode="relative" rAng="0" ptsTypes="AA">
                                      <p:cBhvr>
                                        <p:cTn id="53" dur="2000" spd="-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22" y="2201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98612E-6 L -0.39375 0.41975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88" y="2097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000"/>
                            </p:stCondLst>
                            <p:childTnLst>
                              <p:par>
                                <p:cTn id="59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60" dur="20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5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02 0.01573 L 0.01805 0.37743 " pathEditMode="relative" rAng="0" ptsTypes="AA">
                                      <p:cBhvr>
                                        <p:cTn id="6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" y="1808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000"/>
                            </p:stCondLst>
                            <p:childTnLst>
                              <p:par>
                                <p:cTn id="6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08788E-7 L 0.00902 0.33025 " pathEditMode="relative" rAng="0" ptsTypes="AA">
                                      <p:cBhvr>
                                        <p:cTn id="69" dur="2000" spd="-100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1" y="165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61702E-6 L -0.1691 0.40564 " pathEditMode="relative" rAng="0" ptsTypes="AA">
                                      <p:cBhvr>
                                        <p:cTn id="73" dur="2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55" y="2028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76" dur="2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60962E-6 L -0.38837 0.40888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427" y="20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60962E-6 L -0.38056 0.40888 " pathEditMode="relative" rAng="0" ptsTypes="AA">
                                      <p:cBhvr>
                                        <p:cTn id="84" dur="2000" spd="-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28" y="20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7086E-6 L -0.61666 0.46831 " pathEditMode="relative" rAng="0" ptsTypes="AA">
                                      <p:cBhvr>
                                        <p:cTn id="8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833" y="234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7086E-6 L -0.59288 0.48936 " pathEditMode="relative" rAng="0" ptsTypes="AA">
                                      <p:cBhvr>
                                        <p:cTn id="91" dur="2000" spd="-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653" y="24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8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5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5.08788E-7 L 0.77291 0.40379 " pathEditMode="relative" rAng="0" ptsTypes="AA">
                                      <p:cBhvr>
                                        <p:cTn id="96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646" y="2019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000"/>
                            </p:stCondLst>
                            <p:childTnLst>
                              <p:par>
                                <p:cTn id="98" presetID="6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99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61702E-6 L 0.52378 0.32169 " pathEditMode="relative" rAng="0" ptsTypes="AA">
                                      <p:cBhvr>
                                        <p:cTn id="104" dur="2000" spd="-100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181" y="160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2000"/>
                            </p:stCondLst>
                            <p:childTnLst>
                              <p:par>
                                <p:cTn id="10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61702E-6 L 0.53958 0.30088 " pathEditMode="relative" rAng="0" ptsTypes="AA">
                                      <p:cBhvr>
                                        <p:cTn id="107" dur="18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79" y="1503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60962E-6 L 0.27309 0.36679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46" y="183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1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-1.60962E-6 L 0.2809 0.37743 " pathEditMode="relative" rAng="0" ptsTypes="AA">
                                      <p:cBhvr>
                                        <p:cTn id="114" dur="2000" spd="-100000" fill="hold"/>
                                        <p:tgtEl>
                                          <p:spTgt spid="5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045" y="188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7086E-6 L 0.06059 0.36355 " pathEditMode="relative" rAng="0" ptsTypes="AA">
                                      <p:cBhvr>
                                        <p:cTn id="118" dur="2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21" y="18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2000"/>
                            </p:stCondLst>
                            <p:childTnLst>
                              <p:par>
                                <p:cTn id="12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7086E-6 L 0.06858 0.36355 " pathEditMode="relative" rAng="0" ptsTypes="AA">
                                      <p:cBhvr>
                                        <p:cTn id="121" dur="2000" spd="-1000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20" y="181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27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/>
              <a:t>Собери в лукошко  лесные ягоды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4000" b="100000" l="0" r="100000">
                        <a14:foregroundMark x1="45047" y1="4000" x2="45047" y2="400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78926" y="3855484"/>
            <a:ext cx="2546133" cy="30025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98881" l="0" r="990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5535" y="1597301"/>
            <a:ext cx="2282521" cy="13298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3434" y="3735311"/>
            <a:ext cx="2017423" cy="1566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5000" b="93875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6001" y="1747630"/>
            <a:ext cx="1768355" cy="1571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3332" b="98149" l="267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136001" y="4243863"/>
            <a:ext cx="1981458" cy="160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4726" y="2398633"/>
            <a:ext cx="2241294" cy="1863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80" name="Picture 8"/>
          <p:cNvPicPr>
            <a:picLocks noChangeAspect="1" noChangeArrowheads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651993" y="1592526"/>
            <a:ext cx="2484008" cy="2669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8366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7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13599E-6 L 0.2941 0.166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05" y="83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6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0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38 0.07863 L 0.30833 0.49514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885" y="208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07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2.6827E-6 L -0.36927 0.42415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472" y="212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07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008E-6 L 0.1099 0.32909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164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66667E-6 1.11008E-6 L 0.1099 0.30805 " pathEditMode="relative" rAng="0" ptsTypes="AA">
                                      <p:cBhvr>
                                        <p:cTn id="36" dur="2000" spd="-1000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486" y="154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9"/>
                  </p:tgtEl>
                </p:cond>
              </p:nextCondLst>
            </p:seq>
            <p:seq concurrent="1" nextAc="seek">
              <p:cTn id="37" restart="whenNotActive" fill="hold" evtFilter="cancelBubble" nodeType="interactiveSeq">
                <p:stCondLst>
                  <p:cond evt="onClick" delay="0">
                    <p:tgtEl>
                      <p:spTgt spid="30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8" fill="hold">
                      <p:stCondLst>
                        <p:cond delay="0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1573E-6 L -0.08923 0.36679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62" y="183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44444E-6 3.01573E-6 L -0.10503 0.39824 " pathEditMode="relative" rAng="0" ptsTypes="AA">
                                      <p:cBhvr>
                                        <p:cTn id="44" dur="2000" spd="-1000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60" y="1991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80"/>
                  </p:tgtEl>
                </p:cond>
              </p:nextCondLst>
            </p:seq>
            <p:seq concurrent="1" nextAc="seek">
              <p:cTn id="45" restart="whenNotActive" fill="hold" evtFilter="cancelBubble" nodeType="interactiveSeq">
                <p:stCondLst>
                  <p:cond evt="onClick" delay="0">
                    <p:tgtEl>
                      <p:spTgt spid="307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6" fill="hold">
                      <p:stCondLst>
                        <p:cond delay="0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4.49584E-6 L -0.37813 0.0754 " pathEditMode="relative" rAng="0" ptsTypes="AA">
                                      <p:cBhvr>
                                        <p:cTn id="49" dur="2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06" y="37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1.11008E-6 L -0.33351 0.07909 " pathEditMode="relative" rAng="0" ptsTypes="AA">
                                      <p:cBhvr>
                                        <p:cTn id="52" dur="2000" spd="-1000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684" y="39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78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Собери  Съедобные  грибы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103" y="1628800"/>
            <a:ext cx="2664689" cy="26802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23676" y="1586276"/>
            <a:ext cx="1943100" cy="2528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98529" l="2333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6267" y="1586276"/>
            <a:ext cx="2303197" cy="2088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0" b="100000" l="987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46897" y="4303497"/>
            <a:ext cx="2653075" cy="2358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74637" y="1641785"/>
            <a:ext cx="1854145" cy="2473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10" cstate="screen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6286" b="98000" l="7111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84168" y="4284603"/>
            <a:ext cx="2915296" cy="22674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6" name="Picture 8"/>
          <p:cNvPicPr>
            <a:picLocks noChangeAspect="1" noChangeArrowheads="1"/>
          </p:cNvPicPr>
          <p:nvPr/>
        </p:nvPicPr>
        <p:blipFill>
          <a:blip r:embed="rId12" cstate="screen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32126" y="4063523"/>
            <a:ext cx="2590869" cy="25767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240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17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88437E-6 L 0.06302 0.3885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42" y="1942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" dur="indefinite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1" dur="indefinite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1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17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30342E-6 L -0.13281 0.38436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649" y="19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2.30342E-6 L -0.1092 0.38436 " pathEditMode="relative" rAng="0" ptsTypes="AA">
                                      <p:cBhvr>
                                        <p:cTn id="19" dur="2000" spd="-1000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69" y="1921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4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717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9.25069E-9 L -0.27934 0.43108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976" y="215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7" dur="indefinite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2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717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757 -0.11055 L 0.30747 -0.00555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986" y="5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7" dur="indefinite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71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93062E-6 L -0.2757 0.12813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785" y="64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4.55134E-6 L -0.27761 0.03538 " pathEditMode="relative" rAng="0" ptsTypes="AA">
                                      <p:cBhvr>
                                        <p:cTn id="45" dur="2000" spd="-100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889" y="17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5"/>
                  </p:tgtEl>
                </p:cond>
              </p:nextCondLst>
            </p:seq>
            <p:seq concurrent="1" nextAc="seek">
              <p:cTn id="46" restart="whenNotActive" fill="hold" evtFilter="cancelBubble" nodeType="interactiveSeq">
                <p:stCondLst>
                  <p:cond evt="onClick" delay="0">
                    <p:tgtEl>
                      <p:spTgt spid="717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7" fill="hold">
                      <p:stCondLst>
                        <p:cond delay="0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6.47549E-8 L 0.24028 0.3607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014" y="1803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9" presetClass="emph" presetSubtype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3" dur="indefinite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4" dur="indefinite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170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857232"/>
            <a:ext cx="8686800" cy="4786346"/>
          </a:xfrm>
        </p:spPr>
        <p:txBody>
          <a:bodyPr>
            <a:noAutofit/>
          </a:bodyPr>
          <a:lstStyle/>
          <a:p>
            <a:pPr algn="ctr"/>
            <a:r>
              <a:rPr lang="ru-RU" sz="6600" dirty="0"/>
              <a:t>СПАСИБО </a:t>
            </a:r>
            <a:br>
              <a:rPr lang="ru-RU" sz="6600" dirty="0"/>
            </a:br>
            <a:r>
              <a:rPr lang="ru-RU" sz="6600" dirty="0"/>
              <a:t>ЗА </a:t>
            </a:r>
            <a:br>
              <a:rPr lang="ru-RU" sz="6600" dirty="0"/>
            </a:br>
            <a:r>
              <a:rPr lang="ru-RU" sz="6600" dirty="0"/>
              <a:t>ВНИМАНИЕ!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Другая 2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FED46B"/>
      </a:accent6>
      <a:hlink>
        <a:srgbClr val="8DC765"/>
      </a:hlink>
      <a:folHlink>
        <a:srgbClr val="AA8A14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2207</TotalTime>
  <Words>83</Words>
  <Application>Microsoft Office PowerPoint</Application>
  <PresentationFormat>Экран (4:3)</PresentationFormat>
  <Paragraphs>15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Calibri</vt:lpstr>
      <vt:lpstr>Franklin Gothic Book</vt:lpstr>
      <vt:lpstr>Franklin Gothic Medium</vt:lpstr>
      <vt:lpstr>Wingdings 2</vt:lpstr>
      <vt:lpstr>Трек</vt:lpstr>
      <vt:lpstr>Презентация PowerPoint</vt:lpstr>
      <vt:lpstr>Цель: закрепить знания детей о родном крае.   Задачи: воспитывать любовь к родному краю, желание его познавать.</vt:lpstr>
      <vt:lpstr>Найди герб Ханты-Мансийского АО</vt:lpstr>
      <vt:lpstr>Коренной народ ХМАО</vt:lpstr>
      <vt:lpstr>Найди жилище ханта </vt:lpstr>
      <vt:lpstr>Найди транспорт</vt:lpstr>
      <vt:lpstr>Поймай рыбу, которая обитает в водоемах ХМАО.</vt:lpstr>
      <vt:lpstr>Найди всех животных и птиц , которые обитают в тайге</vt:lpstr>
      <vt:lpstr>Найди с какого дерева  лист</vt:lpstr>
      <vt:lpstr>Собери в лукошко  лесные ягоды</vt:lpstr>
      <vt:lpstr>Собери  Съедобные  грибы</vt:lpstr>
      <vt:lpstr>СПАСИБО  ЗА 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Найди герб Ханты-Мансийского АО</dc:title>
  <dc:creator>1</dc:creator>
  <cp:lastModifiedBy>Lenovo</cp:lastModifiedBy>
  <cp:revision>73</cp:revision>
  <dcterms:modified xsi:type="dcterms:W3CDTF">2025-03-17T13:15:13Z</dcterms:modified>
</cp:coreProperties>
</file>