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16" r:id="rId3"/>
    <p:sldId id="281" r:id="rId4"/>
    <p:sldId id="318" r:id="rId5"/>
    <p:sldId id="317" r:id="rId6"/>
    <p:sldId id="304" r:id="rId7"/>
    <p:sldId id="280" r:id="rId8"/>
    <p:sldId id="288" r:id="rId9"/>
    <p:sldId id="305" r:id="rId10"/>
    <p:sldId id="282" r:id="rId11"/>
    <p:sldId id="314" r:id="rId12"/>
    <p:sldId id="289" r:id="rId13"/>
    <p:sldId id="306" r:id="rId14"/>
    <p:sldId id="283" r:id="rId15"/>
    <p:sldId id="261" r:id="rId16"/>
    <p:sldId id="290" r:id="rId17"/>
    <p:sldId id="307" r:id="rId18"/>
    <p:sldId id="284" r:id="rId19"/>
    <p:sldId id="291" r:id="rId20"/>
    <p:sldId id="312" r:id="rId21"/>
    <p:sldId id="262" r:id="rId22"/>
    <p:sldId id="285" r:id="rId23"/>
    <p:sldId id="308" r:id="rId24"/>
    <p:sldId id="263" r:id="rId25"/>
    <p:sldId id="310" r:id="rId26"/>
    <p:sldId id="286" r:id="rId27"/>
    <p:sldId id="264" r:id="rId28"/>
    <p:sldId id="279" r:id="rId29"/>
    <p:sldId id="309" r:id="rId30"/>
    <p:sldId id="265" r:id="rId31"/>
    <p:sldId id="315" r:id="rId32"/>
    <p:sldId id="303" r:id="rId33"/>
    <p:sldId id="292" r:id="rId34"/>
    <p:sldId id="302" r:id="rId35"/>
    <p:sldId id="31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Никитина" initials="ИН" lastIdx="2" clrIdx="0">
    <p:extLst>
      <p:ext uri="{19B8F6BF-5375-455C-9EA6-DF929625EA0E}">
        <p15:presenceInfo xmlns:p15="http://schemas.microsoft.com/office/powerpoint/2012/main" userId="4ccdb9e0d8ea1b4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576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55084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622000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755070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665871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55945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1522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848129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250182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498445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946601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2004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3ED3C-6EE4-443A-8C2E-F163BA8F74F1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138B8-5906-4118-9CD9-78811365B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42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G_3\Desktop\Рисунок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1928802"/>
            <a:ext cx="45005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Интерактивная викторина</a:t>
            </a:r>
          </a:p>
          <a:p>
            <a:pPr algn="ctr"/>
            <a:endParaRPr lang="ru-RU" b="1" i="1" dirty="0">
              <a:solidFill>
                <a:srgbClr val="0000FF"/>
              </a:solidFill>
              <a:latin typeface="Georgia" pitchFamily="18" charset="0"/>
            </a:endParaRPr>
          </a:p>
          <a:p>
            <a:pPr algn="ctr"/>
            <a:r>
              <a:rPr lang="ru-RU" sz="3600" b="1" i="1" dirty="0">
                <a:solidFill>
                  <a:srgbClr val="0000FF"/>
                </a:solidFill>
                <a:latin typeface="Georgia" pitchFamily="18" charset="0"/>
              </a:rPr>
              <a:t>«Усатые и </a:t>
            </a:r>
            <a:r>
              <a:rPr lang="ru-RU" sz="3600" b="1" i="1" dirty="0" err="1">
                <a:solidFill>
                  <a:srgbClr val="0000FF"/>
                </a:solidFill>
                <a:latin typeface="Georgia" pitchFamily="18" charset="0"/>
              </a:rPr>
              <a:t>когтястые</a:t>
            </a:r>
            <a:r>
              <a:rPr lang="ru-RU" sz="3600" b="1" i="1" dirty="0">
                <a:solidFill>
                  <a:srgbClr val="0000FF"/>
                </a:solidFill>
                <a:latin typeface="Georgia" pitchFamily="18" charset="0"/>
              </a:rPr>
              <a:t>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286A4D-7D42-406F-96D4-C0814C5BB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574" y="5407699"/>
            <a:ext cx="1018120" cy="1018120"/>
          </a:xfrm>
          <a:prstGeom prst="rect">
            <a:avLst/>
          </a:prstGeom>
        </p:spPr>
      </p:pic>
      <p:sp>
        <p:nvSpPr>
          <p:cNvPr id="6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83A311-D8DC-4163-9522-4801EAA3EA06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05484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7" name="Picture 9" descr="C:\Users\ORG_3\Desktop\gray-cat-on-white-background-vector-7831069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052"/>
          <a:stretch>
            <a:fillRect/>
          </a:stretch>
        </p:blipFill>
        <p:spPr bwMode="auto">
          <a:xfrm>
            <a:off x="214282" y="3429000"/>
            <a:ext cx="3357586" cy="3201469"/>
          </a:xfrm>
          <a:prstGeom prst="rect">
            <a:avLst/>
          </a:prstGeom>
          <a:noFill/>
        </p:spPr>
      </p:pic>
      <p:pic>
        <p:nvPicPr>
          <p:cNvPr id="37890" name="Picture 2" descr="C:\Users\ORG_3\Desktop\paw-vector-210407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071546" y="-1071546"/>
            <a:ext cx="6858000" cy="9001092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000100" y="1000108"/>
            <a:ext cx="7572428" cy="3857652"/>
          </a:xfrm>
          <a:prstGeom prst="round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C00000"/>
                </a:solidFill>
                <a:latin typeface="Georgia" pitchFamily="18" charset="0"/>
              </a:rPr>
              <a:t>Дорогой друг!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  <a:latin typeface="Georgia" pitchFamily="18" charset="0"/>
              </a:rPr>
              <a:t>Хочешь проверить, насколько хорошо ты знаешь кошек? 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  <a:latin typeface="Georgia" pitchFamily="18" charset="0"/>
              </a:rPr>
              <a:t>Внимательно читай вопрос и выбери правильный ответ. 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  <a:latin typeface="Georgia" pitchFamily="18" charset="0"/>
              </a:rPr>
              <a:t>                    Для перехода нажми</a:t>
            </a:r>
          </a:p>
          <a:p>
            <a:pPr algn="ctr">
              <a:lnSpc>
                <a:spcPct val="150000"/>
              </a:lnSpc>
            </a:pPr>
            <a:r>
              <a:rPr lang="ru-RU" sz="2400" b="1" i="1" dirty="0">
                <a:solidFill>
                  <a:srgbClr val="0000FF"/>
                </a:solidFill>
                <a:latin typeface="Georgia" pitchFamily="18" charset="0"/>
              </a:rPr>
              <a:t>                 на котика.</a:t>
            </a:r>
          </a:p>
        </p:txBody>
      </p:sp>
      <p:sp>
        <p:nvSpPr>
          <p:cNvPr id="3789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4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6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59816E8-749B-4766-8349-C46A25132029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387568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6762C4EF-42B3-4E24-BB85-3F77DF48D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10551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1689379"/>
            <a:ext cx="338437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Georgia" panose="02040502050405020303" pitchFamily="18" charset="0"/>
              </a:rPr>
              <a:t>Чем занимается кошка, когда царапает обивку мягкой мебели?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74269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точит когти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5936" y="28018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чистит шерсть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38909" y="394259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тренирует злость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100830" y="3716288"/>
            <a:ext cx="2749249" cy="199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E921F2-D641-4340-A1A6-9E96BA610236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94996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6762C4EF-42B3-4E24-BB85-3F77DF48D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10551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1689379"/>
            <a:ext cx="338437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Какого вкуса не чувствуют кошки?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74269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сладкого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2828903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itchFamily="18" charset="0"/>
              </a:rPr>
              <a:t>горького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4708" y="386108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солёного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945898" y="3660349"/>
            <a:ext cx="2773393" cy="20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627A316-0B6F-4431-AB42-896B6649C427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04608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6762C4EF-42B3-4E24-BB85-3F77DF48D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10551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1689379"/>
            <a:ext cx="3816424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Какая страна является родиной сиамских кошек?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656" y="174269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Таиланд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5656" y="2828903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Ирак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75656" y="391511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Индия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5076055" y="3458207"/>
            <a:ext cx="2952328" cy="214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EDEFBF-047A-4687-8E5C-CF09814672A7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87646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1352FAC5-64C3-473A-B9AF-77F759DD9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58618" y="-1151784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04048" y="1780624"/>
            <a:ext cx="3672408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Сколько, если верить народной наблюдательности, жизней у кошки?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17806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7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16223" y="2812242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41043" y="3859669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3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14918" y="3663934"/>
            <a:ext cx="2637668" cy="192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CE3007-9BC1-4B0A-8F9B-9A9D1BCABBF3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83948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E893717E-3782-4EB0-9D1B-CEE08D3AC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15008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32040" y="1556792"/>
            <a:ext cx="3744416" cy="213285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Какие звуки издаёт агрессивно настроенная кошка?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191" y="16947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гул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191" y="2796141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свист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17911" y="386500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шипение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4088" y="3549214"/>
            <a:ext cx="2592288" cy="189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AD3AE37-819A-49E4-957F-A33622D98100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350540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0C986C9C-90CB-4689-A9F6-C128F0505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32040" y="1484784"/>
            <a:ext cx="3456384" cy="243948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Для какой породы кошек характерны очень короткие лапы?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26574" y="1725762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манчкин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2866832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сиамская кошка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26574" y="393901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турецкая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ангора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884292"/>
            <a:ext cx="2448272" cy="178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A7B9CB-A3C8-47C6-83C5-1DC404B9E603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68447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DDFBAA5F-84CD-46BA-8C29-8FC801B5D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76056" y="1464668"/>
            <a:ext cx="3168352" cy="229665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Кошки какой цветовой гаммы чаще рождаются глухими?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72007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чёрные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4885" y="2831505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белые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57944" y="389735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рыжие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8656" y="3753732"/>
            <a:ext cx="2527720" cy="184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3234A67-E8EE-4C94-9106-22900D52C309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10124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2B47D841-4E60-4441-A418-68C33E1CE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794104" y="1694720"/>
            <a:ext cx="3240360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Сколько пальцев у кошек на задней лапе?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7" y="16947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3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84455" y="278092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7" y="381916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4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698268"/>
            <a:ext cx="2592288" cy="189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D3B7EC6-D992-423E-9D1C-560F81FBE173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90349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01CA03D2-F43D-4597-89DA-8E0201250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28598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1614385"/>
            <a:ext cx="3312368" cy="223201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  <a:latin typeface="Georgia" panose="02040502050405020303" pitchFamily="18" charset="0"/>
              </a:rPr>
              <a:t>В стихотворении 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Georgia" panose="02040502050405020303" pitchFamily="18" charset="0"/>
              </a:rPr>
              <a:t>С. Михалкова ребята насчитали ровно</a:t>
            </a:r>
          </a:p>
          <a:p>
            <a:pPr algn="ctr"/>
            <a:r>
              <a:rPr lang="ru-RU" sz="2400" b="1" dirty="0">
                <a:solidFill>
                  <a:srgbClr val="0000FF"/>
                </a:solidFill>
                <a:latin typeface="Georgia" panose="02040502050405020303" pitchFamily="18" charset="0"/>
              </a:rPr>
              <a:t>..?.. котят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762679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«3»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47664" y="281490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«5»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27104" y="392205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«6»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40510" y="3922054"/>
            <a:ext cx="2459255" cy="179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9598693-7899-43E7-BBC6-F64BDBFFF1FA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100241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63FD5F5F-46C6-4A4F-8FE5-1493D1327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51784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2811186"/>
            <a:ext cx="3312368" cy="241801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Каких кошек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в США называют «денежными кошками»?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75046" y="16947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трёхцветных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4207" y="293418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живущих в банках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4207" y="41426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бесхвостых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80112" y="1288266"/>
            <a:ext cx="2005674" cy="146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33B058B-F7C8-4A42-8E15-498E55586E71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42367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33DF5A5F-2FAC-42D3-9452-100AE6630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39796" y="1556792"/>
            <a:ext cx="3168352" cy="21514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называется порода бесшёрстных кошек?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04058" y="199530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люкс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24618" y="3033532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сфинкс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24618" y="407176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упс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861048"/>
            <a:ext cx="2347948" cy="17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0389102-D4D7-4E9A-A7D3-419FCC2D30BE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81626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1F5CD162-4951-4D6E-9C73-C69A8B2E4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51784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04048" y="3253752"/>
            <a:ext cx="338437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Какой кот отличался огромными размерами?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6947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кот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Баюн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2573" y="279786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кот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Матроскин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92013" y="3887223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кот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Гарфилд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1253848"/>
            <a:ext cx="2736304" cy="199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754B332-C532-4C7F-B35D-7F9C3002767E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75740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FAF9853C-656D-40DF-A06A-E1621755A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51784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148064" y="1628800"/>
            <a:ext cx="302433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Чего нет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у кошек острова Мэн?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80614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усов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58057" y="2836642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 </a:t>
            </a:r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шерсти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58057" y="38734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хвоста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0072" y="3278043"/>
            <a:ext cx="2880320" cy="210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A22E2F-2CC1-45A7-A32B-0A973D0278AE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08903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926D7E88-449C-4AFB-B099-AE7F8756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645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32040" y="1676089"/>
            <a:ext cx="338437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Сколько пар рёбер у домашней кошки?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52530" y="172940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13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87289" y="2798270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11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05580" y="389730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14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51187" y="3429000"/>
            <a:ext cx="2761267" cy="201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A9BFE5-FEFC-4956-9B2C-9E8B913C26E3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82413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2F1EAD91-00E0-4E1A-B8CE-4E987EACF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32040" y="3070827"/>
            <a:ext cx="3600400" cy="227663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заканчивается пословица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«Знает кошка…»?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32450" y="179067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чьё молоко выпила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77623" y="29064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чьё мясо съела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7854" y="4038543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чью мышь поймала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7463" y="908720"/>
            <a:ext cx="3114937" cy="227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1F69CD-6695-4799-BAE9-53FFD77B1188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877570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28655A11-A605-43BD-A6AF-1AFE2298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71123" y="1699630"/>
            <a:ext cx="3240360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Чем является кошка для финнов?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767746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священное животное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95404" y="2808010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игрушка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95404" y="3855672"/>
            <a:ext cx="3147792" cy="101348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символ электронной почты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40273" y="3429000"/>
            <a:ext cx="2931229" cy="214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15A0B3A-9C35-4CE7-B343-FA8AB6A27BD3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085960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44154AFD-5444-4EE0-B46E-16B415B92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242392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590052" y="1603068"/>
            <a:ext cx="4236404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звали кошку "</a:t>
            </a:r>
            <a:r>
              <a:rPr lang="ru-RU" sz="2400" b="1" i="1" dirty="0" err="1">
                <a:solidFill>
                  <a:srgbClr val="0000FF"/>
                </a:solidFill>
                <a:latin typeface="Georgia" panose="02040502050405020303" pitchFamily="18" charset="0"/>
              </a:rPr>
              <a:t>домомучительницы</a:t>
            </a:r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" </a:t>
            </a:r>
          </a:p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Малыша?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165638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Матильда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2755876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Камилла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45447" y="386936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Брунгильда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2130" y="3429000"/>
            <a:ext cx="2857154" cy="208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EBA925-2ACC-46AB-AD54-2CD3AF7B3AA9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48835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2B86B326-A2A3-40AB-ADD1-44BEAE8D0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01168" y="3089348"/>
            <a:ext cx="3819303" cy="235587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На какой картине известного русского художника изображена кошка?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3688" y="1772009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В. Перов "Тройка"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36778" y="2819572"/>
            <a:ext cx="3147792" cy="111348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Б. Кустодиев </a:t>
            </a:r>
          </a:p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"Купчиха </a:t>
            </a:r>
          </a:p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за чаем"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34067" y="4066219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К. Брюллов "Всадница"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9711" y="1335292"/>
            <a:ext cx="2372035" cy="173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CDA9AB-E49A-435E-83EE-C66394C3C151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7803598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2336669F-D331-4B66-B6BA-74F8F828C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220072" y="1412776"/>
            <a:ext cx="3528392" cy="215145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звали кота, который призывал нас жить дружно?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8025" y="17373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Мурзик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28305" y="2802230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Окенфольд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35266" y="3867136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Леопольд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527" y="3282686"/>
            <a:ext cx="3087040" cy="225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F66C2F-029D-446D-A434-634E8E21F5B1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892663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BD7095B5-CD47-47F0-A2BB-F7EEBBC8F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04048" y="1196752"/>
            <a:ext cx="3528392" cy="245737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Что кот </a:t>
            </a:r>
            <a:r>
              <a:rPr lang="ru-RU" sz="2800" b="1" i="1" dirty="0" err="1">
                <a:solidFill>
                  <a:srgbClr val="0000FF"/>
                </a:solidFill>
                <a:latin typeface="Georgia" panose="02040502050405020303" pitchFamily="18" charset="0"/>
              </a:rPr>
              <a:t>Матроскин</a:t>
            </a:r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 не предъявлял в качестве своих документов?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1772009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уши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87420" y="2798679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хвост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5534" y="385780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усы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6087" y="3713079"/>
            <a:ext cx="2473092" cy="180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56E517A-47D5-46D9-B2E7-876930243110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29303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D309A24B-9CA5-4DDE-AC8B-F8F45B736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148064" y="1628800"/>
            <a:ext cx="3240360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Какая порода кошек –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не дикая, </a:t>
            </a:r>
          </a:p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а домашняя?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7806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 китайская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07912" y="2818856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сомалийская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6041" y="3862112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японская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733256"/>
            <a:ext cx="2409993" cy="176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5641772-A3F1-4793-802E-74B58BF44CFF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596363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CAA96F80-7A03-42BB-8EDC-49466C87D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176487" y="1641404"/>
            <a:ext cx="302433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Что часто встречается у кошек?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8024" y="1694720"/>
            <a:ext cx="3305623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лапы разной длины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70431" y="2780928"/>
            <a:ext cx="3305624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усы на спине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70430" y="3867136"/>
            <a:ext cx="3305625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разноцветные глаза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36096" y="3140968"/>
            <a:ext cx="3302987" cy="241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D8D9EAD-34BE-4D82-9C11-6AB6348A7A59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413934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96E767A9-DA2E-4768-BCAB-ABA695D5C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70789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112060" y="1431213"/>
            <a:ext cx="3492388" cy="214562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Какой кот самостоятельно ездил в трамвае и играл в шахматы?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148478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Кот в сапогах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22788" y="2634850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Бегемот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22788" y="378304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Васька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63249" y="3429000"/>
            <a:ext cx="2935679" cy="214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337F80-A796-47D7-99C8-ABBED5064567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0261300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B100E69D-373D-490C-91F0-FFCA237D8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722096" y="1916832"/>
            <a:ext cx="3666328" cy="187433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Что из перечисленного является породой кошек?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7" y="1838536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турецкий </a:t>
            </a:r>
            <a:r>
              <a:rPr lang="ru-RU" sz="2800" b="1" i="1" dirty="0" err="1">
                <a:solidFill>
                  <a:prstClr val="black"/>
                </a:solidFill>
                <a:latin typeface="Georgia" panose="02040502050405020303" pitchFamily="18" charset="0"/>
              </a:rPr>
              <a:t>ван</a:t>
            </a:r>
            <a:endParaRPr lang="ru-RU" sz="2800" b="1" i="1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13927" y="287676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канадский хан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13927" y="391500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сибирский пан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48064" y="3791168"/>
            <a:ext cx="2444073" cy="178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B1F8D1-AF52-4EC3-A9B5-4F546459EE28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58827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408E51A4-BD4A-44B9-9989-F47004B09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2999" y="-1139146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594108" y="1730661"/>
            <a:ext cx="4211959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Какая из кошек является </a:t>
            </a:r>
            <a:r>
              <a:rPr lang="ru-RU" sz="2800" b="1" i="1" dirty="0" err="1">
                <a:solidFill>
                  <a:srgbClr val="0000FF"/>
                </a:solidFill>
                <a:latin typeface="Georgia" panose="02040502050405020303" pitchFamily="18" charset="0"/>
              </a:rPr>
              <a:t>длинношёрстной</a:t>
            </a:r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178397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русская голубая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2794015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сиамская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91275" y="379213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персидская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32040" y="3429000"/>
            <a:ext cx="2648092" cy="193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63CF4F1-6956-45D8-AF42-666F0AAB0C4A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40670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556D78F8-DED7-482D-B41C-07B6E2BE6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860032" y="1615412"/>
            <a:ext cx="3744416" cy="224016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Сколько групп крови выделено у домашней кошки?</a:t>
            </a:r>
            <a:r>
              <a:rPr lang="ru-RU" sz="28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7" y="179330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3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76872" y="2941174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4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39550" y="408904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5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23499" y="3578524"/>
            <a:ext cx="2648092" cy="193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C45D59-3280-404C-85A4-07B4EEAB911E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4643913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0BBA1A22-603B-4546-9A59-9531A41F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112060" y="1765975"/>
            <a:ext cx="3492388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зовут дрессировщика кошек?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172007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Н. Дроздов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91680" y="2793605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Ю. Куклачев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9388" y="383183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К. Чуковский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4603" y="3708005"/>
            <a:ext cx="2508516" cy="183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0137B0-4F8B-4AF4-A237-85BCDA92675F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378997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5C2E739D-D4C5-4836-B107-3C454C5DF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716016" y="1672660"/>
            <a:ext cx="3816424" cy="199007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 зовут кота </a:t>
            </a:r>
          </a:p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в сказке «Золотой ключик, или Приключения Буратино»?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03647" y="17806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Мурзик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4207" y="280298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Буржуй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7" y="380813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Базилио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71701" y="3573016"/>
            <a:ext cx="2648092" cy="193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E73256-63CD-413D-8E05-045B9DA116FD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206192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4A9E69CF-0417-46E8-B3AA-D7614A460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5004048" y="1556792"/>
            <a:ext cx="3240360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Какая порода кошек ещё не выведена?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7664" y="17806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уральский </a:t>
            </a:r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рекс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68224" y="2823880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курильский </a:t>
            </a:r>
            <a:r>
              <a:rPr lang="ru-RU" sz="2800" b="1" i="1" dirty="0" err="1">
                <a:solidFill>
                  <a:schemeClr val="tx1"/>
                </a:solidFill>
                <a:latin typeface="Georgia" panose="02040502050405020303" pitchFamily="18" charset="0"/>
              </a:rPr>
              <a:t>бобтейл</a:t>
            </a:r>
            <a:endParaRPr lang="ru-RU" sz="28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77481" y="3914972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1"/>
                </a:solidFill>
                <a:latin typeface="Georgia" panose="02040502050405020303" pitchFamily="18" charset="0"/>
              </a:rPr>
              <a:t>бразильская карнавальная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482678"/>
            <a:ext cx="2562471" cy="187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CF9A25-5DA9-42A4-8F6D-9DB461DE080B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049280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0DBA92B4-E740-4B04-A168-F79CEFA32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098376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658716" y="1580097"/>
            <a:ext cx="3888432" cy="244827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С какой частотой двигается язык кошки в процессе </a:t>
            </a:r>
            <a:r>
              <a:rPr lang="ru-RU" sz="2800" b="1" i="1" dirty="0" err="1">
                <a:solidFill>
                  <a:srgbClr val="0000FF"/>
                </a:solidFill>
                <a:latin typeface="Georgia" panose="02040502050405020303" pitchFamily="18" charset="0"/>
              </a:rPr>
              <a:t>лакания</a:t>
            </a:r>
            <a:r>
              <a:rPr lang="ru-RU" sz="2800" b="1" i="1" dirty="0">
                <a:solidFill>
                  <a:srgbClr val="0000FF"/>
                </a:solidFill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97967" y="1757862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4 раза в секунду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7452" y="2804233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6 раз в секунду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7452" y="385060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2 раза в секунду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09707" y="4033153"/>
            <a:ext cx="2406841" cy="175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16597B2-C171-47E4-ACC6-BF8E617614F0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44517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ORG_3\Desktop\paw-vector-2104076.jpg">
            <a:extLst>
              <a:ext uri="{FF2B5EF4-FFF2-40B4-BE49-F238E27FC236}">
                <a16:creationId xmlns:a16="http://schemas.microsoft.com/office/drawing/2014/main" id="{5B141110-0A63-43EE-9D32-EFC1D11E8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51784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62192" y="1493568"/>
            <a:ext cx="3240360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Хвост держится прямо и весьма ощетинен - это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27793" y="2715473"/>
            <a:ext cx="324036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радость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55096" y="1579946"/>
            <a:ext cx="324036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агрессивность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27793" y="3901016"/>
            <a:ext cx="3240360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испуг</a:t>
            </a:r>
          </a:p>
        </p:txBody>
      </p:sp>
      <p:pic>
        <p:nvPicPr>
          <p:cNvPr id="10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2080" y="3352737"/>
            <a:ext cx="2751428" cy="201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94C3026-0BEE-4311-B211-E8428CD15B4B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176645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ORG_3\Desktop\paw-vector-2104076.jpg">
            <a:extLst>
              <a:ext uri="{FF2B5EF4-FFF2-40B4-BE49-F238E27FC236}">
                <a16:creationId xmlns:a16="http://schemas.microsoft.com/office/drawing/2014/main" id="{5054F037-9472-4D8D-B8A0-928AD68E7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43000"/>
            <a:ext cx="6858000" cy="9144000"/>
          </a:xfrm>
          <a:prstGeom prst="rect">
            <a:avLst/>
          </a:prstGeom>
          <a:noFill/>
        </p:spPr>
      </p:pic>
      <p:sp>
        <p:nvSpPr>
          <p:cNvPr id="2" name="Скругленный прямоугольник 1"/>
          <p:cNvSpPr/>
          <p:nvPr/>
        </p:nvSpPr>
        <p:spPr>
          <a:xfrm>
            <a:off x="4982752" y="1556792"/>
            <a:ext cx="3405672" cy="244827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0000FF"/>
                </a:solidFill>
                <a:latin typeface="Georgia" panose="02040502050405020303" pitchFamily="18" charset="0"/>
              </a:rPr>
              <a:t>Встреча с каким котом предвещает невезение по народной примете?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694720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black"/>
                </a:solidFill>
              </a:rPr>
              <a:t> </a:t>
            </a:r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 белым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68832" y="3953294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 чёрным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44621" y="282372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prstClr val="black"/>
                </a:solidFill>
                <a:latin typeface="Georgia" panose="02040502050405020303" pitchFamily="18" charset="0"/>
              </a:rPr>
              <a:t>с рыжим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36096" y="3854370"/>
            <a:ext cx="2336214" cy="170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D9EBEC-631D-49B9-9BDD-B8A4B6C4F0CE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477669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ORG_3\Desktop\paw-vector-2104076.jpg">
            <a:extLst>
              <a:ext uri="{FF2B5EF4-FFF2-40B4-BE49-F238E27FC236}">
                <a16:creationId xmlns:a16="http://schemas.microsoft.com/office/drawing/2014/main" id="{290AF0FB-5ED7-445B-A49F-50A52D66A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39"/>
          <a:stretch>
            <a:fillRect/>
          </a:stretch>
        </p:blipFill>
        <p:spPr bwMode="auto">
          <a:xfrm rot="16200000">
            <a:off x="1143000" y="-1157751"/>
            <a:ext cx="6858000" cy="9144000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FB8918-E6AD-4F4D-80F3-3A8FB5BF9C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941" y="3440968"/>
            <a:ext cx="3092168" cy="22599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29A4D4-FCF8-47C9-AB17-BEA755B82AAB}"/>
              </a:ext>
            </a:extLst>
          </p:cNvPr>
          <p:cNvSpPr txBox="1"/>
          <p:nvPr/>
        </p:nvSpPr>
        <p:spPr>
          <a:xfrm>
            <a:off x="2195736" y="2132856"/>
            <a:ext cx="4870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rgbClr val="0000FF"/>
                </a:solidFill>
                <a:latin typeface="Georgia" pitchFamily="18" charset="0"/>
              </a:rPr>
              <a:t>Молодцы ребята!</a:t>
            </a:r>
          </a:p>
        </p:txBody>
      </p:sp>
      <p:sp>
        <p:nvSpPr>
          <p:cNvPr id="9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15F3F1-8655-440C-A9DC-1B774DD65695}"/>
              </a:ext>
            </a:extLst>
          </p:cNvPr>
          <p:cNvSpPr/>
          <p:nvPr/>
        </p:nvSpPr>
        <p:spPr>
          <a:xfrm>
            <a:off x="7828606" y="5896258"/>
            <a:ext cx="792088" cy="361785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66443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516</Words>
  <Application>Microsoft Office PowerPoint</Application>
  <PresentationFormat>Экран (4:3)</PresentationFormat>
  <Paragraphs>148</Paragraphs>
  <Slides>35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Знаешь ли ты кошек?</dc:title>
  <dc:creator>Анатольева Э.В.</dc:creator>
  <cp:lastModifiedBy>Ирина Никитина</cp:lastModifiedBy>
  <cp:revision>33</cp:revision>
  <dcterms:created xsi:type="dcterms:W3CDTF">2015-06-18T14:03:02Z</dcterms:created>
  <dcterms:modified xsi:type="dcterms:W3CDTF">2025-03-27T09:42:55Z</dcterms:modified>
</cp:coreProperties>
</file>