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62" r:id="rId3"/>
    <p:sldId id="275" r:id="rId4"/>
    <p:sldId id="276" r:id="rId5"/>
    <p:sldId id="258" r:id="rId6"/>
    <p:sldId id="272" r:id="rId7"/>
    <p:sldId id="263" r:id="rId8"/>
    <p:sldId id="273" r:id="rId9"/>
    <p:sldId id="274" r:id="rId10"/>
    <p:sldId id="264" r:id="rId11"/>
    <p:sldId id="280" r:id="rId12"/>
    <p:sldId id="265" r:id="rId13"/>
    <p:sldId id="277" r:id="rId14"/>
    <p:sldId id="278" r:id="rId15"/>
    <p:sldId id="261" r:id="rId16"/>
  </p:sldIdLst>
  <p:sldSz cx="9144000" cy="6858000" type="screen4x3"/>
  <p:notesSz cx="6858000" cy="9144000"/>
  <p:embeddedFontLst>
    <p:embeddedFont>
      <p:font typeface="Matilda" charset="0"/>
      <p:regular r:id="rId17"/>
    </p:embeddedFont>
    <p:embeddedFont>
      <p:font typeface="Monotype Corsiva" pitchFamily="66" charset="0"/>
      <p:italic r:id="rId18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8000"/>
    <a:srgbClr val="990033"/>
    <a:srgbClr val="002776"/>
    <a:srgbClr val="3C689E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howGuides="1">
      <p:cViewPr>
        <p:scale>
          <a:sx n="62" d="100"/>
          <a:sy n="62" d="100"/>
        </p:scale>
        <p:origin x="-1584" y="-21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8E58C-E7A6-41B0-9596-47478E2A3A1A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7F1E4-8445-454E-87F7-4EF11F4AB4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420722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8E58C-E7A6-41B0-9596-47478E2A3A1A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7F1E4-8445-454E-87F7-4EF11F4AB4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882126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8E58C-E7A6-41B0-9596-47478E2A3A1A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7F1E4-8445-454E-87F7-4EF11F4AB4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315121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8E58C-E7A6-41B0-9596-47478E2A3A1A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7F1E4-8445-454E-87F7-4EF11F4AB4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08535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8E58C-E7A6-41B0-9596-47478E2A3A1A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7F1E4-8445-454E-87F7-4EF11F4AB4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392945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8E58C-E7A6-41B0-9596-47478E2A3A1A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7F1E4-8445-454E-87F7-4EF11F4AB4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509553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8E58C-E7A6-41B0-9596-47478E2A3A1A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7F1E4-8445-454E-87F7-4EF11F4AB4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362768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8E58C-E7A6-41B0-9596-47478E2A3A1A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7F1E4-8445-454E-87F7-4EF11F4AB4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79792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8E58C-E7A6-41B0-9596-47478E2A3A1A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7F1E4-8445-454E-87F7-4EF11F4AB4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306019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8E58C-E7A6-41B0-9596-47478E2A3A1A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7F1E4-8445-454E-87F7-4EF11F4AB4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070685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8E58C-E7A6-41B0-9596-47478E2A3A1A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7F1E4-8445-454E-87F7-4EF11F4AB4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931838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B8E58C-E7A6-41B0-9596-47478E2A3A1A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67F1E4-8445-454E-87F7-4EF11F4AB4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02448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 rot="21249585">
            <a:off x="2584790" y="1849338"/>
            <a:ext cx="5557884" cy="194421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normalizeH="0" baseline="0" noProof="0" dirty="0" smtClean="0">
                <a:ln w="11430"/>
                <a:gradFill>
                  <a:gsLst>
                    <a:gs pos="33000">
                      <a:srgbClr val="002060"/>
                    </a:gs>
                    <a:gs pos="50000">
                      <a:schemeClr val="accent6">
                        <a:lumMod val="75000"/>
                      </a:schemeClr>
                    </a:gs>
                    <a:gs pos="67000">
                      <a:srgbClr val="002060"/>
                    </a:gs>
                  </a:gsLst>
                  <a:lin ang="5400000" scaled="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Matilda" pitchFamily="2" charset="0"/>
                <a:ea typeface="+mj-ea"/>
                <a:cs typeface="+mj-cs"/>
              </a:rPr>
              <a:t>«Составление рассказа на </a:t>
            </a:r>
            <a:r>
              <a:rPr kumimoji="0" lang="ru-RU" sz="4800" b="1" i="0" u="none" strike="noStrike" kern="1200" normalizeH="0" baseline="0" noProof="0" dirty="0" err="1" smtClean="0">
                <a:ln w="11430"/>
                <a:gradFill>
                  <a:gsLst>
                    <a:gs pos="33000">
                      <a:srgbClr val="002060"/>
                    </a:gs>
                    <a:gs pos="50000">
                      <a:schemeClr val="accent6">
                        <a:lumMod val="75000"/>
                      </a:schemeClr>
                    </a:gs>
                    <a:gs pos="67000">
                      <a:srgbClr val="002060"/>
                    </a:gs>
                  </a:gsLst>
                  <a:lin ang="5400000" scaled="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Matilda" pitchFamily="2" charset="0"/>
                <a:ea typeface="+mj-ea"/>
                <a:cs typeface="+mj-cs"/>
              </a:rPr>
              <a:t>заданну</a:t>
            </a:r>
            <a:r>
              <a:rPr lang="ru-RU" sz="4800" b="1" dirty="0" err="1" smtClean="0">
                <a:ln w="11430"/>
                <a:gradFill>
                  <a:gsLst>
                    <a:gs pos="33000">
                      <a:srgbClr val="002060"/>
                    </a:gs>
                    <a:gs pos="50000">
                      <a:schemeClr val="accent6">
                        <a:lumMod val="75000"/>
                      </a:schemeClr>
                    </a:gs>
                    <a:gs pos="67000">
                      <a:srgbClr val="002060"/>
                    </a:gs>
                  </a:gsLst>
                  <a:lin ang="5400000" scaled="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atilda" pitchFamily="2" charset="0"/>
                <a:ea typeface="+mj-ea"/>
                <a:cs typeface="+mj-cs"/>
              </a:rPr>
              <a:t>ю</a:t>
            </a:r>
            <a:r>
              <a:rPr kumimoji="0" lang="ru-RU" sz="4800" b="1" i="0" u="none" strike="noStrike" kern="1200" normalizeH="0" baseline="0" noProof="0" dirty="0" smtClean="0">
                <a:ln w="11430"/>
                <a:gradFill>
                  <a:gsLst>
                    <a:gs pos="33000">
                      <a:srgbClr val="002060"/>
                    </a:gs>
                    <a:gs pos="50000">
                      <a:schemeClr val="accent6">
                        <a:lumMod val="75000"/>
                      </a:schemeClr>
                    </a:gs>
                    <a:gs pos="67000">
                      <a:srgbClr val="002060"/>
                    </a:gs>
                  </a:gsLst>
                  <a:lin ang="5400000" scaled="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Matilda" pitchFamily="2" charset="0"/>
                <a:ea typeface="+mj-ea"/>
                <a:cs typeface="+mj-cs"/>
              </a:rPr>
              <a:t> тему»</a:t>
            </a:r>
          </a:p>
          <a:p>
            <a:pPr algn="ctr">
              <a:lnSpc>
                <a:spcPct val="80000"/>
              </a:lnSpc>
              <a:spcBef>
                <a:spcPct val="0"/>
              </a:spcBef>
              <a:defRPr/>
            </a:pPr>
            <a:r>
              <a:rPr kumimoji="0" lang="ru-RU" sz="4800" b="1" i="0" u="none" strike="noStrike" kern="1200" normalizeH="0" baseline="0" noProof="0" dirty="0" smtClean="0">
                <a:ln w="11430"/>
                <a:gradFill>
                  <a:gsLst>
                    <a:gs pos="33000">
                      <a:srgbClr val="002060"/>
                    </a:gs>
                    <a:gs pos="50000">
                      <a:schemeClr val="accent6">
                        <a:lumMod val="75000"/>
                      </a:schemeClr>
                    </a:gs>
                    <a:gs pos="67000">
                      <a:srgbClr val="002060"/>
                    </a:gs>
                  </a:gsLst>
                  <a:lin ang="5400000" scaled="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Matilda" pitchFamily="2" charset="0"/>
                <a:ea typeface="+mj-ea"/>
                <a:cs typeface="+mj-cs"/>
              </a:rPr>
              <a:t> </a:t>
            </a:r>
            <a:r>
              <a:rPr lang="ru-RU" sz="2400" b="1" dirty="0" smtClean="0">
                <a:solidFill>
                  <a:schemeClr val="tx2"/>
                </a:solidFill>
              </a:rPr>
              <a:t>Школа раннего развития «</a:t>
            </a:r>
            <a:r>
              <a:rPr lang="ru-RU" sz="2400" b="1" dirty="0" err="1" smtClean="0">
                <a:solidFill>
                  <a:schemeClr val="tx2"/>
                </a:solidFill>
              </a:rPr>
              <a:t>Познавайка</a:t>
            </a:r>
            <a:r>
              <a:rPr lang="ru-RU" sz="2400" b="1" dirty="0" smtClean="0">
                <a:solidFill>
                  <a:schemeClr val="tx2"/>
                </a:solidFill>
              </a:rPr>
              <a:t>» (Д/С «Росинка»)</a:t>
            </a:r>
            <a:endParaRPr lang="ru-RU" sz="2400" dirty="0" smtClean="0">
              <a:solidFill>
                <a:schemeClr val="tx2"/>
              </a:solidFill>
            </a:endParaRP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000" b="1" i="0" u="none" strike="noStrike" kern="1200" normalizeH="0" baseline="0" noProof="0" dirty="0">
              <a:ln w="11430"/>
              <a:gradFill>
                <a:gsLst>
                  <a:gs pos="33000">
                    <a:srgbClr val="002060"/>
                  </a:gs>
                  <a:gs pos="50000">
                    <a:schemeClr val="accent6">
                      <a:lumMod val="75000"/>
                    </a:schemeClr>
                  </a:gs>
                  <a:gs pos="67000">
                    <a:srgbClr val="002060"/>
                  </a:gs>
                </a:gsLst>
                <a:lin ang="5400000" scaled="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Matilda" pitchFamily="2" charset="0"/>
              <a:ea typeface="+mj-ea"/>
              <a:cs typeface="+mj-c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923928" y="5805264"/>
            <a:ext cx="4680520" cy="7920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1500166" y="6143644"/>
            <a:ext cx="6400800" cy="1752600"/>
          </a:xfrm>
        </p:spPr>
        <p:txBody>
          <a:bodyPr>
            <a:normAutofit/>
          </a:bodyPr>
          <a:lstStyle/>
          <a:p>
            <a:r>
              <a:rPr lang="ru-RU" sz="2000" b="1" dirty="0" err="1" smtClean="0">
                <a:solidFill>
                  <a:schemeClr val="bg1"/>
                </a:solidFill>
              </a:rPr>
              <a:t>г.Нягань</a:t>
            </a:r>
            <a:r>
              <a:rPr lang="ru-RU" sz="2000" b="1" dirty="0" smtClean="0">
                <a:solidFill>
                  <a:schemeClr val="bg1"/>
                </a:solidFill>
              </a:rPr>
              <a:t>, 2025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 rot="21232995">
            <a:off x="3805589" y="4264505"/>
            <a:ext cx="45146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tx2"/>
                </a:solidFill>
              </a:rPr>
              <a:t>Подготовила: Долгих Татьяна Сергеевна, </a:t>
            </a:r>
          </a:p>
          <a:p>
            <a:r>
              <a:rPr lang="ru-RU" b="1" dirty="0">
                <a:solidFill>
                  <a:schemeClr val="tx2"/>
                </a:solidFill>
              </a:rPr>
              <a:t>педагог дополнительного образования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85720" y="0"/>
            <a:ext cx="80010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МУНИЦИПАЛЬНОЕ  АВТОНОМНОЕ УЧРЕЖДЕНИЕ  </a:t>
            </a: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ДОПОЛНИТЕЛЬНОГО ОБРАЗОВАНИЯ Г.НЯГАНИ «ЦЕНТР ДЕТСКОГО ТВОРЧЕСТВА»</a:t>
            </a:r>
            <a:endParaRPr lang="ru-RU" sz="1400" dirty="0"/>
          </a:p>
        </p:txBody>
      </p:sp>
      <p:pic>
        <p:nvPicPr>
          <p:cNvPr id="16386" name="Picture 2" descr="Picture backgr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15338" y="0"/>
            <a:ext cx="714348" cy="9649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4060766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785786" y="857232"/>
            <a:ext cx="7632848" cy="338437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071538" y="1071546"/>
            <a:ext cx="720080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tilda" pitchFamily="2" charset="0"/>
              </a:rPr>
              <a:t> - Здравствуйте, ребята!</a:t>
            </a:r>
          </a:p>
          <a:p>
            <a:r>
              <a:rPr lang="ru-RU" sz="4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tilda" pitchFamily="2" charset="0"/>
              </a:rPr>
              <a:t>Сегодня мы будем учиться составлять рассказ по серии картинок.</a:t>
            </a:r>
            <a:endParaRPr lang="ru-RU" sz="4400" b="1" dirty="0"/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793B50C6-77DC-42FA-A1F6-6E1DD67DFF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14282" y="4286256"/>
            <a:ext cx="4120577" cy="223183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650387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0" name="AutoShape 6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2" name="AutoShape 8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85786" y="285728"/>
            <a:ext cx="7632848" cy="92867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785786" y="285728"/>
            <a:ext cx="737360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ln w="1905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tilda" pitchFamily="2" charset="0"/>
                <a:cs typeface="Arial" pitchFamily="34" charset="0"/>
              </a:rPr>
              <a:t>Но для начала сделаем небольшую разминку.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ln w="1905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tilda" pitchFamily="2" charset="0"/>
                <a:cs typeface="Arial" pitchFamily="34" charset="0"/>
              </a:rPr>
              <a:t>Слушаем и повторяем </a:t>
            </a:r>
            <a:r>
              <a:rPr lang="ru-RU" sz="2800" b="1" dirty="0" err="1" smtClean="0">
                <a:ln w="1905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tilda" pitchFamily="2" charset="0"/>
                <a:cs typeface="Arial" pitchFamily="34" charset="0"/>
              </a:rPr>
              <a:t>чистоговорки</a:t>
            </a:r>
            <a:r>
              <a:rPr lang="ru-RU" sz="2800" b="1" dirty="0" smtClean="0">
                <a:ln w="1905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tilda" pitchFamily="2" charset="0"/>
                <a:cs typeface="Arial" pitchFamily="34" charset="0"/>
              </a:rPr>
              <a:t>. </a:t>
            </a:r>
            <a:endParaRPr lang="ru-RU" sz="2800" b="1" dirty="0">
              <a:ln w="1905"/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tilda" pitchFamily="2" charset="0"/>
              <a:cs typeface="Arial" pitchFamily="34" charset="0"/>
            </a:endParaRPr>
          </a:p>
        </p:txBody>
      </p:sp>
      <p:pic>
        <p:nvPicPr>
          <p:cNvPr id="1035" name="Picture 11" descr="C:\Users\Искорка\Desktop\729615c0f44619329460f484f765986d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1276660"/>
            <a:ext cx="7143800" cy="523366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400604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0" name="AutoShape 6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2" name="AutoShape 8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4" name="Picture 10" descr="Picture backgroun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1428736"/>
            <a:ext cx="5929354" cy="5102856"/>
          </a:xfrm>
          <a:prstGeom prst="rect">
            <a:avLst/>
          </a:prstGeom>
          <a:noFill/>
        </p:spPr>
      </p:pic>
      <p:sp>
        <p:nvSpPr>
          <p:cNvPr id="9" name="Скругленный прямоугольник 8"/>
          <p:cNvSpPr/>
          <p:nvPr/>
        </p:nvSpPr>
        <p:spPr>
          <a:xfrm>
            <a:off x="785786" y="285728"/>
            <a:ext cx="7632848" cy="92867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785786" y="285728"/>
            <a:ext cx="737360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ln w="1905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tilda" pitchFamily="2" charset="0"/>
                <a:cs typeface="Arial" pitchFamily="34" charset="0"/>
              </a:rPr>
              <a:t>Но для начала сделаем небольшую разминку.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ln w="1905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tilda" pitchFamily="2" charset="0"/>
                <a:cs typeface="Arial" pitchFamily="34" charset="0"/>
              </a:rPr>
              <a:t>Слушаем и повторяем </a:t>
            </a:r>
            <a:r>
              <a:rPr lang="ru-RU" sz="2800" b="1" dirty="0" err="1" smtClean="0">
                <a:ln w="1905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tilda" pitchFamily="2" charset="0"/>
                <a:cs typeface="Arial" pitchFamily="34" charset="0"/>
              </a:rPr>
              <a:t>чистоговорки</a:t>
            </a:r>
            <a:r>
              <a:rPr lang="ru-RU" sz="2800" b="1" dirty="0" smtClean="0">
                <a:ln w="1905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tilda" pitchFamily="2" charset="0"/>
                <a:cs typeface="Arial" pitchFamily="34" charset="0"/>
              </a:rPr>
              <a:t>. </a:t>
            </a:r>
            <a:endParaRPr lang="ru-RU" sz="2800" b="1" dirty="0">
              <a:ln w="1905"/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tilda" pitchFamily="2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00604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80920" cy="93840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txBody>
          <a:bodyPr>
            <a:noAutofit/>
          </a:bodyPr>
          <a:lstStyle/>
          <a:p>
            <a:r>
              <a:rPr lang="ru-RU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tilda" pitchFamily="2" charset="0"/>
              </a:rPr>
              <a:t>Рассмотри внимательно рисунки</a:t>
            </a:r>
            <a:endParaRPr lang="ru-RU" sz="36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tilda" pitchFamily="2" charset="0"/>
            </a:endParaRPr>
          </a:p>
        </p:txBody>
      </p:sp>
      <p:pic>
        <p:nvPicPr>
          <p:cNvPr id="2" name="Объект 1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5720" y="3429000"/>
            <a:ext cx="3143272" cy="314327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6116" y="1285860"/>
            <a:ext cx="2939218" cy="305055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Объект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5074" y="3786190"/>
            <a:ext cx="2732294" cy="271464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2163867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00034" y="357166"/>
            <a:ext cx="8280920" cy="166758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tilda" pitchFamily="2" charset="0"/>
              </a:rPr>
              <a:t>- Кто изображен на картинка?</a:t>
            </a:r>
            <a:br>
              <a:rPr lang="ru-RU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tilda" pitchFamily="2" charset="0"/>
              </a:rPr>
            </a:br>
            <a:r>
              <a:rPr lang="ru-RU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tilda" pitchFamily="2" charset="0"/>
              </a:rPr>
              <a:t>- Какое время года, части суток?</a:t>
            </a:r>
            <a:br>
              <a:rPr lang="ru-RU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tilda" pitchFamily="2" charset="0"/>
              </a:rPr>
            </a:br>
            <a:r>
              <a:rPr lang="ru-RU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tilda" pitchFamily="2" charset="0"/>
              </a:rPr>
              <a:t>- Как вы думаете, что случилось?</a:t>
            </a:r>
            <a:br>
              <a:rPr lang="ru-RU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tilda" pitchFamily="2" charset="0"/>
              </a:rPr>
            </a:br>
            <a:r>
              <a:rPr lang="ru-RU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tilda" pitchFamily="2" charset="0"/>
              </a:rPr>
              <a:t>- Определите порядок картинок, что за чем следовало?</a:t>
            </a:r>
            <a:endParaRPr lang="ru-RU" sz="36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tilda" pitchFamily="2" charset="0"/>
            </a:endParaRPr>
          </a:p>
        </p:txBody>
      </p:sp>
      <p:pic>
        <p:nvPicPr>
          <p:cNvPr id="2" name="Объект 1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3406" y="4071942"/>
            <a:ext cx="2326628" cy="232662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868" y="4071942"/>
            <a:ext cx="2233388" cy="231798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Объект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7950" y="4071942"/>
            <a:ext cx="2322545" cy="230754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2163867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208 -0.11633 L -0.01615 -0.2946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" y="-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09 -0.11494 L -0.32222 -0.30365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6" y="-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823 -0.18941 L 0.27031 -0.31521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6" y="-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83568" y="548680"/>
            <a:ext cx="7941568" cy="12241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500034" y="357166"/>
            <a:ext cx="8385181" cy="64698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6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Рассмотрим внимательно первую картинку.</a:t>
            </a:r>
            <a:endParaRPr lang="ru-RU" sz="3200" b="1" dirty="0">
              <a:solidFill>
                <a:srgbClr val="FF0000"/>
              </a:solidFill>
            </a:endParaRPr>
          </a:p>
        </p:txBody>
      </p:sp>
      <p:pic>
        <p:nvPicPr>
          <p:cNvPr id="7" name="Объект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7" y="1331872"/>
            <a:ext cx="4526020" cy="452602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5572100" y="1428736"/>
            <a:ext cx="35719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ru-RU" sz="2400" dirty="0" smtClean="0"/>
              <a:t> Какое изображено время года? Погода?</a:t>
            </a:r>
          </a:p>
          <a:p>
            <a:pPr>
              <a:buFontTx/>
              <a:buChar char="-"/>
            </a:pPr>
            <a:r>
              <a:rPr lang="ru-RU" sz="2400" dirty="0" smtClean="0"/>
              <a:t>Кто изображен?  Придумайте имя для внука.</a:t>
            </a:r>
          </a:p>
          <a:p>
            <a:pPr>
              <a:buFontTx/>
              <a:buChar char="-"/>
            </a:pPr>
            <a:r>
              <a:rPr lang="ru-RU" sz="2400" dirty="0" smtClean="0"/>
              <a:t>  Где находятся главные герои?  Что они делали?</a:t>
            </a:r>
          </a:p>
          <a:p>
            <a:pPr>
              <a:buFontTx/>
              <a:buChar char="-"/>
            </a:pPr>
            <a:r>
              <a:rPr lang="ru-RU" sz="2400" dirty="0" smtClean="0"/>
              <a:t> Что случилось? </a:t>
            </a:r>
          </a:p>
          <a:p>
            <a:pPr>
              <a:buFontTx/>
              <a:buChar char="-"/>
            </a:pPr>
            <a:r>
              <a:rPr lang="ru-RU" sz="2400" dirty="0" smtClean="0"/>
              <a:t>Что услышали дедушка с внуком? </a:t>
            </a:r>
            <a:r>
              <a:rPr lang="ru-RU" sz="2400" i="1" dirty="0" smtClean="0"/>
              <a:t>(писк утенка)</a:t>
            </a:r>
          </a:p>
          <a:p>
            <a:pPr>
              <a:buFontTx/>
              <a:buChar char="-"/>
            </a:pPr>
            <a:r>
              <a:rPr lang="ru-RU" sz="2400" dirty="0" smtClean="0"/>
              <a:t>Как вы думаете, какой писк? </a:t>
            </a:r>
            <a:r>
              <a:rPr lang="ru-RU" sz="2400" i="1" dirty="0" smtClean="0"/>
              <a:t>(тоненький, жалобный, громкий)</a:t>
            </a:r>
          </a:p>
        </p:txBody>
      </p:sp>
    </p:spTree>
    <p:extLst>
      <p:ext uri="{BB962C8B-B14F-4D97-AF65-F5344CB8AC3E}">
        <p14:creationId xmlns="" xmlns:p14="http://schemas.microsoft.com/office/powerpoint/2010/main" val="826032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83568" y="548680"/>
            <a:ext cx="7941568" cy="12241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500034" y="357166"/>
            <a:ext cx="8365432" cy="64698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6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Рассмотрим внимательно вторую картинку.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572100" y="1428736"/>
            <a:ext cx="328618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Tx/>
              <a:buChar char="-"/>
            </a:pPr>
            <a:r>
              <a:rPr lang="ru-RU" sz="2400" dirty="0" smtClean="0"/>
              <a:t> Куда подошли герои?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ru-RU" sz="2400" dirty="0" smtClean="0"/>
              <a:t> Кого они увидели, раздвинув камыши?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ru-RU" sz="2400" dirty="0" smtClean="0"/>
              <a:t>Какой утенок?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ru-RU" sz="2400" dirty="0" smtClean="0"/>
              <a:t> Почему утенок кричал?</a:t>
            </a:r>
          </a:p>
          <a:p>
            <a:pPr>
              <a:lnSpc>
                <a:spcPct val="150000"/>
              </a:lnSpc>
            </a:pPr>
            <a:endParaRPr lang="ru-RU" sz="2400" dirty="0" smtClean="0"/>
          </a:p>
        </p:txBody>
      </p:sp>
      <p:pic>
        <p:nvPicPr>
          <p:cNvPr id="8" name="Объект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472" y="1285860"/>
            <a:ext cx="4745564" cy="471490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826032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83568" y="548680"/>
            <a:ext cx="7941568" cy="12241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500034" y="357166"/>
            <a:ext cx="8360943" cy="64698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6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Рассмотрим внимательно третью картинку.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572100" y="1428736"/>
            <a:ext cx="328618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Tx/>
              <a:buChar char="-"/>
            </a:pPr>
            <a:r>
              <a:rPr lang="ru-RU" sz="2400" dirty="0" smtClean="0"/>
              <a:t> Что сделал дедушка?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ru-RU" sz="2400" dirty="0" smtClean="0"/>
              <a:t> Что сделал мальчик?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ru-RU" sz="2400" dirty="0" smtClean="0"/>
              <a:t>Какое настроение у героев? Почему?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ru-RU" sz="2400" dirty="0" smtClean="0"/>
              <a:t> Как вы думаете, что было дальше ?</a:t>
            </a:r>
          </a:p>
          <a:p>
            <a:pPr>
              <a:lnSpc>
                <a:spcPct val="150000"/>
              </a:lnSpc>
            </a:pPr>
            <a:endParaRPr lang="ru-RU" sz="2400" dirty="0" smtClean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713" y="1457036"/>
            <a:ext cx="4653225" cy="482948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826032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404664"/>
            <a:ext cx="8136904" cy="166701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txBody>
          <a:bodyPr>
            <a:noAutofit/>
          </a:bodyPr>
          <a:lstStyle/>
          <a:p>
            <a:r>
              <a:rPr lang="ru-RU" sz="3600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tilda" pitchFamily="2" charset="0"/>
              </a:rPr>
              <a:t>Какое название можно дать рассказу?</a:t>
            </a:r>
            <a:r>
              <a:rPr lang="ru-RU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tilda" pitchFamily="2" charset="0"/>
              </a:rPr>
              <a:t/>
            </a:r>
            <a:br>
              <a:rPr lang="ru-RU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tilda" pitchFamily="2" charset="0"/>
              </a:rPr>
            </a:br>
            <a:r>
              <a:rPr lang="ru-RU" sz="24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tilda" pitchFamily="2" charset="0"/>
              </a:rPr>
              <a:t>(«Спасение утёнка», «Случай у реки», «Однажды на прогулке», «Добрый поступок» и </a:t>
            </a:r>
            <a:r>
              <a:rPr lang="ru-RU" sz="2400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tilda" pitchFamily="2" charset="0"/>
              </a:rPr>
              <a:t>др</a:t>
            </a:r>
            <a:r>
              <a:rPr lang="ru-RU" sz="24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tilda" pitchFamily="2" charset="0"/>
              </a:rPr>
              <a:t>) </a:t>
            </a:r>
            <a:endParaRPr lang="ru-RU" sz="2400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tilda" pitchFamily="2" charset="0"/>
            </a:endParaRPr>
          </a:p>
        </p:txBody>
      </p:sp>
      <p:pic>
        <p:nvPicPr>
          <p:cNvPr id="2" name="Объект 1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282" y="2786058"/>
            <a:ext cx="2857520" cy="285752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3636" y="3643314"/>
            <a:ext cx="2822062" cy="292895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Объект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40" y="3071810"/>
            <a:ext cx="2876100" cy="285752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3582753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571472" y="1000108"/>
            <a:ext cx="8064896" cy="5116024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endParaRPr lang="ru-RU" sz="9600" dirty="0" smtClean="0">
              <a:latin typeface="+mj-lt"/>
            </a:endParaRPr>
          </a:p>
          <a:p>
            <a:pPr>
              <a:buNone/>
            </a:pPr>
            <a:r>
              <a:rPr lang="ru-RU" sz="9600" dirty="0" smtClean="0">
                <a:latin typeface="+mj-lt"/>
              </a:rPr>
              <a:t>Вышли уточки на луг:</a:t>
            </a:r>
          </a:p>
          <a:p>
            <a:pPr>
              <a:buNone/>
            </a:pPr>
            <a:r>
              <a:rPr lang="ru-RU" sz="9600" dirty="0" smtClean="0">
                <a:latin typeface="+mj-lt"/>
              </a:rPr>
              <a:t>- </a:t>
            </a:r>
            <a:r>
              <a:rPr lang="ru-RU" sz="9600" dirty="0" err="1" smtClean="0">
                <a:latin typeface="+mj-lt"/>
              </a:rPr>
              <a:t>Кря-кря-кря</a:t>
            </a:r>
            <a:r>
              <a:rPr lang="ru-RU" sz="9600" dirty="0" smtClean="0">
                <a:latin typeface="+mj-lt"/>
              </a:rPr>
              <a:t>! </a:t>
            </a:r>
            <a:r>
              <a:rPr lang="ru-RU" sz="9600" i="1" dirty="0" smtClean="0">
                <a:latin typeface="+mj-lt"/>
              </a:rPr>
              <a:t>(Шагаем.)</a:t>
            </a:r>
            <a:endParaRPr lang="ru-RU" sz="9600" dirty="0" smtClean="0">
              <a:latin typeface="+mj-lt"/>
            </a:endParaRPr>
          </a:p>
          <a:p>
            <a:pPr>
              <a:buNone/>
            </a:pPr>
            <a:r>
              <a:rPr lang="ru-RU" sz="9600" dirty="0" smtClean="0">
                <a:latin typeface="+mj-lt"/>
              </a:rPr>
              <a:t>Пролетел веселый жук:</a:t>
            </a:r>
          </a:p>
          <a:p>
            <a:pPr>
              <a:buNone/>
            </a:pPr>
            <a:r>
              <a:rPr lang="ru-RU" sz="9600" dirty="0" smtClean="0">
                <a:latin typeface="+mj-lt"/>
              </a:rPr>
              <a:t>- Ж-ж-ж! </a:t>
            </a:r>
            <a:r>
              <a:rPr lang="ru-RU" sz="9600" i="1" dirty="0" smtClean="0">
                <a:latin typeface="+mj-lt"/>
              </a:rPr>
              <a:t>(Машем руками-крыльями.)</a:t>
            </a:r>
            <a:endParaRPr lang="ru-RU" sz="9600" dirty="0" smtClean="0">
              <a:latin typeface="+mj-lt"/>
            </a:endParaRPr>
          </a:p>
          <a:p>
            <a:pPr>
              <a:buNone/>
            </a:pPr>
            <a:r>
              <a:rPr lang="ru-RU" sz="9600" dirty="0" smtClean="0">
                <a:latin typeface="+mj-lt"/>
              </a:rPr>
              <a:t>Гуси шеи выгибают:  Га-га-га! </a:t>
            </a:r>
            <a:r>
              <a:rPr lang="ru-RU" sz="9600" i="1" dirty="0" smtClean="0">
                <a:latin typeface="+mj-lt"/>
              </a:rPr>
              <a:t>(Круговые вращения шеей.)</a:t>
            </a:r>
            <a:endParaRPr lang="ru-RU" sz="9600" dirty="0" smtClean="0">
              <a:latin typeface="+mj-lt"/>
            </a:endParaRPr>
          </a:p>
          <a:p>
            <a:pPr>
              <a:buNone/>
            </a:pPr>
            <a:r>
              <a:rPr lang="ru-RU" sz="9600" dirty="0" smtClean="0">
                <a:latin typeface="+mj-lt"/>
              </a:rPr>
              <a:t>Клювом перья расправляют. </a:t>
            </a:r>
            <a:r>
              <a:rPr lang="ru-RU" sz="9600" i="1" dirty="0" smtClean="0">
                <a:latin typeface="+mj-lt"/>
              </a:rPr>
              <a:t>(Повороты туловища </a:t>
            </a:r>
            <a:r>
              <a:rPr lang="ru-RU" sz="9600" i="1" dirty="0" err="1" smtClean="0">
                <a:latin typeface="+mj-lt"/>
              </a:rPr>
              <a:t>влево-вправо</a:t>
            </a:r>
            <a:r>
              <a:rPr lang="ru-RU" sz="9600" i="1" dirty="0" smtClean="0">
                <a:latin typeface="+mj-lt"/>
              </a:rPr>
              <a:t>.)</a:t>
            </a:r>
            <a:endParaRPr lang="ru-RU" sz="9600" dirty="0" smtClean="0">
              <a:latin typeface="+mj-lt"/>
            </a:endParaRPr>
          </a:p>
          <a:p>
            <a:pPr>
              <a:buNone/>
            </a:pPr>
            <a:r>
              <a:rPr lang="ru-RU" sz="9600" dirty="0" smtClean="0">
                <a:latin typeface="+mj-lt"/>
              </a:rPr>
              <a:t>Ветер ветки раскачал </a:t>
            </a:r>
            <a:r>
              <a:rPr lang="ru-RU" sz="9600" i="1" dirty="0" smtClean="0">
                <a:latin typeface="+mj-lt"/>
              </a:rPr>
              <a:t>(Качаем поднятыми вверх руками.)</a:t>
            </a:r>
            <a:endParaRPr lang="ru-RU" sz="9600" dirty="0" smtClean="0">
              <a:latin typeface="+mj-lt"/>
            </a:endParaRPr>
          </a:p>
          <a:p>
            <a:pPr>
              <a:buNone/>
            </a:pPr>
            <a:r>
              <a:rPr lang="ru-RU" sz="9600" dirty="0" smtClean="0">
                <a:latin typeface="+mj-lt"/>
              </a:rPr>
              <a:t>Шарик тоже зарычал:  </a:t>
            </a:r>
            <a:r>
              <a:rPr lang="ru-RU" sz="9600" dirty="0" err="1" smtClean="0">
                <a:latin typeface="+mj-lt"/>
              </a:rPr>
              <a:t>Р-р-р</a:t>
            </a:r>
            <a:r>
              <a:rPr lang="ru-RU" sz="9600" dirty="0" smtClean="0">
                <a:latin typeface="+mj-lt"/>
              </a:rPr>
              <a:t>! </a:t>
            </a:r>
            <a:r>
              <a:rPr lang="ru-RU" sz="9600" i="1" dirty="0" smtClean="0">
                <a:latin typeface="+mj-lt"/>
              </a:rPr>
              <a:t>(Руки на поясе, наклонились вперед, смотрим перед собой.)</a:t>
            </a:r>
            <a:endParaRPr lang="ru-RU" sz="9600" dirty="0" smtClean="0">
              <a:latin typeface="+mj-lt"/>
            </a:endParaRPr>
          </a:p>
          <a:p>
            <a:pPr>
              <a:buNone/>
            </a:pPr>
            <a:r>
              <a:rPr lang="ru-RU" sz="9600" dirty="0" smtClean="0">
                <a:latin typeface="+mj-lt"/>
              </a:rPr>
              <a:t>Зашептал в воде камыш:  </a:t>
            </a:r>
            <a:r>
              <a:rPr lang="ru-RU" sz="9600" dirty="0" err="1" smtClean="0">
                <a:latin typeface="+mj-lt"/>
              </a:rPr>
              <a:t>Ш-ш-ш</a:t>
            </a:r>
            <a:r>
              <a:rPr lang="ru-RU" sz="9600" dirty="0" smtClean="0">
                <a:latin typeface="+mj-lt"/>
              </a:rPr>
              <a:t>! </a:t>
            </a:r>
            <a:r>
              <a:rPr lang="ru-RU" sz="9600" i="1" dirty="0" smtClean="0">
                <a:latin typeface="+mj-lt"/>
              </a:rPr>
              <a:t>(Подняли вверх руки, потянулись.)      </a:t>
            </a:r>
            <a:endParaRPr lang="ru-RU" sz="9600" dirty="0" smtClean="0">
              <a:latin typeface="+mj-lt"/>
            </a:endParaRPr>
          </a:p>
          <a:p>
            <a:pPr>
              <a:buNone/>
            </a:pPr>
            <a:r>
              <a:rPr lang="ru-RU" sz="9600" dirty="0" smtClean="0">
                <a:latin typeface="+mj-lt"/>
              </a:rPr>
              <a:t>И опять настала тишь: </a:t>
            </a:r>
            <a:r>
              <a:rPr lang="ru-RU" sz="9600" dirty="0" err="1" smtClean="0">
                <a:latin typeface="+mj-lt"/>
              </a:rPr>
              <a:t>Ш-ш-ш</a:t>
            </a:r>
            <a:r>
              <a:rPr lang="ru-RU" sz="9600" dirty="0" smtClean="0">
                <a:latin typeface="+mj-lt"/>
              </a:rPr>
              <a:t>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00034" y="0"/>
            <a:ext cx="4829180" cy="1143000"/>
          </a:xfrm>
        </p:spPr>
        <p:txBody>
          <a:bodyPr>
            <a:normAutofit/>
          </a:bodyPr>
          <a:lstStyle/>
          <a:p>
            <a:r>
              <a:rPr lang="ru-RU" sz="6600" u="sng" dirty="0" err="1" smtClean="0">
                <a:solidFill>
                  <a:srgbClr val="FF0000"/>
                </a:solidFill>
                <a:latin typeface="Monotype Corsiva" pitchFamily="66" charset="0"/>
              </a:rPr>
              <a:t>Физминутка</a:t>
            </a:r>
            <a:endParaRPr lang="ru-RU" sz="6600" u="sng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pic>
        <p:nvPicPr>
          <p:cNvPr id="18434" name="Picture 2" descr="http://illustrators.ru/uploads/illustration/image/706700/main_706700_origina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88045" y="382732"/>
            <a:ext cx="3204435" cy="24033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83568" y="419473"/>
            <a:ext cx="687835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Что услышали дедушка и мальчик?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95536" y="1004248"/>
            <a:ext cx="8085584" cy="89184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200" dirty="0" smtClean="0">
                <a:solidFill>
                  <a:schemeClr val="accent6">
                    <a:lumMod val="50000"/>
                  </a:schemeClr>
                </a:solidFill>
              </a:rPr>
              <a:t>Однажды дедушка и </a:t>
            </a:r>
            <a:r>
              <a:rPr lang="ru-RU" sz="3200" b="1" i="1" u="sng" dirty="0" smtClean="0">
                <a:solidFill>
                  <a:schemeClr val="accent6">
                    <a:lumMod val="50000"/>
                  </a:schemeClr>
                </a:solidFill>
              </a:rPr>
              <a:t>Вова</a:t>
            </a:r>
            <a:r>
              <a:rPr lang="ru-RU" sz="3200" dirty="0" smtClean="0">
                <a:solidFill>
                  <a:schemeClr val="accent6">
                    <a:lumMod val="50000"/>
                  </a:schemeClr>
                </a:solidFill>
              </a:rPr>
              <a:t> услышали у реки тоненький писк.</a:t>
            </a:r>
            <a:endParaRPr lang="ru-RU" sz="32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5536" y="1878936"/>
            <a:ext cx="673511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</a:rPr>
              <a:t>Где и кого они обнаружили?</a:t>
            </a:r>
            <a:endParaRPr lang="ru-RU" sz="4000" b="1" dirty="0">
              <a:solidFill>
                <a:srgbClr val="FF0000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15055" y="2554565"/>
            <a:ext cx="8246546" cy="56516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200" dirty="0" smtClean="0">
                <a:solidFill>
                  <a:schemeClr val="accent6">
                    <a:lumMod val="50000"/>
                  </a:schemeClr>
                </a:solidFill>
              </a:rPr>
              <a:t>Они раздвинули камыши и увидели утёнка.</a:t>
            </a:r>
            <a:endParaRPr lang="ru-RU" sz="32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3372" y="3224724"/>
            <a:ext cx="81099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Какая беда приключилась с утёнком?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68005" y="3882384"/>
            <a:ext cx="8246547" cy="62102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200" dirty="0" smtClean="0">
                <a:solidFill>
                  <a:schemeClr val="accent6">
                    <a:lumMod val="50000"/>
                  </a:schemeClr>
                </a:solidFill>
              </a:rPr>
              <a:t>Лапка малыша запуталась в сети.</a:t>
            </a:r>
            <a:endParaRPr lang="ru-RU" sz="32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3372" y="4571557"/>
            <a:ext cx="79232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Какую помощь </a:t>
            </a:r>
            <a:r>
              <a:rPr lang="ru-RU" sz="3600" b="1" dirty="0">
                <a:solidFill>
                  <a:srgbClr val="FF0000"/>
                </a:solidFill>
              </a:rPr>
              <a:t>люди </a:t>
            </a:r>
            <a:r>
              <a:rPr lang="ru-RU" sz="3600" b="1" dirty="0" smtClean="0">
                <a:solidFill>
                  <a:srgbClr val="FF0000"/>
                </a:solidFill>
              </a:rPr>
              <a:t>оказали птице?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08245" y="5299639"/>
            <a:ext cx="8166065" cy="113317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200" dirty="0" smtClean="0">
                <a:solidFill>
                  <a:schemeClr val="accent6">
                    <a:lumMod val="50000"/>
                  </a:schemeClr>
                </a:solidFill>
              </a:rPr>
              <a:t>Дедушка освободил птицу. Вова отпустил утёнка на волю.</a:t>
            </a:r>
            <a:endParaRPr lang="ru-RU" sz="32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33032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1" grpId="0" animBg="1"/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85720" y="285728"/>
            <a:ext cx="8572560" cy="114300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txBody>
          <a:bodyPr>
            <a:noAutofit/>
          </a:bodyPr>
          <a:lstStyle/>
          <a:p>
            <a:r>
              <a:rPr lang="ru-RU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tilda" pitchFamily="2" charset="0"/>
              </a:rPr>
              <a:t>Послушайте  мой рассказ, а потом составьте свой и расскажите его обязательно вслух.</a:t>
            </a:r>
            <a:endParaRPr lang="ru-RU" sz="2800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tilda" pitchFamily="2" charset="0"/>
            </a:endParaRPr>
          </a:p>
        </p:txBody>
      </p:sp>
      <p:pic>
        <p:nvPicPr>
          <p:cNvPr id="2" name="Объект 1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158" y="1571612"/>
            <a:ext cx="2286016" cy="228601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9388" y="1428736"/>
            <a:ext cx="2321996" cy="240995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Объект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40" y="1500174"/>
            <a:ext cx="2372783" cy="235745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428596" y="3929066"/>
            <a:ext cx="842968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  Однажды в теплый весенний день, дедушка решил прогуляться со своим внуком Вовой у озера.  Они пришли к озеру, сели на лавочку и стали любоваться природой.</a:t>
            </a:r>
          </a:p>
          <a:p>
            <a:r>
              <a:rPr lang="ru-RU" dirty="0" smtClean="0"/>
              <a:t> Но вдруг они услышали тоненький, жалобный писк. </a:t>
            </a:r>
          </a:p>
          <a:p>
            <a:r>
              <a:rPr lang="ru-RU" dirty="0" smtClean="0"/>
              <a:t>       Дедушка и  Вова подошли к берегу озера, раздвинули камыши и увидели маленько красивого утенка. Он жалобно кричал, потому что его лапка запуталась в рыболовной сети и он не мог выбраться.</a:t>
            </a:r>
          </a:p>
          <a:p>
            <a:r>
              <a:rPr lang="ru-RU" dirty="0" smtClean="0"/>
              <a:t>     Дедушка аккуратно распутал лапки утёнка от сетей, а Вова выпустил утенка с берега. Утенок быстро поплыл на другой берез озера к своей маме. А дедушка и Вова любовались и  радовались, что спасли крошку.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582753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85720" y="285728"/>
            <a:ext cx="8572560" cy="114300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txBody>
          <a:bodyPr>
            <a:noAutofit/>
          </a:bodyPr>
          <a:lstStyle/>
          <a:p>
            <a:r>
              <a:rPr lang="ru-RU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tilda" pitchFamily="2" charset="0"/>
              </a:rPr>
              <a:t>Составьте  свой рассказ  и расскажите его (обязательно вслух).</a:t>
            </a:r>
            <a:endParaRPr lang="ru-RU" sz="2800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tilda" pitchFamily="2" charset="0"/>
            </a:endParaRPr>
          </a:p>
        </p:txBody>
      </p:sp>
      <p:pic>
        <p:nvPicPr>
          <p:cNvPr id="2" name="Объект 1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282" y="1571612"/>
            <a:ext cx="2928958" cy="292895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9322" y="3571876"/>
            <a:ext cx="2890893" cy="300039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Объект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364" y="2643182"/>
            <a:ext cx="2949861" cy="293080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3582753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00166" y="2714620"/>
            <a:ext cx="676875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000" b="1" dirty="0" smtClean="0">
                <a:ln w="1905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tilda" pitchFamily="2" charset="0"/>
                <a:cs typeface="Arial" pitchFamily="34" charset="0"/>
              </a:rPr>
              <a:t>Молодцы, ребята!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000" b="1" dirty="0" smtClean="0">
                <a:ln w="1905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tilda" pitchFamily="2" charset="0"/>
                <a:cs typeface="Arial" pitchFamily="34" charset="0"/>
              </a:rPr>
              <a:t>До скорой встречи!</a:t>
            </a:r>
            <a:endParaRPr lang="ru-RU" sz="4000" b="1" dirty="0">
              <a:ln w="1905"/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tilda" pitchFamily="2" charset="0"/>
              <a:cs typeface="Arial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793B50C6-77DC-42FA-A1F6-6E1DD67DFF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357158" y="4071942"/>
            <a:ext cx="4120577" cy="2231834"/>
          </a:xfrm>
          <a:prstGeom prst="rect">
            <a:avLst/>
          </a:prstGeom>
        </p:spPr>
      </p:pic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08" y="214290"/>
            <a:ext cx="4500594" cy="234277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400604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12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800000"/>
      </a:hlink>
      <a:folHlink>
        <a:srgbClr val="CC6600"/>
      </a:folHlink>
    </a:clrScheme>
    <a:fontScheme name="Другая 1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360</TotalTime>
  <Words>425</Words>
  <Application>Microsoft Office PowerPoint</Application>
  <PresentationFormat>Экран (4:3)</PresentationFormat>
  <Paragraphs>61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Matilda</vt:lpstr>
      <vt:lpstr>Times New Roman</vt:lpstr>
      <vt:lpstr>Monotype Corsiva</vt:lpstr>
      <vt:lpstr>Тема Office</vt:lpstr>
      <vt:lpstr>Слайд 1</vt:lpstr>
      <vt:lpstr>Слайд 2</vt:lpstr>
      <vt:lpstr>Слайд 3</vt:lpstr>
      <vt:lpstr>Слайд 4</vt:lpstr>
      <vt:lpstr>Рассмотри внимательно рисунки</vt:lpstr>
      <vt:lpstr>- Кто изображен на картинка? - Какое время года, части суток? - Как вы думаете, что случилось? - Определите порядок картинок, что за чем следовало?</vt:lpstr>
      <vt:lpstr>Слайд 7</vt:lpstr>
      <vt:lpstr>Слайд 8</vt:lpstr>
      <vt:lpstr>Слайд 9</vt:lpstr>
      <vt:lpstr>Какое название можно дать рассказу? («Спасение утёнка», «Случай у реки», «Однажды на прогулке», «Добрый поступок» и др) </vt:lpstr>
      <vt:lpstr>Физминутка</vt:lpstr>
      <vt:lpstr>Слайд 12</vt:lpstr>
      <vt:lpstr>Послушайте  мой рассказ, а потом составьте свой и расскажите его обязательно вслух.</vt:lpstr>
      <vt:lpstr>Составьте  свой рассказ  и расскажите его (обязательно вслух).</vt:lpstr>
      <vt:lpstr>Слайд 15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Елена Ранько</dc:creator>
  <cp:lastModifiedBy>Искорка</cp:lastModifiedBy>
  <cp:revision>39</cp:revision>
  <dcterms:created xsi:type="dcterms:W3CDTF">2019-08-10T19:30:32Z</dcterms:created>
  <dcterms:modified xsi:type="dcterms:W3CDTF">2025-03-17T09:24:48Z</dcterms:modified>
</cp:coreProperties>
</file>