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31"/>
  </p:notesMasterIdLst>
  <p:sldIdLst>
    <p:sldId id="319" r:id="rId2"/>
    <p:sldId id="349" r:id="rId3"/>
    <p:sldId id="257" r:id="rId4"/>
    <p:sldId id="324" r:id="rId5"/>
    <p:sldId id="332" r:id="rId6"/>
    <p:sldId id="331" r:id="rId7"/>
    <p:sldId id="330" r:id="rId8"/>
    <p:sldId id="329" r:id="rId9"/>
    <p:sldId id="290" r:id="rId10"/>
    <p:sldId id="336" r:id="rId11"/>
    <p:sldId id="335" r:id="rId12"/>
    <p:sldId id="334" r:id="rId13"/>
    <p:sldId id="333" r:id="rId14"/>
    <p:sldId id="296" r:id="rId15"/>
    <p:sldId id="341" r:id="rId16"/>
    <p:sldId id="344" r:id="rId17"/>
    <p:sldId id="343" r:id="rId18"/>
    <p:sldId id="342" r:id="rId19"/>
    <p:sldId id="295" r:id="rId20"/>
    <p:sldId id="340" r:id="rId21"/>
    <p:sldId id="339" r:id="rId22"/>
    <p:sldId id="338" r:id="rId23"/>
    <p:sldId id="337" r:id="rId24"/>
    <p:sldId id="297" r:id="rId25"/>
    <p:sldId id="348" r:id="rId26"/>
    <p:sldId id="347" r:id="rId27"/>
    <p:sldId id="346" r:id="rId28"/>
    <p:sldId id="345" r:id="rId29"/>
    <p:sldId id="322" r:id="rId3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3A3"/>
    <a:srgbClr val="433456"/>
    <a:srgbClr val="C8F57F"/>
    <a:srgbClr val="CC3300"/>
    <a:srgbClr val="7A5100"/>
    <a:srgbClr val="FF99CC"/>
    <a:srgbClr val="70578F"/>
    <a:srgbClr val="A0F0F2"/>
    <a:srgbClr val="FFC9C9"/>
    <a:srgbClr val="DCBA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90" autoAdjust="0"/>
  </p:normalViewPr>
  <p:slideViewPr>
    <p:cSldViewPr>
      <p:cViewPr varScale="1">
        <p:scale>
          <a:sx n="108" d="100"/>
          <a:sy n="108" d="100"/>
        </p:scale>
        <p:origin x="725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D92C68-0BA9-466F-A2A3-EB3FBB1D9B3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CDCDD-67A1-46FF-9990-AED9016F07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5359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fld id="{63F12487-6E5C-4DE8-99B2-9AD0B7F1266C}" type="slidenum">
              <a:rPr lang="ru-RU"/>
              <a:pPr eaLnBrk="1" hangingPunct="1"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dirty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fld id="{63F12487-6E5C-4DE8-99B2-9AD0B7F1266C}" type="slidenum">
              <a:rPr lang="ru-RU"/>
              <a:pPr eaLnBrk="1" hangingPunct="1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14864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fld id="{C41EC311-278C-4822-AF51-E67CCE3CFCDE}" type="slidenum">
              <a:rPr lang="ru-RU"/>
              <a:pPr eaLnBrk="1" hangingPunct="1"/>
              <a:t>3</a:t>
            </a:fld>
            <a:endParaRPr lang="ru-RU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4</a:t>
            </a:fld>
            <a:endParaRPr lang="ru-RU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5</a:t>
            </a:fld>
            <a:endParaRPr lang="ru-RU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6</a:t>
            </a:fld>
            <a:endParaRPr lang="ru-RU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7</a:t>
            </a:fld>
            <a:endParaRPr lang="ru-RU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8</a:t>
            </a:fld>
            <a:endParaRPr lang="ru-RU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9</a:t>
            </a:fld>
            <a:endParaRPr lang="ru-RU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10</a:t>
            </a:fld>
            <a:endParaRPr lang="ru-RU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11</a:t>
            </a:fld>
            <a:endParaRPr lang="ru-RU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12</a:t>
            </a:fld>
            <a:endParaRPr lang="ru-RU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13</a:t>
            </a:fld>
            <a:endParaRPr lang="ru-RU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14</a:t>
            </a:fld>
            <a:endParaRPr lang="ru-RU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15</a:t>
            </a:fld>
            <a:endParaRPr lang="ru-RU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16</a:t>
            </a:fld>
            <a:endParaRPr lang="ru-RU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17</a:t>
            </a:fld>
            <a:endParaRPr lang="ru-RU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18</a:t>
            </a:fld>
            <a:endParaRPr lang="ru-RU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19</a:t>
            </a:fld>
            <a:endParaRPr lang="ru-RU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20</a:t>
            </a:fld>
            <a:endParaRPr lang="ru-RU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21</a:t>
            </a:fld>
            <a:endParaRPr lang="ru-RU"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22</a:t>
            </a:fld>
            <a:endParaRPr lang="ru-RU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23</a:t>
            </a:fld>
            <a:endParaRPr lang="ru-RU" sz="12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24</a:t>
            </a:fld>
            <a:endParaRPr lang="ru-RU" sz="12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25</a:t>
            </a:fld>
            <a:endParaRPr lang="ru-RU" sz="12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26</a:t>
            </a:fld>
            <a:endParaRPr lang="ru-RU" sz="12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27</a:t>
            </a:fld>
            <a:endParaRPr lang="ru-RU" sz="12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655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5540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r" eaLnBrk="1" hangingPunct="1"/>
            <a:fld id="{636AD224-FC18-4DF2-AC31-65641F186651}" type="slidenum">
              <a:rPr lang="ru-RU" sz="1200"/>
              <a:pPr algn="r" eaLnBrk="1" hangingPunct="1"/>
              <a:t>28</a:t>
            </a:fld>
            <a:endParaRPr lang="ru-RU" sz="12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fld id="{C41EC311-278C-4822-AF51-E67CCE3CFCDE}" type="slidenum">
              <a:rPr lang="ru-RU"/>
              <a:pPr eaLnBrk="1" hangingPunct="1"/>
              <a:t>29</a:t>
            </a:fld>
            <a:endParaRPr lang="ru-RU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9066B0-EA27-48AB-BC67-EAFB12530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2F6DAEB-4839-4DED-A045-755016D23C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992E16-BEF1-42B4-9F06-A7136CA5D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876D3E-AD4F-4B11-9287-E456C533B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498068-9992-499F-856E-08F0D1E63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54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70A5D1-C4F0-4CF5-A64C-5909A1927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7034707-D59D-4AD9-B246-AE6F429CC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F23CB9-F342-4589-9BF9-04FD87FA6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39411B-EB53-42EB-8EDA-C68D1F416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FFE899-5900-47BD-BC0D-256799DA1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784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8FA421-5861-429D-8AAB-65EAAEB6B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20C2EF-2177-49D6-93F5-18E4D9E6FD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9C7885-867C-45FB-AC2A-38639942C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A8018B4-292A-4B04-A791-1DD5CE6F0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C9CF8B-49A2-4789-B442-96B3416B0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772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4E8500-5A65-43DA-9709-CA4458D6D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1F6F7D-C4E6-4E84-B8B7-87D028D321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B6E77A4-78B9-4829-8153-97038AECA7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20204A-8EE0-4234-9A66-C65B1A37F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8B8028-A881-4470-9453-47526B5A5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E236042-2A13-4C7E-9F3B-0D459E650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459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96F5CD4-8143-445A-9A47-B559AFB76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73D7B2-A822-43A5-A5E5-179BF384A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83E712D-0238-4F4B-8FC8-3AB69FF8C9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D9DE0DF7-6103-42FA-97D6-4063D7F2D5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BCC140F-9C6E-407C-8DA0-6FE7ECE763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35D593F-C6B5-418E-8A62-0EFDC6A1D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29F7CAE-BA83-430F-A460-E510BA45C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8932C57-CE84-4B96-B551-8330F76B1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310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738384-65FB-4A54-B09C-EA3E64CCC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64D6465-C9A3-4843-B305-2BB7F3086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59B8659-9881-46A7-A28E-67F5A33FC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126BD08-9147-4DD4-96CC-B061DEBDB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965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64F3229-F9F9-48CD-802E-D068D28A1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FFF7E4C-2A2A-4A1D-871A-3877921A4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1BB8C7F-29FD-4FCC-AB8A-E5CA45F160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753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4A8E6C-44FB-4B33-B372-51E9EFF2B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36480AB-46D4-4C8E-BDF2-840BA10119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1AE770-29D9-4DE3-9E01-45C86C117D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8177094-63F3-4840-8594-BA9AAF3DA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5F7429D-830A-4412-9CB5-8661ACF33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89BFF7-5E0C-41DF-9FA7-9BD87A25C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116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9E6725-B6E9-44B7-AB10-5CD142A5C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646FD5F-7AE3-4DB1-AA58-7FA5E10622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1ED686E-65DA-4CD3-B6A0-462F32B86D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D5624B9-E4B9-41D4-B4E3-89867FDAB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597822-1492-4715-B776-B3368FF210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3C480F0-A566-4521-8352-102A743DB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114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B9D10E-1EBC-4FCA-9B8C-12E3D980A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05AC6A7-3DC1-43B7-879E-E5068E1912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1437F0-076A-42DC-9C3B-217F4D3F3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F1B7247-72BA-437C-9CFA-B8E374D2C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09BCC1-F5C6-456C-8423-A785969C2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3786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A3B24EE-B28F-49F8-BFA8-9FD810A1D7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0EF00B5-08B0-4867-A499-6F035C2097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F8DAD13-9201-476E-9F11-F2A8AAD05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02A15ED-6B36-4C3E-8E44-375DD7CC9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E89FBC7-08B0-4C19-83D2-C86B82AE9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069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9D54E8-1CF5-4FA9-97B2-C49B0420C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45DE24-11FC-49CE-850B-10A5404D4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936F0B-B343-4C40-9D3F-1883DB30FB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FA9BC7-8D8F-4C6C-9548-843BC64C77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D6BA25-B3C0-47EE-A553-612CADEFF5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9126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slide" Target="slide7.xml"/><Relationship Id="rId18" Type="http://schemas.openxmlformats.org/officeDocument/2006/relationships/slide" Target="slide11.xml"/><Relationship Id="rId26" Type="http://schemas.openxmlformats.org/officeDocument/2006/relationships/slide" Target="slide23.xml"/><Relationship Id="rId3" Type="http://schemas.openxmlformats.org/officeDocument/2006/relationships/slide" Target="slide24.xml"/><Relationship Id="rId21" Type="http://schemas.openxmlformats.org/officeDocument/2006/relationships/slide" Target="slide19.xml"/><Relationship Id="rId7" Type="http://schemas.openxmlformats.org/officeDocument/2006/relationships/slide" Target="slide27.xml"/><Relationship Id="rId12" Type="http://schemas.openxmlformats.org/officeDocument/2006/relationships/slide" Target="slide6.xml"/><Relationship Id="rId17" Type="http://schemas.openxmlformats.org/officeDocument/2006/relationships/slide" Target="slide10.xml"/><Relationship Id="rId25" Type="http://schemas.openxmlformats.org/officeDocument/2006/relationships/slide" Target="slide22.xml"/><Relationship Id="rId3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7.png"/><Relationship Id="rId20" Type="http://schemas.openxmlformats.org/officeDocument/2006/relationships/slide" Target="slide13.xml"/><Relationship Id="rId29" Type="http://schemas.openxmlformats.org/officeDocument/2006/relationships/slide" Target="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6.xml"/><Relationship Id="rId11" Type="http://schemas.openxmlformats.org/officeDocument/2006/relationships/slide" Target="slide5.xml"/><Relationship Id="rId24" Type="http://schemas.openxmlformats.org/officeDocument/2006/relationships/slide" Target="slide21.xml"/><Relationship Id="rId32" Type="http://schemas.openxmlformats.org/officeDocument/2006/relationships/slide" Target="slide18.xml"/><Relationship Id="rId5" Type="http://schemas.openxmlformats.org/officeDocument/2006/relationships/slide" Target="slide25.xml"/><Relationship Id="rId15" Type="http://schemas.openxmlformats.org/officeDocument/2006/relationships/slide" Target="slide9.xml"/><Relationship Id="rId23" Type="http://schemas.openxmlformats.org/officeDocument/2006/relationships/slide" Target="slide20.xml"/><Relationship Id="rId28" Type="http://schemas.openxmlformats.org/officeDocument/2006/relationships/image" Target="../media/image9.png"/><Relationship Id="rId10" Type="http://schemas.openxmlformats.org/officeDocument/2006/relationships/image" Target="../media/image6.png"/><Relationship Id="rId19" Type="http://schemas.openxmlformats.org/officeDocument/2006/relationships/slide" Target="slide12.xml"/><Relationship Id="rId31" Type="http://schemas.openxmlformats.org/officeDocument/2006/relationships/slide" Target="slide17.xml"/><Relationship Id="rId4" Type="http://schemas.openxmlformats.org/officeDocument/2006/relationships/image" Target="../media/image5.png"/><Relationship Id="rId9" Type="http://schemas.openxmlformats.org/officeDocument/2006/relationships/slide" Target="slide4.xml"/><Relationship Id="rId14" Type="http://schemas.openxmlformats.org/officeDocument/2006/relationships/slide" Target="slide8.xml"/><Relationship Id="rId22" Type="http://schemas.openxmlformats.org/officeDocument/2006/relationships/image" Target="../media/image8.png"/><Relationship Id="rId27" Type="http://schemas.openxmlformats.org/officeDocument/2006/relationships/slide" Target="slide14.xml"/><Relationship Id="rId30" Type="http://schemas.openxmlformats.org/officeDocument/2006/relationships/slide" Target="slide16.xml"/><Relationship Id="rId8" Type="http://schemas.openxmlformats.org/officeDocument/2006/relationships/slide" Target="slide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.jpg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slide" Target="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microsoft.com/office/2007/relationships/hdphoto" Target="../media/hdphoto1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.jpg"/><Relationship Id="rId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4.jpeg"/><Relationship Id="rId4" Type="http://schemas.openxmlformats.org/officeDocument/2006/relationships/slide" Target="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4.jpeg"/><Relationship Id="rId4" Type="http://schemas.openxmlformats.org/officeDocument/2006/relationships/slide" Target="sl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slide" Target="sl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4.jpeg"/><Relationship Id="rId4" Type="http://schemas.openxmlformats.org/officeDocument/2006/relationships/slide" Target="slid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.jpg"/><Relationship Id="rId4" Type="http://schemas.openxmlformats.org/officeDocument/2006/relationships/slide" Target="slid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.jpg"/><Relationship Id="rId4" Type="http://schemas.openxmlformats.org/officeDocument/2006/relationships/slide" Target="slide3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14.jpeg"/><Relationship Id="rId4" Type="http://schemas.openxmlformats.org/officeDocument/2006/relationships/slide" Target="sl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microsoft.com/office/2007/relationships/hdphoto" Target="../media/hdphoto3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14.jpeg"/><Relationship Id="rId4" Type="http://schemas.openxmlformats.org/officeDocument/2006/relationships/slide" Target="slid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.jpg"/><Relationship Id="rId4" Type="http://schemas.openxmlformats.org/officeDocument/2006/relationships/slide" Target="slide3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1.png"/><Relationship Id="rId7" Type="http://schemas.microsoft.com/office/2007/relationships/hdphoto" Target="../media/hdphoto4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.jpg"/><Relationship Id="rId4" Type="http://schemas.openxmlformats.org/officeDocument/2006/relationships/slide" Target="slide3.xml"/><Relationship Id="rId9" Type="http://schemas.microsoft.com/office/2007/relationships/hdphoto" Target="../media/hdphoto5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1.png"/><Relationship Id="rId7" Type="http://schemas.microsoft.com/office/2007/relationships/hdphoto" Target="../media/hdphoto6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.jpg"/><Relationship Id="rId4" Type="http://schemas.openxmlformats.org/officeDocument/2006/relationships/slide" Target="slide3.xml"/><Relationship Id="rId9" Type="http://schemas.microsoft.com/office/2007/relationships/hdphoto" Target="../media/hdphoto7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2.jpg"/><Relationship Id="rId4" Type="http://schemas.openxmlformats.org/officeDocument/2006/relationships/slide" Target="slide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microsoft.com/office/2007/relationships/hdphoto" Target="../media/hdphoto8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2.jpg"/><Relationship Id="rId4" Type="http://schemas.openxmlformats.org/officeDocument/2006/relationships/slide" Target="slid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2.jpg"/><Relationship Id="rId4" Type="http://schemas.openxmlformats.org/officeDocument/2006/relationships/slide" Target="slide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2.jpg"/><Relationship Id="rId4" Type="http://schemas.openxmlformats.org/officeDocument/2006/relationships/slide" Target="slide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2.jpg"/><Relationship Id="rId4" Type="http://schemas.openxmlformats.org/officeDocument/2006/relationships/slide" Target="slide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2.jpg"/><Relationship Id="rId4" Type="http://schemas.openxmlformats.org/officeDocument/2006/relationships/slide" Target="slide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2.jpg"/><Relationship Id="rId4" Type="http://schemas.openxmlformats.org/officeDocument/2006/relationships/slide" Target="slide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2.jpg"/><Relationship Id="rId4" Type="http://schemas.openxmlformats.org/officeDocument/2006/relationships/slide" Target="slide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microsoft.com/office/2007/relationships/hdphoto" Target="../media/hdphoto9.wdp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2.jpg"/><Relationship Id="rId4" Type="http://schemas.openxmlformats.org/officeDocument/2006/relationships/slide" Target="slide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2.jpg"/><Relationship Id="rId4" Type="http://schemas.openxmlformats.org/officeDocument/2006/relationships/slide" Target="slide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043608" y="752374"/>
            <a:ext cx="7056784" cy="37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ru-RU" sz="3200" b="1" i="1" dirty="0">
                <a:ln>
                  <a:solidFill>
                    <a:srgbClr val="7030A0"/>
                  </a:solidFill>
                </a:ln>
                <a:solidFill>
                  <a:srgbClr val="43345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Интеллектуальная игра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9922" y="3147718"/>
            <a:ext cx="8784976" cy="180020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>
                <a:gd name="adj" fmla="val 10594485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dirty="0">
                <a:ln w="38100">
                  <a:solidFill>
                    <a:srgbClr val="70578F"/>
                  </a:solidFill>
                </a:ln>
                <a:solidFill>
                  <a:srgbClr val="FF99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Весенние </a:t>
            </a:r>
          </a:p>
          <a:p>
            <a:pPr algn="ctr"/>
            <a:r>
              <a:rPr lang="ru-RU" sz="6000" b="1" dirty="0">
                <a:ln w="38100">
                  <a:solidFill>
                    <a:srgbClr val="70578F"/>
                  </a:solidFill>
                </a:ln>
                <a:solidFill>
                  <a:srgbClr val="FF99CC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проталины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DCE365-EDE9-48C8-880E-B9C4401DB8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097" y="1563638"/>
            <a:ext cx="1999123" cy="282748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1F32FB8-5DD0-41FF-BD3B-45D786665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9512" y="1420657"/>
            <a:ext cx="1944216" cy="3349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FB052A3-99D2-41B9-A3F9-76C9640602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1563638"/>
            <a:ext cx="1999123" cy="2827488"/>
          </a:xfrm>
          <a:prstGeom prst="rect">
            <a:avLst/>
          </a:prstGeom>
        </p:spPr>
      </p:pic>
      <p:sp>
        <p:nvSpPr>
          <p:cNvPr id="15" name="Стрелка вправо 10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1AE4C46-7C2E-4939-AB7B-D09D18546BFE}"/>
              </a:ext>
            </a:extLst>
          </p:cNvPr>
          <p:cNvSpPr/>
          <p:nvPr/>
        </p:nvSpPr>
        <p:spPr>
          <a:xfrm>
            <a:off x="7828606" y="4515870"/>
            <a:ext cx="792088" cy="432048"/>
          </a:xfrm>
          <a:prstGeom prst="rightArrow">
            <a:avLst/>
          </a:prstGeom>
          <a:solidFill>
            <a:schemeClr val="bg1"/>
          </a:solidFill>
          <a:ln>
            <a:solidFill>
              <a:srgbClr val="0066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82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Рисунок 54" descr="Рисунок19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28184" y="4631707"/>
            <a:ext cx="2405814" cy="24058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DCE365-EDE9-48C8-880E-B9C4401DB81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653248"/>
            <a:ext cx="1999123" cy="2827488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1F32FB8-5DD0-41FF-BD3B-45D786665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9512" y="1420657"/>
            <a:ext cx="1944216" cy="3349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C44792A-BC5B-478E-AF14-3E4004D06705}"/>
              </a:ext>
            </a:extLst>
          </p:cNvPr>
          <p:cNvSpPr txBox="1"/>
          <p:nvPr/>
        </p:nvSpPr>
        <p:spPr>
          <a:xfrm>
            <a:off x="1256057" y="635360"/>
            <a:ext cx="640871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dirty="0">
                <a:ln>
                  <a:solidFill>
                    <a:srgbClr val="FFA3A3"/>
                  </a:solidFill>
                </a:ln>
                <a:solidFill>
                  <a:srgbClr val="433456"/>
                </a:solidFill>
                <a:latin typeface="Georgia" panose="02040502050405020303" pitchFamily="18" charset="0"/>
              </a:rPr>
              <a:t>Дорогие ребята!</a:t>
            </a:r>
          </a:p>
          <a:p>
            <a:pPr algn="ctr"/>
            <a:r>
              <a:rPr lang="ru-RU" sz="2800" b="1" i="1" dirty="0">
                <a:ln>
                  <a:solidFill>
                    <a:srgbClr val="FFA3A3"/>
                  </a:solidFill>
                </a:ln>
                <a:solidFill>
                  <a:srgbClr val="433456"/>
                </a:solidFill>
                <a:latin typeface="Georgia" panose="02040502050405020303" pitchFamily="18" charset="0"/>
              </a:rPr>
              <a:t>Проверьте свои знания, выбирайте категорию </a:t>
            </a:r>
          </a:p>
          <a:p>
            <a:pPr algn="ctr"/>
            <a:r>
              <a:rPr lang="ru-RU" sz="2800" b="1" i="1" dirty="0">
                <a:ln>
                  <a:solidFill>
                    <a:srgbClr val="FFA3A3"/>
                  </a:solidFill>
                </a:ln>
                <a:solidFill>
                  <a:srgbClr val="433456"/>
                </a:solidFill>
                <a:latin typeface="Georgia" panose="02040502050405020303" pitchFamily="18" charset="0"/>
              </a:rPr>
              <a:t>и номер вопроса.</a:t>
            </a:r>
          </a:p>
          <a:p>
            <a:pPr algn="ctr"/>
            <a:r>
              <a:rPr lang="ru-RU" sz="2800" b="1" i="1" dirty="0">
                <a:ln>
                  <a:solidFill>
                    <a:srgbClr val="FFA3A3"/>
                  </a:solidFill>
                </a:ln>
                <a:solidFill>
                  <a:srgbClr val="433456"/>
                </a:solidFill>
                <a:latin typeface="Georgia" panose="02040502050405020303" pitchFamily="18" charset="0"/>
              </a:rPr>
              <a:t>Отвечайте на вопросы </a:t>
            </a:r>
          </a:p>
          <a:p>
            <a:pPr algn="ctr"/>
            <a:r>
              <a:rPr lang="ru-RU" sz="2800" b="1" i="1" dirty="0">
                <a:ln>
                  <a:solidFill>
                    <a:srgbClr val="FFA3A3"/>
                  </a:solidFill>
                </a:ln>
                <a:solidFill>
                  <a:srgbClr val="433456"/>
                </a:solidFill>
                <a:latin typeface="Georgia" panose="02040502050405020303" pitchFamily="18" charset="0"/>
              </a:rPr>
              <a:t>и зарабатывайте </a:t>
            </a:r>
          </a:p>
          <a:p>
            <a:pPr algn="ctr"/>
            <a:r>
              <a:rPr lang="ru-RU" sz="2800" b="1" i="1" dirty="0">
                <a:ln>
                  <a:solidFill>
                    <a:srgbClr val="FFA3A3"/>
                  </a:solidFill>
                </a:ln>
                <a:solidFill>
                  <a:srgbClr val="433456"/>
                </a:solidFill>
                <a:latin typeface="Georgia" panose="02040502050405020303" pitchFamily="18" charset="0"/>
              </a:rPr>
              <a:t>как можно больше баллов.</a:t>
            </a:r>
          </a:p>
          <a:p>
            <a:pPr algn="ctr"/>
            <a:endParaRPr lang="ru-RU" sz="1600" b="1" i="1" dirty="0">
              <a:ln>
                <a:solidFill>
                  <a:srgbClr val="FFA3A3"/>
                </a:solidFill>
              </a:ln>
              <a:solidFill>
                <a:srgbClr val="433456"/>
              </a:solidFill>
              <a:latin typeface="Georgia" panose="02040502050405020303" pitchFamily="18" charset="0"/>
            </a:endParaRPr>
          </a:p>
          <a:p>
            <a:pPr algn="ctr"/>
            <a:r>
              <a:rPr lang="ru-RU" sz="2800" b="1" i="1" dirty="0">
                <a:ln>
                  <a:solidFill>
                    <a:srgbClr val="FFA3A3"/>
                  </a:solidFill>
                </a:ln>
                <a:solidFill>
                  <a:srgbClr val="433456"/>
                </a:solidFill>
                <a:latin typeface="Georgia" panose="02040502050405020303" pitchFamily="18" charset="0"/>
              </a:rPr>
              <a:t>Удачи вам!</a:t>
            </a:r>
          </a:p>
        </p:txBody>
      </p:sp>
    </p:spTree>
    <p:extLst>
      <p:ext uri="{BB962C8B-B14F-4D97-AF65-F5344CB8AC3E}">
        <p14:creationId xmlns:p14="http://schemas.microsoft.com/office/powerpoint/2010/main" val="402287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AutoShape 6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067944" y="4083974"/>
            <a:ext cx="612000" cy="504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1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AutoShape 7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932360" y="4083974"/>
            <a:ext cx="612000" cy="504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1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8" name="AutoShape 7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760384" y="4083974"/>
            <a:ext cx="612000" cy="504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1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AutoShape 7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588544" y="4083974"/>
            <a:ext cx="612000" cy="504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1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0" name="AutoShape 7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380632" y="4083974"/>
            <a:ext cx="612000" cy="504000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1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AutoShape 4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120076" y="1383674"/>
            <a:ext cx="612000" cy="504000"/>
          </a:xfrm>
          <a:prstGeom prst="round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endParaRPr lang="ru-RU" sz="1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AutoShape 4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984492" y="1383674"/>
            <a:ext cx="612000" cy="504000"/>
          </a:xfrm>
          <a:prstGeom prst="round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endParaRPr lang="ru-RU" sz="1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AutoShape 5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812516" y="1383674"/>
            <a:ext cx="612000" cy="504000"/>
          </a:xfrm>
          <a:prstGeom prst="round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endParaRPr lang="ru-RU" sz="1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AutoShape 5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640676" y="1383674"/>
            <a:ext cx="612000" cy="504000"/>
          </a:xfrm>
          <a:prstGeom prst="round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endParaRPr lang="ru-RU" sz="1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AutoShape 5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432764" y="1383674"/>
            <a:ext cx="612000" cy="504000"/>
          </a:xfrm>
          <a:prstGeom prst="round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endParaRPr lang="ru-RU" sz="14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AutoShape 5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120076" y="2032174"/>
            <a:ext cx="612000" cy="504000"/>
          </a:xfrm>
          <a:prstGeom prst="round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1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AutoShape 5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984492" y="2032174"/>
            <a:ext cx="612000" cy="504000"/>
          </a:xfrm>
          <a:prstGeom prst="round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1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AutoShape 5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812516" y="2032174"/>
            <a:ext cx="612000" cy="504000"/>
          </a:xfrm>
          <a:prstGeom prst="round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1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AutoShape 5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640676" y="2032174"/>
            <a:ext cx="612000" cy="504000"/>
          </a:xfrm>
          <a:prstGeom prst="round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1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AutoShape 5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432764" y="2032174"/>
            <a:ext cx="612000" cy="504000"/>
          </a:xfrm>
          <a:prstGeom prst="round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1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AutoShape 5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120396" y="3328318"/>
            <a:ext cx="612000" cy="504000"/>
          </a:xfrm>
          <a:prstGeom prst="roundRect">
            <a:avLst/>
          </a:prstGeom>
          <a:blipFill dpi="0"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1400" b="1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1" name="AutoShape 5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984492" y="3328318"/>
            <a:ext cx="612000" cy="504000"/>
          </a:xfrm>
          <a:prstGeom prst="roundRect">
            <a:avLst/>
          </a:prstGeom>
          <a:blipFill dpi="0"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1400" b="1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2" name="AutoShape 6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5812516" y="3328318"/>
            <a:ext cx="612000" cy="504000"/>
          </a:xfrm>
          <a:prstGeom prst="roundRect">
            <a:avLst/>
          </a:prstGeom>
          <a:blipFill dpi="0"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1400" b="1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AutoShape 6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640676" y="3328318"/>
            <a:ext cx="612000" cy="504000"/>
          </a:xfrm>
          <a:prstGeom prst="roundRect">
            <a:avLst/>
          </a:prstGeom>
          <a:blipFill dpi="0"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1400" b="1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AutoShape 6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432764" y="3328318"/>
            <a:ext cx="612000" cy="504000"/>
          </a:xfrm>
          <a:prstGeom prst="roundRect">
            <a:avLst/>
          </a:prstGeom>
          <a:blipFill dpi="0"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1400" b="1" dirty="0">
              <a:ln w="11430"/>
              <a:solidFill>
                <a:schemeClr val="accent4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AutoShape 6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112138" y="2680246"/>
            <a:ext cx="612000" cy="504000"/>
          </a:xfrm>
          <a:prstGeom prst="roundRect">
            <a:avLst/>
          </a:prstGeom>
          <a:blipFill dpi="0"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1400" b="1" dirty="0">
              <a:ln w="11430"/>
              <a:solidFill>
                <a:schemeClr val="accent3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AutoShape 6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984492" y="2683357"/>
            <a:ext cx="612000" cy="504000"/>
          </a:xfrm>
          <a:prstGeom prst="roundRect">
            <a:avLst/>
          </a:prstGeom>
          <a:blipFill dpi="0"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1400" b="1" dirty="0">
              <a:ln w="11430"/>
              <a:solidFill>
                <a:schemeClr val="accent3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AutoShape 6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5812516" y="2683357"/>
            <a:ext cx="612000" cy="504000"/>
          </a:xfrm>
          <a:prstGeom prst="roundRect">
            <a:avLst/>
          </a:prstGeom>
          <a:blipFill dpi="0"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1400" b="1" dirty="0">
              <a:ln w="11430"/>
              <a:solidFill>
                <a:schemeClr val="accent3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AutoShape 6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6640676" y="2683357"/>
            <a:ext cx="612000" cy="504000"/>
          </a:xfrm>
          <a:prstGeom prst="roundRect">
            <a:avLst/>
          </a:prstGeom>
          <a:blipFill dpi="0"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1400" b="1" dirty="0">
              <a:ln w="11430"/>
              <a:solidFill>
                <a:schemeClr val="accent3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AutoShape 6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7432764" y="2683357"/>
            <a:ext cx="612000" cy="504000"/>
          </a:xfrm>
          <a:prstGeom prst="roundRect">
            <a:avLst/>
          </a:prstGeom>
          <a:blipFill dpi="0" rotWithShape="1"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1400" b="1" dirty="0">
              <a:ln w="11430"/>
              <a:solidFill>
                <a:schemeClr val="accent3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119" name="AutoShape 47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4075882" y="1419250"/>
            <a:ext cx="612000" cy="504000"/>
          </a:xfrm>
          <a:prstGeom prst="roundRect">
            <a:avLst/>
          </a:prstGeom>
          <a:solidFill>
            <a:srgbClr val="A0F0F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3121" name="AutoShape 49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4940298" y="1419250"/>
            <a:ext cx="612000" cy="504000"/>
          </a:xfrm>
          <a:prstGeom prst="roundRect">
            <a:avLst/>
          </a:prstGeom>
          <a:solidFill>
            <a:srgbClr val="A0F0F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3122" name="AutoShape 50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68322" y="1419250"/>
            <a:ext cx="612000" cy="504000"/>
          </a:xfrm>
          <a:prstGeom prst="roundRect">
            <a:avLst/>
          </a:prstGeom>
          <a:solidFill>
            <a:srgbClr val="A0F0F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3123" name="AutoShape 51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96482" y="1419250"/>
            <a:ext cx="612000" cy="504000"/>
          </a:xfrm>
          <a:prstGeom prst="roundRect">
            <a:avLst/>
          </a:prstGeom>
          <a:solidFill>
            <a:srgbClr val="A0F0F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40</a:t>
            </a:r>
          </a:p>
        </p:txBody>
      </p:sp>
      <p:sp>
        <p:nvSpPr>
          <p:cNvPr id="3124" name="AutoShape 52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388570" y="1419250"/>
            <a:ext cx="612000" cy="504000"/>
          </a:xfrm>
          <a:prstGeom prst="roundRect">
            <a:avLst/>
          </a:prstGeom>
          <a:solidFill>
            <a:srgbClr val="A0F0F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2800" b="1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50</a:t>
            </a:r>
          </a:p>
        </p:txBody>
      </p:sp>
      <p:sp>
        <p:nvSpPr>
          <p:cNvPr id="3125" name="AutoShape 53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075882" y="2067750"/>
            <a:ext cx="612000" cy="504000"/>
          </a:xfrm>
          <a:prstGeom prst="roundRect">
            <a:avLst/>
          </a:prstGeom>
          <a:solidFill>
            <a:srgbClr val="FFBDD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3126" name="AutoShape 54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4940298" y="2067750"/>
            <a:ext cx="612000" cy="504000"/>
          </a:xfrm>
          <a:prstGeom prst="roundRect">
            <a:avLst/>
          </a:prstGeom>
          <a:solidFill>
            <a:srgbClr val="FFBDD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3127" name="AutoShape 55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5768322" y="2067750"/>
            <a:ext cx="612000" cy="504000"/>
          </a:xfrm>
          <a:prstGeom prst="roundRect">
            <a:avLst/>
          </a:prstGeom>
          <a:solidFill>
            <a:srgbClr val="FFBDD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3128" name="AutoShape 56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6596482" y="2067750"/>
            <a:ext cx="612000" cy="504000"/>
          </a:xfrm>
          <a:prstGeom prst="roundRect">
            <a:avLst/>
          </a:prstGeom>
          <a:solidFill>
            <a:srgbClr val="FFBDD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40</a:t>
            </a:r>
          </a:p>
        </p:txBody>
      </p:sp>
      <p:sp>
        <p:nvSpPr>
          <p:cNvPr id="3129" name="AutoShape 57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7388570" y="2067750"/>
            <a:ext cx="612000" cy="504000"/>
          </a:xfrm>
          <a:prstGeom prst="roundRect">
            <a:avLst/>
          </a:prstGeom>
          <a:solidFill>
            <a:srgbClr val="FFBDD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50</a:t>
            </a:r>
          </a:p>
        </p:txBody>
      </p:sp>
      <p:sp>
        <p:nvSpPr>
          <p:cNvPr id="3130" name="AutoShape 58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4076202" y="3363894"/>
            <a:ext cx="612000" cy="504000"/>
          </a:xfrm>
          <a:prstGeom prst="roundRect">
            <a:avLst/>
          </a:prstGeom>
          <a:solidFill>
            <a:srgbClr val="DCBA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3131" name="AutoShape 59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4940298" y="3363894"/>
            <a:ext cx="612000" cy="504000"/>
          </a:xfrm>
          <a:prstGeom prst="roundRect">
            <a:avLst/>
          </a:prstGeom>
          <a:solidFill>
            <a:srgbClr val="DCBA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3132" name="AutoShape 60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5768322" y="3363894"/>
            <a:ext cx="612000" cy="504000"/>
          </a:xfrm>
          <a:prstGeom prst="roundRect">
            <a:avLst/>
          </a:prstGeom>
          <a:solidFill>
            <a:srgbClr val="DCBA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3133" name="AutoShape 61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596482" y="3363894"/>
            <a:ext cx="612000" cy="504000"/>
          </a:xfrm>
          <a:prstGeom prst="roundRect">
            <a:avLst/>
          </a:prstGeom>
          <a:solidFill>
            <a:srgbClr val="DCBA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40</a:t>
            </a:r>
          </a:p>
        </p:txBody>
      </p:sp>
      <p:sp>
        <p:nvSpPr>
          <p:cNvPr id="3134" name="AutoShape 62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7388570" y="3363894"/>
            <a:ext cx="612000" cy="504000"/>
          </a:xfrm>
          <a:prstGeom prst="roundRect">
            <a:avLst/>
          </a:prstGeom>
          <a:solidFill>
            <a:srgbClr val="DCBA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50</a:t>
            </a:r>
          </a:p>
        </p:txBody>
      </p:sp>
      <p:sp>
        <p:nvSpPr>
          <p:cNvPr id="3135" name="AutoShape 63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4067944" y="2715822"/>
            <a:ext cx="612000" cy="504000"/>
          </a:xfrm>
          <a:prstGeom prst="roundRect">
            <a:avLst/>
          </a:prstGeom>
          <a:solidFill>
            <a:srgbClr val="C8F57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3136" name="AutoShape 64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4940298" y="2718933"/>
            <a:ext cx="612000" cy="504000"/>
          </a:xfrm>
          <a:prstGeom prst="roundRect">
            <a:avLst/>
          </a:prstGeom>
          <a:solidFill>
            <a:srgbClr val="C8F57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3137" name="AutoShape 65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5768322" y="2718933"/>
            <a:ext cx="612000" cy="504000"/>
          </a:xfrm>
          <a:prstGeom prst="roundRect">
            <a:avLst/>
          </a:prstGeom>
          <a:solidFill>
            <a:srgbClr val="C8F57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3138" name="AutoShape 66">
            <a:hlinkClick r:id="rId31" action="ppaction://hlinksldjump"/>
          </p:cNvPr>
          <p:cNvSpPr>
            <a:spLocks noChangeArrowheads="1"/>
          </p:cNvSpPr>
          <p:nvPr/>
        </p:nvSpPr>
        <p:spPr bwMode="auto">
          <a:xfrm>
            <a:off x="6596482" y="2718933"/>
            <a:ext cx="612000" cy="504000"/>
          </a:xfrm>
          <a:prstGeom prst="roundRect">
            <a:avLst/>
          </a:prstGeom>
          <a:solidFill>
            <a:srgbClr val="C8F57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40</a:t>
            </a:r>
          </a:p>
        </p:txBody>
      </p:sp>
      <p:sp>
        <p:nvSpPr>
          <p:cNvPr id="3139" name="AutoShape 67">
            <a:hlinkClick r:id="rId32" action="ppaction://hlinksldjump"/>
          </p:cNvPr>
          <p:cNvSpPr>
            <a:spLocks noChangeArrowheads="1"/>
          </p:cNvSpPr>
          <p:nvPr/>
        </p:nvSpPr>
        <p:spPr bwMode="auto">
          <a:xfrm>
            <a:off x="7388570" y="2718933"/>
            <a:ext cx="612000" cy="504000"/>
          </a:xfrm>
          <a:prstGeom prst="roundRect">
            <a:avLst/>
          </a:prstGeom>
          <a:solidFill>
            <a:srgbClr val="C8F57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50</a:t>
            </a:r>
          </a:p>
        </p:txBody>
      </p:sp>
      <p:sp>
        <p:nvSpPr>
          <p:cNvPr id="3140" name="AutoShape 68">
            <a:hlinkClick r:id="rId3" action="ppaction://hlinksldjump"/>
          </p:cNvPr>
          <p:cNvSpPr>
            <a:spLocks noChangeArrowheads="1"/>
          </p:cNvSpPr>
          <p:nvPr/>
        </p:nvSpPr>
        <p:spPr bwMode="auto">
          <a:xfrm>
            <a:off x="4091549" y="4066028"/>
            <a:ext cx="612000" cy="504000"/>
          </a:xfrm>
          <a:prstGeom prst="roundRect">
            <a:avLst/>
          </a:prstGeom>
          <a:solidFill>
            <a:srgbClr val="FFC9C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3142" name="AutoShape 70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915804" y="4066028"/>
            <a:ext cx="612000" cy="504000"/>
          </a:xfrm>
          <a:prstGeom prst="roundRect">
            <a:avLst/>
          </a:prstGeom>
          <a:solidFill>
            <a:srgbClr val="FFC9C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</a:t>
            </a:r>
          </a:p>
        </p:txBody>
      </p:sp>
      <p:sp>
        <p:nvSpPr>
          <p:cNvPr id="3143" name="AutoShape 71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740059" y="4066028"/>
            <a:ext cx="612000" cy="504000"/>
          </a:xfrm>
          <a:prstGeom prst="roundRect">
            <a:avLst/>
          </a:prstGeom>
          <a:solidFill>
            <a:srgbClr val="FFC9C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30</a:t>
            </a:r>
          </a:p>
        </p:txBody>
      </p:sp>
      <p:sp>
        <p:nvSpPr>
          <p:cNvPr id="3144" name="AutoShape 72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564314" y="4066028"/>
            <a:ext cx="612000" cy="504000"/>
          </a:xfrm>
          <a:prstGeom prst="roundRect">
            <a:avLst/>
          </a:prstGeom>
          <a:solidFill>
            <a:srgbClr val="FFC9C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40</a:t>
            </a:r>
          </a:p>
        </p:txBody>
      </p:sp>
      <p:sp>
        <p:nvSpPr>
          <p:cNvPr id="3145" name="AutoShape 73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388570" y="4066028"/>
            <a:ext cx="612000" cy="504000"/>
          </a:xfrm>
          <a:prstGeom prst="roundRect">
            <a:avLst/>
          </a:prstGeom>
          <a:solidFill>
            <a:srgbClr val="FFC9C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800" b="1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50</a:t>
            </a:r>
          </a:p>
        </p:txBody>
      </p:sp>
      <p:sp>
        <p:nvSpPr>
          <p:cNvPr id="2" name="AutoShape 47"/>
          <p:cNvSpPr>
            <a:spLocks noChangeArrowheads="1"/>
          </p:cNvSpPr>
          <p:nvPr/>
        </p:nvSpPr>
        <p:spPr bwMode="auto">
          <a:xfrm>
            <a:off x="611560" y="1383190"/>
            <a:ext cx="3312416" cy="539354"/>
          </a:xfrm>
          <a:prstGeom prst="roundRect">
            <a:avLst/>
          </a:prstGeom>
          <a:solidFill>
            <a:srgbClr val="A0F0F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i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Животные</a:t>
            </a:r>
          </a:p>
        </p:txBody>
      </p:sp>
      <p:sp>
        <p:nvSpPr>
          <p:cNvPr id="3" name="AutoShape 68"/>
          <p:cNvSpPr>
            <a:spLocks noChangeArrowheads="1"/>
          </p:cNvSpPr>
          <p:nvPr/>
        </p:nvSpPr>
        <p:spPr bwMode="auto">
          <a:xfrm>
            <a:off x="595324" y="3993852"/>
            <a:ext cx="3312048" cy="594122"/>
          </a:xfrm>
          <a:prstGeom prst="roundRect">
            <a:avLst/>
          </a:prstGeom>
          <a:solidFill>
            <a:srgbClr val="FFC9C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endParaRPr lang="ru-RU" sz="2400" b="1" dirty="0">
              <a:ln w="11430"/>
              <a:solidFill>
                <a:schemeClr val="accent6">
                  <a:lumMod val="5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AutoShape 47"/>
          <p:cNvSpPr>
            <a:spLocks noChangeArrowheads="1"/>
          </p:cNvSpPr>
          <p:nvPr/>
        </p:nvSpPr>
        <p:spPr bwMode="auto">
          <a:xfrm>
            <a:off x="611880" y="2682873"/>
            <a:ext cx="3312048" cy="539353"/>
          </a:xfrm>
          <a:prstGeom prst="roundRect">
            <a:avLst/>
          </a:prstGeom>
          <a:solidFill>
            <a:srgbClr val="C8F57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i="1" dirty="0">
                <a:ln w="11430"/>
                <a:solidFill>
                  <a:schemeClr val="accent3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Деревья</a:t>
            </a:r>
          </a:p>
        </p:txBody>
      </p:sp>
      <p:sp>
        <p:nvSpPr>
          <p:cNvPr id="5" name="AutoShape 47"/>
          <p:cNvSpPr>
            <a:spLocks noChangeArrowheads="1"/>
          </p:cNvSpPr>
          <p:nvPr/>
        </p:nvSpPr>
        <p:spPr bwMode="auto">
          <a:xfrm>
            <a:off x="591868" y="2029342"/>
            <a:ext cx="3312048" cy="539354"/>
          </a:xfrm>
          <a:prstGeom prst="roundRect">
            <a:avLst/>
          </a:prstGeom>
          <a:solidFill>
            <a:srgbClr val="FFBDDE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Цветы</a:t>
            </a:r>
            <a:r>
              <a:rPr lang="ru-RU" sz="3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</p:txBody>
      </p:sp>
      <p:sp>
        <p:nvSpPr>
          <p:cNvPr id="6" name="AutoShape 47"/>
          <p:cNvSpPr>
            <a:spLocks noChangeArrowheads="1"/>
          </p:cNvSpPr>
          <p:nvPr/>
        </p:nvSpPr>
        <p:spPr bwMode="auto">
          <a:xfrm>
            <a:off x="611880" y="3329024"/>
            <a:ext cx="3312048" cy="539354"/>
          </a:xfrm>
          <a:prstGeom prst="roundRect">
            <a:avLst/>
          </a:prstGeom>
          <a:solidFill>
            <a:srgbClr val="DCBAE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anchor="ctr"/>
          <a:lstStyle/>
          <a:p>
            <a:pPr algn="ctr"/>
            <a:endParaRPr lang="ru-RU" sz="2400" b="1" cap="all" dirty="0"/>
          </a:p>
        </p:txBody>
      </p:sp>
      <p:pic>
        <p:nvPicPr>
          <p:cNvPr id="43" name="Рисунок 42" descr="Рисунок40.pn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33" cstate="screen"/>
          <a:srcRect/>
          <a:stretch>
            <a:fillRect/>
          </a:stretch>
        </p:blipFill>
        <p:spPr>
          <a:xfrm>
            <a:off x="7380312" y="4683791"/>
            <a:ext cx="1152128" cy="2256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460514" y="3283119"/>
            <a:ext cx="20008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i="1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Птицы</a:t>
            </a:r>
            <a:r>
              <a:rPr lang="ru-RU" sz="3200" b="1" dirty="0">
                <a:ln w="11430"/>
                <a:solidFill>
                  <a:schemeClr val="accent4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611880" y="3931191"/>
            <a:ext cx="331172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i="1" dirty="0">
                <a:ln w="11430"/>
                <a:solidFill>
                  <a:schemeClr val="accent6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Насекомые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35566" y="411510"/>
            <a:ext cx="627287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i="1" cap="none" spc="0" dirty="0">
                <a:ln w="11430">
                  <a:solidFill>
                    <a:srgbClr val="FF99CC"/>
                  </a:solidFill>
                </a:ln>
                <a:solidFill>
                  <a:srgbClr val="70578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Весенние проталины</a:t>
            </a:r>
          </a:p>
        </p:txBody>
      </p:sp>
    </p:spTree>
    <p:extLst>
      <p:ext uri="{BB962C8B-B14F-4D97-AF65-F5344CB8AC3E}">
        <p14:creationId xmlns:p14="http://schemas.microsoft.com/office/powerpoint/2010/main" val="396943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 nodeType="clickPar">
                      <p:stCondLst>
                        <p:cond delay="0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" dur="indefinite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 nodeType="clickPar">
                      <p:stCondLst>
                        <p:cond delay="0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1" dur="indefinite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7" dur="indefinite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 nodeType="clickPar">
                      <p:stCondLst>
                        <p:cond delay="0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3" dur="indefinite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9" dur="indefinite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55" dur="indefinite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 nodeType="clickPar">
                      <p:stCondLst>
                        <p:cond delay="0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1" dur="indefinite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 nodeType="clickPar">
                      <p:stCondLst>
                        <p:cond delay="0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7" dur="indefinite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3" dur="indefinite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 nodeType="clickPar">
                      <p:stCondLst>
                        <p:cond delay="0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9" dur="indefinite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 nodeType="clickPar">
                      <p:stCondLst>
                        <p:cond delay="0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85" dur="indefinite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 nodeType="clickPar">
                      <p:stCondLst>
                        <p:cond delay="0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1" dur="indefinite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7" dur="indefinite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 nodeType="clickPar">
                      <p:stCondLst>
                        <p:cond delay="0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3" dur="indefinite"/>
                                        <p:tgtEl>
                                          <p:spTgt spid="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 nodeType="clickPar">
                      <p:stCondLst>
                        <p:cond delay="0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9" dur="indefinite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 nodeType="clickPar">
                      <p:stCondLst>
                        <p:cond delay="0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15" dur="indefinite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 nodeType="clickPar">
                      <p:stCondLst>
                        <p:cond delay="0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1" dur="indefinite"/>
                                        <p:tgtEl>
                                          <p:spTgt spid="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 nodeType="clickPar">
                      <p:stCondLst>
                        <p:cond delay="0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7" dur="indefinite"/>
                                        <p:tgtEl>
                                          <p:spTgt spid="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 nodeType="clickPar">
                      <p:stCondLst>
                        <p:cond delay="0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3" dur="indefinite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 nodeType="clickPar">
                      <p:stCondLst>
                        <p:cond delay="0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9" dur="indefinite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 nodeType="clickPar">
                      <p:stCondLst>
                        <p:cond delay="0"/>
                      </p:stCondLst>
                      <p:childTnLst>
                        <p:par>
                          <p:cTn id="1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45" dur="indefinite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 nodeType="clickPar">
                      <p:stCondLst>
                        <p:cond delay="0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0" dur="indefinite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51" dur="indefinite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5"/>
                  </p:tgtEl>
                </p:cond>
              </p:nextCondLst>
            </p:seq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6" dur="indefinite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57" dur="indefinite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2" dur="indefinite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63" dur="indefinite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8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69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4" dur="indefinite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75" dur="indefinite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0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81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6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87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8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9" fill="hold">
                      <p:stCondLst>
                        <p:cond delay="0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2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3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98" dur="indefinit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9" dur="indefinite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4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05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0" dur="indefinite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11" dur="indefinite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1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3" fill="hold">
                      <p:stCondLst>
                        <p:cond delay="0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6" dur="indefinit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17" dur="indefinite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1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9" fill="hold">
                      <p:stCondLst>
                        <p:cond delay="0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2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23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2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5" fill="hold">
                      <p:stCondLst>
                        <p:cond delay="0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8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29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23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1" fill="hold">
                      <p:stCondLst>
                        <p:cond delay="0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34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35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0" dur="indefinite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41" dur="indefinite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24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3" fill="hold">
                      <p:stCondLst>
                        <p:cond delay="0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6" dur="indefinit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47" dur="indefinite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24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9" fill="hold">
                      <p:stCondLst>
                        <p:cond delay="0"/>
                      </p:stCondLst>
                      <p:childTnLst>
                        <p:par>
                          <p:cTn id="250" fill="hold">
                            <p:stCondLst>
                              <p:cond delay="0"/>
                            </p:stCondLst>
                            <p:childTnLst>
                              <p:par>
                                <p:cTn id="25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52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3" dur="indefinite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25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5" fill="hold">
                      <p:stCondLst>
                        <p:cond delay="0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58" dur="indefinite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9" dur="indefinite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26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1" fill="hold">
                      <p:stCondLst>
                        <p:cond delay="0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64" dur="indefinite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65" dur="indefinite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0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71" dur="indefinite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27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3" fill="hold">
                      <p:stCondLst>
                        <p:cond delay="0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6" dur="indefinite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77" dur="indefinite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278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9" fill="hold">
                      <p:stCondLst>
                        <p:cond delay="0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2" dur="indefinite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83" dur="indefinite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84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5" fill="hold">
                      <p:stCondLst>
                        <p:cond delay="0"/>
                      </p:stCondLst>
                      <p:childTnLst>
                        <p:par>
                          <p:cTn id="286" fill="hold">
                            <p:stCondLst>
                              <p:cond delay="0"/>
                            </p:stCondLst>
                            <p:childTnLst>
                              <p:par>
                                <p:cTn id="28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8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89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94" dur="indefinite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95" dur="indefinite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296" restart="whenNotActive" fill="hold" evtFilter="cancelBubble" nodeType="interactiveSeq">
                <p:stCondLst>
                  <p:cond evt="onClick" delay="0">
                    <p:tgtEl>
                      <p:spTgt spid="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7" fill="hold">
                      <p:stCondLst>
                        <p:cond delay="0"/>
                      </p:stCondLst>
                      <p:childTnLst>
                        <p:par>
                          <p:cTn id="298" fill="hold">
                            <p:stCondLst>
                              <p:cond delay="0"/>
                            </p:stCondLst>
                            <p:childTnLst>
                              <p:par>
                                <p:cTn id="29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0" dur="indefinite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01" dur="indefinite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0"/>
                  </p:tgtEl>
                </p:cond>
              </p:nextCondLst>
            </p:seq>
          </p:childTnLst>
        </p:cTn>
      </p:par>
    </p:tnLst>
    <p:bldLst>
      <p:bldP spid="65" grpId="0" animBg="1"/>
      <p:bldP spid="67" grpId="0" animBg="1"/>
      <p:bldP spid="68" grpId="0" animBg="1"/>
      <p:bldP spid="69" grpId="0" animBg="1"/>
      <p:bldP spid="70" grpId="0" animBg="1"/>
      <p:bldP spid="37" grpId="0" animBg="1"/>
      <p:bldP spid="38" grpId="0" animBg="1"/>
      <p:bldP spid="39" grpId="0" animBg="1"/>
      <p:bldP spid="41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3119" grpId="0" animBg="1"/>
      <p:bldP spid="3121" grpId="0" animBg="1"/>
      <p:bldP spid="3122" grpId="0" animBg="1"/>
      <p:bldP spid="3123" grpId="0" animBg="1"/>
      <p:bldP spid="3124" grpId="0" animBg="1"/>
      <p:bldP spid="3125" grpId="0" animBg="1"/>
      <p:bldP spid="3126" grpId="0" animBg="1"/>
      <p:bldP spid="3127" grpId="0" animBg="1"/>
      <p:bldP spid="3128" grpId="0" animBg="1"/>
      <p:bldP spid="3129" grpId="0" animBg="1"/>
      <p:bldP spid="3130" grpId="0" animBg="1"/>
      <p:bldP spid="3131" grpId="0" animBg="1"/>
      <p:bldP spid="3132" grpId="0" animBg="1"/>
      <p:bldP spid="3133" grpId="0" animBg="1"/>
      <p:bldP spid="3134" grpId="0" animBg="1"/>
      <p:bldP spid="3135" grpId="0" animBg="1"/>
      <p:bldP spid="3136" grpId="0" animBg="1"/>
      <p:bldP spid="3137" grpId="0" animBg="1"/>
      <p:bldP spid="3138" grpId="0" animBg="1"/>
      <p:bldP spid="3139" grpId="0" animBg="1"/>
      <p:bldP spid="3140" grpId="0" animBg="1"/>
      <p:bldP spid="3142" grpId="0" animBg="1"/>
      <p:bldP spid="3143" grpId="0" animBg="1"/>
      <p:bldP spid="3144" grpId="0" animBg="1"/>
      <p:bldP spid="314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750459" y="1133720"/>
            <a:ext cx="3893549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Ходит по лесу Федот.</a:t>
            </a:r>
          </a:p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Летом лыко дерёт. </a:t>
            </a:r>
          </a:p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Зимой лапу сосёт.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838657" y="123478"/>
            <a:ext cx="54726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4000" b="1" i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Животные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530538" y="2272493"/>
            <a:ext cx="19127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Медведь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rgbClr val="264B96"/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pic>
        <p:nvPicPr>
          <p:cNvPr id="11" name="Picture 13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41523" y="2798367"/>
            <a:ext cx="1479806" cy="2092985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844737"/>
            <a:ext cx="1331640" cy="22977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8" b="115"/>
          <a:stretch/>
        </p:blipFill>
        <p:spPr>
          <a:xfrm>
            <a:off x="2789499" y="1923678"/>
            <a:ext cx="4305782" cy="3366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020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advClick="0"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295913" y="794739"/>
            <a:ext cx="56592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По полю скачет — ушки прячет. </a:t>
            </a:r>
          </a:p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Встанет столбом — ушки торчком.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987824" y="195486"/>
            <a:ext cx="367240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4000" b="1" i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Животные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11242" y="2230443"/>
            <a:ext cx="12364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Заяц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rgbClr val="264B96"/>
                </a:solidFill>
                <a:latin typeface="Arial" pitchFamily="34" charset="0"/>
                <a:cs typeface="Arial" pitchFamily="34" charset="0"/>
              </a:rPr>
              <a:t>20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699958"/>
            <a:ext cx="1403648" cy="2421980"/>
          </a:xfrm>
          <a:prstGeom prst="rect">
            <a:avLst/>
          </a:prstGeom>
        </p:spPr>
      </p:pic>
      <p:pic>
        <p:nvPicPr>
          <p:cNvPr id="10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55323" y="2699958"/>
            <a:ext cx="1584176" cy="2240602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4304" y="1564180"/>
            <a:ext cx="4297731" cy="347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287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251521" y="841861"/>
            <a:ext cx="3528392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Рыжая хозяюшка</a:t>
            </a:r>
          </a:p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Из лесу пришла,</a:t>
            </a:r>
          </a:p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Всех кур пересчитала </a:t>
            </a:r>
          </a:p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И с собой унесла.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20372" y="2349966"/>
            <a:ext cx="11926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Лиса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rgbClr val="264B96"/>
                </a:solidFill>
                <a:latin typeface="Arial" pitchFamily="34" charset="0"/>
                <a:cs typeface="Arial" pitchFamily="34" charset="0"/>
              </a:rPr>
              <a:t>30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189" y="2918814"/>
            <a:ext cx="1192638" cy="2057884"/>
          </a:xfrm>
          <a:prstGeom prst="rect">
            <a:avLst/>
          </a:prstGeom>
        </p:spPr>
      </p:pic>
      <p:pic>
        <p:nvPicPr>
          <p:cNvPr id="10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20806" y="3134073"/>
            <a:ext cx="1387698" cy="1962710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987824" y="195486"/>
            <a:ext cx="367240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4000" b="1" i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Животные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861" y="1930805"/>
            <a:ext cx="4873894" cy="321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32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251520" y="903372"/>
            <a:ext cx="468052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Дом - глубокая нора,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Ночь - рабочая пора,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Корм - лягушка, чёрный жук,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Там в лесу живет …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23529" y="2283718"/>
            <a:ext cx="172819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Барсук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rgbClr val="264B96"/>
                </a:solidFill>
                <a:latin typeface="Arial" pitchFamily="34" charset="0"/>
                <a:cs typeface="Arial" pitchFamily="34" charset="0"/>
              </a:rPr>
              <a:t>40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9" y="2762875"/>
            <a:ext cx="1387698" cy="2394458"/>
          </a:xfrm>
          <a:prstGeom prst="rect">
            <a:avLst/>
          </a:prstGeom>
        </p:spPr>
      </p:pic>
      <p:pic>
        <p:nvPicPr>
          <p:cNvPr id="10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96336" y="2781631"/>
            <a:ext cx="1547664" cy="2188961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2987824" y="195486"/>
            <a:ext cx="367240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4000" b="1" i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Животные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091" b="100000" l="2500" r="988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7"/>
          <a:stretch/>
        </p:blipFill>
        <p:spPr>
          <a:xfrm>
            <a:off x="2452661" y="2262532"/>
            <a:ext cx="4464496" cy="28393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33908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advClick="0"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251520" y="903372"/>
            <a:ext cx="4181581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Зелёная, но не трава. Холодная, но не лёд. </a:t>
            </a:r>
          </a:p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Поёт, но не птица- </a:t>
            </a:r>
          </a:p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Вот такая небылица.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95536" y="2363557"/>
            <a:ext cx="20162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Лягушка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rgbClr val="264B96"/>
                </a:solidFill>
                <a:latin typeface="Arial" pitchFamily="34" charset="0"/>
                <a:cs typeface="Arial" pitchFamily="34" charset="0"/>
              </a:rPr>
              <a:t>50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8259" y="2900412"/>
            <a:ext cx="1235720" cy="2132222"/>
          </a:xfrm>
          <a:prstGeom prst="rect">
            <a:avLst/>
          </a:prstGeom>
        </p:spPr>
      </p:pic>
      <p:pic>
        <p:nvPicPr>
          <p:cNvPr id="10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61445" y="3069924"/>
            <a:ext cx="1387698" cy="1962710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2987824" y="195486"/>
            <a:ext cx="367240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4000" b="1" i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Животные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1629879"/>
            <a:ext cx="4597120" cy="3549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97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323528" y="987574"/>
            <a:ext cx="33894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Ручьями очищаются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И хвоя, и валежник,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И первым появляется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В проталине…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059832" y="163962"/>
            <a:ext cx="280831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40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Цветы</a:t>
            </a:r>
            <a:r>
              <a:rPr lang="ru-RU" sz="4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10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552" y="2819375"/>
            <a:ext cx="1296144" cy="2236483"/>
          </a:xfrm>
          <a:prstGeom prst="rect">
            <a:avLst/>
          </a:prstGeom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23528" y="2427734"/>
            <a:ext cx="27048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Подснежник</a:t>
            </a:r>
          </a:p>
        </p:txBody>
      </p:sp>
      <p:pic>
        <p:nvPicPr>
          <p:cNvPr id="8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89130" y="3023995"/>
            <a:ext cx="1387698" cy="1962710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0073" y="1738558"/>
            <a:ext cx="5539957" cy="324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315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323528" y="871848"/>
            <a:ext cx="3824502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Нет пока нигде травы,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На деревьях нет листвы.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Но на клумбе — фокус: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Распустился …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7181" y="2794277"/>
            <a:ext cx="1361482" cy="2349223"/>
          </a:xfrm>
          <a:prstGeom prst="rect">
            <a:avLst/>
          </a:prstGeom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95536" y="2355726"/>
            <a:ext cx="17047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Крокус</a:t>
            </a:r>
          </a:p>
        </p:txBody>
      </p:sp>
      <p:pic>
        <p:nvPicPr>
          <p:cNvPr id="8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60275" y="3124072"/>
            <a:ext cx="1390038" cy="1966020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059832" y="163962"/>
            <a:ext cx="280831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40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Цветы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2748" y="1081398"/>
            <a:ext cx="4475718" cy="404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79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395536" y="871848"/>
            <a:ext cx="353350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Из луковки вырос,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Но в пищу негож.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На яркий стаканчик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Цветок тот похож…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30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1505" y="2875265"/>
            <a:ext cx="1296144" cy="2236483"/>
          </a:xfrm>
          <a:prstGeom prst="rect">
            <a:avLst/>
          </a:prstGeom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95536" y="2355726"/>
            <a:ext cx="234476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Тюльпан</a:t>
            </a:r>
          </a:p>
        </p:txBody>
      </p:sp>
      <p:pic>
        <p:nvPicPr>
          <p:cNvPr id="8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61445" y="3075806"/>
            <a:ext cx="1387698" cy="1962710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3059832" y="163962"/>
            <a:ext cx="280831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40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Цветы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2288" y="1419622"/>
            <a:ext cx="4823029" cy="3692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360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354415" y="987574"/>
            <a:ext cx="472164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Молодой я как цыплёнок,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Тот , что вышел из пелёнок.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Если я отцвел, дружок,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Стал я беленький пушок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40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8530" y="2719688"/>
            <a:ext cx="1284019" cy="2215561"/>
          </a:xfrm>
          <a:prstGeom prst="rect">
            <a:avLst/>
          </a:prstGeom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76142" y="2311013"/>
            <a:ext cx="28488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Одуванчик</a:t>
            </a:r>
          </a:p>
        </p:txBody>
      </p:sp>
      <p:pic>
        <p:nvPicPr>
          <p:cNvPr id="13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77048" y="2825465"/>
            <a:ext cx="1512168" cy="2138756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059832" y="163962"/>
            <a:ext cx="280831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40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Цветы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649293"/>
            <a:ext cx="5415285" cy="3620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156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316462" y="862664"/>
            <a:ext cx="468758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Он – цветочный принц-поэт,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В шляпу жёлтую одет.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Про весну сонет на бис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Прочитает нам …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50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552" y="2947774"/>
            <a:ext cx="1224136" cy="2112233"/>
          </a:xfrm>
          <a:prstGeom prst="rect">
            <a:avLst/>
          </a:prstGeom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95536" y="2283718"/>
            <a:ext cx="191271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Нарцисс</a:t>
            </a:r>
          </a:p>
        </p:txBody>
      </p:sp>
      <p:pic>
        <p:nvPicPr>
          <p:cNvPr id="13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96336" y="3012687"/>
            <a:ext cx="1447520" cy="2047320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059832" y="163962"/>
            <a:ext cx="280831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/>
            <a:r>
              <a:rPr lang="ru-RU" sz="4000" b="1" i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Цветы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83"/>
          <a:stretch/>
        </p:blipFill>
        <p:spPr>
          <a:xfrm>
            <a:off x="2197173" y="1935163"/>
            <a:ext cx="5373401" cy="320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179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395536" y="951135"/>
            <a:ext cx="389354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Не заботясь о погоде,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В сарафане белом ходит,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А в один из тёплых дней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Май серёжки дарит ей.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rgbClr val="007635"/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8562" y="2945984"/>
            <a:ext cx="1236694" cy="2133902"/>
          </a:xfrm>
          <a:prstGeom prst="rect">
            <a:avLst/>
          </a:prstGeom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544591" y="2355726"/>
            <a:ext cx="155267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Берёза</a:t>
            </a:r>
          </a:p>
        </p:txBody>
      </p:sp>
      <p:pic>
        <p:nvPicPr>
          <p:cNvPr id="13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40020" y="3010920"/>
            <a:ext cx="1387700" cy="196271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2255571" y="1179460"/>
            <a:ext cx="5340765" cy="4118839"/>
            <a:chOff x="2267744" y="941516"/>
            <a:chExt cx="5453060" cy="4238717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26"/>
            <a:stretch/>
          </p:blipFill>
          <p:spPr>
            <a:xfrm flipH="1">
              <a:off x="4427984" y="941516"/>
              <a:ext cx="3292820" cy="409573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0" b="96667" l="4082" r="9365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267744" y="1968197"/>
              <a:ext cx="3212036" cy="3212036"/>
            </a:xfrm>
            <a:prstGeom prst="rect">
              <a:avLst/>
            </a:prstGeom>
          </p:spPr>
        </p:pic>
      </p:grpSp>
      <p:sp>
        <p:nvSpPr>
          <p:cNvPr id="11" name="Прямоугольник 10"/>
          <p:cNvSpPr/>
          <p:nvPr/>
        </p:nvSpPr>
        <p:spPr>
          <a:xfrm>
            <a:off x="3275856" y="304804"/>
            <a:ext cx="259228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i="1" dirty="0">
                <a:ln w="11430"/>
                <a:solidFill>
                  <a:srgbClr val="007635"/>
                </a:solidFill>
                <a:latin typeface="Georgia" panose="02040502050405020303" pitchFamily="18" charset="0"/>
              </a:rPr>
              <a:t>Деревья</a:t>
            </a:r>
          </a:p>
        </p:txBody>
      </p:sp>
    </p:spTree>
    <p:extLst>
      <p:ext uri="{BB962C8B-B14F-4D97-AF65-F5344CB8AC3E}">
        <p14:creationId xmlns:p14="http://schemas.microsoft.com/office/powerpoint/2010/main" val="354139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advClick="0"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251520" y="951135"/>
            <a:ext cx="410445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Пушистые комочки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Расселись на </a:t>
            </a:r>
            <a:r>
              <a:rPr lang="ru-RU" sz="2000" b="1" i="1" dirty="0" err="1">
                <a:solidFill>
                  <a:srgbClr val="002060"/>
                </a:solidFill>
              </a:rPr>
              <a:t>пруточке</a:t>
            </a:r>
            <a:r>
              <a:rPr lang="ru-RU" sz="2000" b="1" i="1" dirty="0">
                <a:solidFill>
                  <a:srgbClr val="002060"/>
                </a:solidFill>
              </a:rPr>
              <a:t>.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Весною зацветает,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И Пасху зазывает.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275856" y="304804"/>
            <a:ext cx="259228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i="1" dirty="0">
                <a:ln w="11430"/>
                <a:solidFill>
                  <a:srgbClr val="007635"/>
                </a:solidFill>
                <a:latin typeface="Georgia" panose="02040502050405020303" pitchFamily="18" charset="0"/>
              </a:rPr>
              <a:t>Деревья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rgbClr val="007635"/>
                </a:solidFill>
                <a:latin typeface="Arial" pitchFamily="34" charset="0"/>
                <a:cs typeface="Arial" pitchFamily="34" charset="0"/>
              </a:rPr>
              <a:t>20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7968" y="2825315"/>
            <a:ext cx="1306483" cy="2254323"/>
          </a:xfrm>
          <a:prstGeom prst="rect">
            <a:avLst/>
          </a:prstGeom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357986" y="2355726"/>
            <a:ext cx="14806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Верба</a:t>
            </a:r>
          </a:p>
        </p:txBody>
      </p:sp>
      <p:pic>
        <p:nvPicPr>
          <p:cNvPr id="13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720806" y="3003798"/>
            <a:ext cx="1387698" cy="1962710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saturation sat="66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4018" y="839734"/>
            <a:ext cx="6022739" cy="432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9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395536" y="951135"/>
            <a:ext cx="3533509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Поздно дерево цветёт,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У неё сок липкий.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Собирают пчёлы мёд,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Пьют нектар у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rgbClr val="007635"/>
                </a:solidFill>
                <a:latin typeface="Arial" pitchFamily="34" charset="0"/>
                <a:cs typeface="Arial" pitchFamily="34" charset="0"/>
              </a:rPr>
              <a:t>30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5322" y="2848881"/>
            <a:ext cx="1314814" cy="2268698"/>
          </a:xfrm>
          <a:prstGeom prst="rect">
            <a:avLst/>
          </a:prstGeom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538072" y="2355726"/>
            <a:ext cx="13366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Липа</a:t>
            </a:r>
          </a:p>
        </p:txBody>
      </p:sp>
      <p:pic>
        <p:nvPicPr>
          <p:cNvPr id="13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59824" y="2765445"/>
            <a:ext cx="1584176" cy="2240601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3275856" y="304804"/>
            <a:ext cx="259228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i="1" dirty="0">
                <a:ln w="11430"/>
                <a:solidFill>
                  <a:srgbClr val="007635"/>
                </a:solidFill>
                <a:latin typeface="Georgia" panose="02040502050405020303" pitchFamily="18" charset="0"/>
              </a:rPr>
              <a:t>Деревья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477" y="918240"/>
            <a:ext cx="5309045" cy="4230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3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395536" y="951135"/>
            <a:ext cx="403244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r>
              <a:rPr lang="ru-RU" sz="2000" b="1" i="1" dirty="0">
                <a:solidFill>
                  <a:srgbClr val="002060"/>
                </a:solidFill>
              </a:rPr>
              <a:t>Листик на ладонь похож,</a:t>
            </a:r>
          </a:p>
          <a:p>
            <a:r>
              <a:rPr lang="ru-RU" sz="2000" b="1" i="1" dirty="0">
                <a:solidFill>
                  <a:srgbClr val="002060"/>
                </a:solidFill>
              </a:rPr>
              <a:t>осенью красив, пригож...</a:t>
            </a:r>
          </a:p>
          <a:p>
            <a:r>
              <a:rPr lang="ru-RU" sz="2000" b="1" i="1" dirty="0">
                <a:solidFill>
                  <a:srgbClr val="002060"/>
                </a:solidFill>
              </a:rPr>
              <a:t>Каждый в дерево влюблён, </a:t>
            </a:r>
          </a:p>
          <a:p>
            <a:r>
              <a:rPr lang="ru-RU" sz="2000" b="1" i="1" dirty="0">
                <a:solidFill>
                  <a:srgbClr val="002060"/>
                </a:solidFill>
              </a:rPr>
              <a:t>потому что это ...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rgbClr val="007635"/>
                </a:solidFill>
                <a:latin typeface="Arial" pitchFamily="34" charset="0"/>
                <a:cs typeface="Arial" pitchFamily="34" charset="0"/>
              </a:rPr>
              <a:t>40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091" y="2714399"/>
            <a:ext cx="1374832" cy="2372258"/>
          </a:xfrm>
          <a:prstGeom prst="rect">
            <a:avLst/>
          </a:prstGeom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614521" y="2274574"/>
            <a:ext cx="122413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Клён</a:t>
            </a:r>
            <a:r>
              <a:rPr lang="ru-RU" sz="2800" i="1" dirty="0"/>
              <a:t> </a:t>
            </a:r>
          </a:p>
        </p:txBody>
      </p:sp>
      <p:pic>
        <p:nvPicPr>
          <p:cNvPr id="13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21367" y="2831150"/>
            <a:ext cx="1512168" cy="2138756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431125" y="883243"/>
            <a:ext cx="4445131" cy="4233996"/>
            <a:chOff x="2431125" y="883243"/>
            <a:chExt cx="4445131" cy="4233996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8300" b="100000" l="14900" r="7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5" b="2"/>
            <a:stretch/>
          </p:blipFill>
          <p:spPr>
            <a:xfrm>
              <a:off x="3995936" y="883243"/>
              <a:ext cx="2880320" cy="4208787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4245" b="98002" l="6180" r="9138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64" b="66"/>
            <a:stretch/>
          </p:blipFill>
          <p:spPr>
            <a:xfrm>
              <a:off x="2431125" y="2547865"/>
              <a:ext cx="3132513" cy="2569374"/>
            </a:xfrm>
            <a:prstGeom prst="rect">
              <a:avLst/>
            </a:prstGeom>
          </p:spPr>
        </p:pic>
      </p:grpSp>
      <p:sp>
        <p:nvSpPr>
          <p:cNvPr id="11" name="Прямоугольник 10"/>
          <p:cNvSpPr/>
          <p:nvPr/>
        </p:nvSpPr>
        <p:spPr>
          <a:xfrm>
            <a:off x="3275856" y="304804"/>
            <a:ext cx="259228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i="1" dirty="0">
                <a:ln w="11430"/>
                <a:solidFill>
                  <a:srgbClr val="007635"/>
                </a:solidFill>
                <a:latin typeface="Georgia" panose="02040502050405020303" pitchFamily="18" charset="0"/>
              </a:rPr>
              <a:t>Деревья</a:t>
            </a:r>
          </a:p>
        </p:txBody>
      </p:sp>
    </p:spTree>
    <p:extLst>
      <p:ext uri="{BB962C8B-B14F-4D97-AF65-F5344CB8AC3E}">
        <p14:creationId xmlns:p14="http://schemas.microsoft.com/office/powerpoint/2010/main" val="384608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advClick="0"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467946" y="880529"/>
            <a:ext cx="316795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Почки – липучие,</a:t>
            </a:r>
          </a:p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листья – пахучие, </a:t>
            </a:r>
          </a:p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плоды – летучие.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rgbClr val="007635"/>
                </a:solidFill>
                <a:latin typeface="Arial" pitchFamily="34" charset="0"/>
                <a:cs typeface="Arial" pitchFamily="34" charset="0"/>
              </a:rPr>
              <a:t>50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650" y="2658519"/>
            <a:ext cx="1440160" cy="2484981"/>
          </a:xfrm>
          <a:prstGeom prst="rect">
            <a:avLst/>
          </a:prstGeom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544591" y="2211710"/>
            <a:ext cx="16246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Тополь</a:t>
            </a:r>
          </a:p>
        </p:txBody>
      </p:sp>
      <p:pic>
        <p:nvPicPr>
          <p:cNvPr id="13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97928" y="2931790"/>
            <a:ext cx="1498373" cy="2119245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3334533" y="794739"/>
            <a:ext cx="4124332" cy="4636806"/>
            <a:chOff x="3334533" y="794739"/>
            <a:chExt cx="4124332" cy="4636806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306" b="92649" l="4526" r="98707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64106" y="794739"/>
              <a:ext cx="3294759" cy="4636806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2500" b="92750" l="20000" r="69375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05" b="-13"/>
            <a:stretch/>
          </p:blipFill>
          <p:spPr>
            <a:xfrm>
              <a:off x="3334533" y="2606056"/>
              <a:ext cx="1659145" cy="2537444"/>
            </a:xfrm>
            <a:prstGeom prst="rect">
              <a:avLst/>
            </a:prstGeom>
          </p:spPr>
        </p:pic>
      </p:grpSp>
      <p:sp>
        <p:nvSpPr>
          <p:cNvPr id="11" name="Прямоугольник 10"/>
          <p:cNvSpPr/>
          <p:nvPr/>
        </p:nvSpPr>
        <p:spPr>
          <a:xfrm>
            <a:off x="3275856" y="304804"/>
            <a:ext cx="259228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i="1" dirty="0">
                <a:ln w="11430"/>
                <a:solidFill>
                  <a:srgbClr val="007635"/>
                </a:solidFill>
                <a:latin typeface="Georgia" panose="02040502050405020303" pitchFamily="18" charset="0"/>
              </a:rPr>
              <a:t>Деревья</a:t>
            </a:r>
          </a:p>
        </p:txBody>
      </p:sp>
    </p:spTree>
    <p:extLst>
      <p:ext uri="{BB962C8B-B14F-4D97-AF65-F5344CB8AC3E}">
        <p14:creationId xmlns:p14="http://schemas.microsoft.com/office/powerpoint/2010/main" val="1638733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advClick="0"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214982" y="754999"/>
            <a:ext cx="7649004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228600">
              <a:spcAft>
                <a:spcPts val="0"/>
              </a:spcAft>
            </a:pPr>
            <a:r>
              <a:rPr lang="ru-RU" sz="2000" b="1" i="1" dirty="0">
                <a:solidFill>
                  <a:srgbClr val="CC3300"/>
                </a:solidFill>
                <a:ea typeface="Times New Roman"/>
              </a:rPr>
              <a:t>Желанный гость с далёкого края</a:t>
            </a:r>
          </a:p>
          <a:p>
            <a:pPr marL="228600">
              <a:spcAft>
                <a:spcPts val="0"/>
              </a:spcAft>
            </a:pPr>
            <a:r>
              <a:rPr lang="ru-RU" sz="2000" b="1" i="1" dirty="0">
                <a:solidFill>
                  <a:srgbClr val="CC3300"/>
                </a:solidFill>
                <a:ea typeface="Times New Roman"/>
              </a:rPr>
              <a:t>Вернулся домой, о весне распевая.</a:t>
            </a:r>
          </a:p>
          <a:p>
            <a:pPr marL="228600">
              <a:spcAft>
                <a:spcPts val="0"/>
              </a:spcAft>
            </a:pPr>
            <a:r>
              <a:rPr lang="ru-RU" sz="2000" b="1" i="1" dirty="0">
                <a:solidFill>
                  <a:srgbClr val="CC3300"/>
                </a:solidFill>
                <a:ea typeface="Times New Roman"/>
              </a:rPr>
              <a:t>Очень ловкий молодец,</a:t>
            </a:r>
          </a:p>
          <a:p>
            <a:r>
              <a:rPr lang="ru-RU" sz="2000" b="1" i="1" dirty="0">
                <a:solidFill>
                  <a:srgbClr val="CC3300"/>
                </a:solidFill>
                <a:ea typeface="Calibri"/>
                <a:cs typeface="Times New Roman"/>
              </a:rPr>
              <a:t>    А зовут его …</a:t>
            </a:r>
            <a:endParaRPr lang="ru-RU" sz="2000" b="1" i="1" dirty="0">
              <a:solidFill>
                <a:srgbClr val="CC33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4982" y="2723867"/>
            <a:ext cx="1368152" cy="2360732"/>
          </a:xfrm>
          <a:prstGeom prst="rect">
            <a:avLst/>
          </a:prstGeom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544591" y="2211710"/>
            <a:ext cx="201118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Скворец</a:t>
            </a:r>
          </a:p>
        </p:txBody>
      </p:sp>
      <p:pic>
        <p:nvPicPr>
          <p:cNvPr id="12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22291" y="2840594"/>
            <a:ext cx="1584176" cy="2240602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194358" y="195486"/>
            <a:ext cx="212109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i="1" cap="none" spc="0" dirty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Птицы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" b="3"/>
          <a:stretch/>
        </p:blipFill>
        <p:spPr>
          <a:xfrm>
            <a:off x="2446263" y="1563638"/>
            <a:ext cx="4251474" cy="3655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69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advClick="0"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544591" y="825517"/>
            <a:ext cx="505126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marL="228600">
              <a:spcAft>
                <a:spcPts val="0"/>
              </a:spcAft>
            </a:pPr>
            <a:r>
              <a:rPr lang="ru-RU" sz="2400" b="1" i="1" dirty="0">
                <a:solidFill>
                  <a:srgbClr val="CC3300"/>
                </a:solidFill>
                <a:ea typeface="Times New Roman"/>
              </a:rPr>
              <a:t>В синем небе голосок,</a:t>
            </a:r>
          </a:p>
          <a:p>
            <a:r>
              <a:rPr lang="ru-RU" sz="2400" b="1" i="1" dirty="0">
                <a:solidFill>
                  <a:srgbClr val="CC3300"/>
                </a:solidFill>
                <a:ea typeface="Calibri"/>
                <a:cs typeface="Times New Roman"/>
              </a:rPr>
              <a:t>Будто крохотный звонок</a:t>
            </a:r>
            <a:r>
              <a:rPr lang="ru-RU" sz="2400" b="1" i="1" dirty="0">
                <a:solidFill>
                  <a:srgbClr val="7A5100"/>
                </a:solidFill>
                <a:ea typeface="Calibri"/>
                <a:cs typeface="Times New Roman"/>
              </a:rPr>
              <a:t>. </a:t>
            </a:r>
            <a:endParaRPr lang="ru-RU" sz="2400" b="1" i="1" dirty="0">
              <a:solidFill>
                <a:srgbClr val="7A51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7544" y="2541009"/>
            <a:ext cx="1440160" cy="2484981"/>
          </a:xfrm>
          <a:prstGeom prst="rect">
            <a:avLst/>
          </a:prstGeom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62355" y="1995686"/>
            <a:ext cx="24374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Жаворонок</a:t>
            </a:r>
          </a:p>
        </p:txBody>
      </p:sp>
      <p:pic>
        <p:nvPicPr>
          <p:cNvPr id="12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16574" y="2885696"/>
            <a:ext cx="1512168" cy="2138756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000" b="74667" l="517" r="984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89" r="89" b="50"/>
          <a:stretch/>
        </p:blipFill>
        <p:spPr>
          <a:xfrm flipH="1">
            <a:off x="2934797" y="1635646"/>
            <a:ext cx="4346772" cy="339034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194358" y="195486"/>
            <a:ext cx="212109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i="1" cap="none" spc="0" dirty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Птицы</a:t>
            </a:r>
          </a:p>
        </p:txBody>
      </p:sp>
    </p:spTree>
    <p:extLst>
      <p:ext uri="{BB962C8B-B14F-4D97-AF65-F5344CB8AC3E}">
        <p14:creationId xmlns:p14="http://schemas.microsoft.com/office/powerpoint/2010/main" val="198669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advClick="0"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247640" y="951135"/>
            <a:ext cx="534822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C00000"/>
                </a:solidFill>
              </a:rPr>
              <a:t>Всех перелётных птиц черней,</a:t>
            </a:r>
            <a:br>
              <a:rPr lang="ru-RU" sz="2000" b="1" i="1" dirty="0">
                <a:solidFill>
                  <a:srgbClr val="C00000"/>
                </a:solidFill>
              </a:rPr>
            </a:br>
            <a:r>
              <a:rPr lang="ru-RU" sz="2000" b="1" i="1" dirty="0">
                <a:solidFill>
                  <a:srgbClr val="C00000"/>
                </a:solidFill>
              </a:rPr>
              <a:t>Чистит пашню от червей.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30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1622" y="2641130"/>
            <a:ext cx="1450238" cy="2502370"/>
          </a:xfrm>
          <a:prstGeom prst="rect">
            <a:avLst/>
          </a:prstGeom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47640" y="1851670"/>
            <a:ext cx="12280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Грач</a:t>
            </a:r>
          </a:p>
        </p:txBody>
      </p:sp>
      <p:pic>
        <p:nvPicPr>
          <p:cNvPr id="12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80312" y="2674641"/>
            <a:ext cx="1656184" cy="2342447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659021"/>
            <a:ext cx="4619651" cy="359984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194358" y="195486"/>
            <a:ext cx="212109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i="1" cap="none" spc="0" dirty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Птицы</a:t>
            </a:r>
          </a:p>
        </p:txBody>
      </p:sp>
    </p:spTree>
    <p:extLst>
      <p:ext uri="{BB962C8B-B14F-4D97-AF65-F5344CB8AC3E}">
        <p14:creationId xmlns:p14="http://schemas.microsoft.com/office/powerpoint/2010/main" val="408153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244454" y="963998"/>
            <a:ext cx="4397605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fontAlgn="base"/>
            <a:r>
              <a:rPr lang="ru-RU" sz="2000" b="1" i="1" dirty="0">
                <a:solidFill>
                  <a:srgbClr val="C00000"/>
                </a:solidFill>
              </a:rPr>
              <a:t>Уж весна, но поле бело.</a:t>
            </a:r>
          </a:p>
          <a:p>
            <a:pPr fontAlgn="base"/>
            <a:r>
              <a:rPr lang="ru-RU" sz="2000" b="1" i="1" dirty="0">
                <a:solidFill>
                  <a:srgbClr val="C00000"/>
                </a:solidFill>
              </a:rPr>
              <a:t>Птичка с юга прилетела.</a:t>
            </a:r>
          </a:p>
          <a:p>
            <a:pPr fontAlgn="base"/>
            <a:r>
              <a:rPr lang="ru-RU" sz="2000" b="1" i="1" dirty="0">
                <a:solidFill>
                  <a:srgbClr val="C00000"/>
                </a:solidFill>
              </a:rPr>
              <a:t>Холодно ещё, и зябнет</a:t>
            </a:r>
          </a:p>
          <a:p>
            <a:pPr fontAlgn="base"/>
            <a:r>
              <a:rPr lang="ru-RU" sz="2000" b="1" i="1" dirty="0">
                <a:solidFill>
                  <a:srgbClr val="C00000"/>
                </a:solidFill>
              </a:rPr>
              <a:t>На берёзке голой …</a:t>
            </a:r>
            <a:endParaRPr lang="ru-RU" sz="2000" b="1" i="1" dirty="0">
              <a:solidFill>
                <a:srgbClr val="C00000"/>
              </a:solidFill>
              <a:effectLst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40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5041" y="2877626"/>
            <a:ext cx="1313177" cy="2265874"/>
          </a:xfrm>
          <a:prstGeom prst="rect">
            <a:avLst/>
          </a:prstGeom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99792" y="2427734"/>
            <a:ext cx="16246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Зяблик</a:t>
            </a:r>
          </a:p>
        </p:txBody>
      </p:sp>
      <p:pic>
        <p:nvPicPr>
          <p:cNvPr id="12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46076" y="2814608"/>
            <a:ext cx="1519042" cy="2148478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419622"/>
            <a:ext cx="3384376" cy="385461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194358" y="195486"/>
            <a:ext cx="212109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i="1" cap="none" spc="0" dirty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Птицы</a:t>
            </a:r>
          </a:p>
        </p:txBody>
      </p:sp>
    </p:spTree>
    <p:extLst>
      <p:ext uri="{BB962C8B-B14F-4D97-AF65-F5344CB8AC3E}">
        <p14:creationId xmlns:p14="http://schemas.microsoft.com/office/powerpoint/2010/main" val="47342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225868" y="841817"/>
            <a:ext cx="3914084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C00000"/>
                </a:solidFill>
              </a:rPr>
              <a:t>Спереди — шильце,</a:t>
            </a:r>
          </a:p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C00000"/>
                </a:solidFill>
              </a:rPr>
              <a:t>Сзади — </a:t>
            </a:r>
            <a:r>
              <a:rPr lang="ru-RU" sz="2000" b="1" i="1" dirty="0" err="1">
                <a:solidFill>
                  <a:srgbClr val="C00000"/>
                </a:solidFill>
              </a:rPr>
              <a:t>вильце</a:t>
            </a:r>
            <a:r>
              <a:rPr lang="ru-RU" sz="2000" b="1" i="1" dirty="0">
                <a:solidFill>
                  <a:srgbClr val="C00000"/>
                </a:solidFill>
              </a:rPr>
              <a:t>, </a:t>
            </a:r>
          </a:p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C00000"/>
                </a:solidFill>
              </a:rPr>
              <a:t>Сверху — чёрное суконце, </a:t>
            </a:r>
          </a:p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C00000"/>
                </a:solidFill>
              </a:rPr>
              <a:t>Снизу — белое полотенце.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50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3528" y="2880412"/>
            <a:ext cx="1296144" cy="2236483"/>
          </a:xfrm>
          <a:prstGeom prst="rect">
            <a:avLst/>
          </a:prstGeom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225868" y="2459240"/>
            <a:ext cx="22579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Ласточка</a:t>
            </a:r>
          </a:p>
        </p:txBody>
      </p:sp>
      <p:pic>
        <p:nvPicPr>
          <p:cNvPr id="12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336869" y="2750867"/>
            <a:ext cx="1581263" cy="2236482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735" y="1597799"/>
            <a:ext cx="6711527" cy="350229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194358" y="195486"/>
            <a:ext cx="212109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i="1" cap="none" spc="0" dirty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anose="02040502050405020303" pitchFamily="18" charset="0"/>
              </a:rPr>
              <a:t>Птицы</a:t>
            </a:r>
          </a:p>
        </p:txBody>
      </p:sp>
    </p:spTree>
    <p:extLst>
      <p:ext uri="{BB962C8B-B14F-4D97-AF65-F5344CB8AC3E}">
        <p14:creationId xmlns:p14="http://schemas.microsoft.com/office/powerpoint/2010/main" val="282026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496042" y="722059"/>
            <a:ext cx="764900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ru-RU" sz="2000" b="1" i="1" dirty="0">
                <a:solidFill>
                  <a:srgbClr val="002060"/>
                </a:solidFill>
              </a:rPr>
              <a:t>Эта крошечка-красотка</a:t>
            </a:r>
          </a:p>
          <a:p>
            <a:pPr eaLnBrk="1" hangingPunct="1"/>
            <a:r>
              <a:rPr lang="ru-RU" sz="2000" b="1" i="1" dirty="0">
                <a:solidFill>
                  <a:srgbClr val="002060"/>
                </a:solidFill>
              </a:rPr>
              <a:t>Крылья расправляет ловко.</a:t>
            </a:r>
          </a:p>
          <a:p>
            <a:pPr eaLnBrk="1" hangingPunct="1"/>
            <a:r>
              <a:rPr lang="ru-RU" sz="2000" b="1" i="1" dirty="0">
                <a:solidFill>
                  <a:srgbClr val="002060"/>
                </a:solidFill>
              </a:rPr>
              <a:t>Платье красное в горошек,</a:t>
            </a:r>
          </a:p>
          <a:p>
            <a:pPr eaLnBrk="1" hangingPunct="1"/>
            <a:r>
              <a:rPr lang="ru-RU" sz="2000" b="1" i="1" dirty="0">
                <a:solidFill>
                  <a:srgbClr val="002060"/>
                </a:solidFill>
              </a:rPr>
              <a:t>Несколько красивых ножек.</a:t>
            </a:r>
          </a:p>
          <a:p>
            <a:pPr eaLnBrk="1" hangingPunct="1"/>
            <a:r>
              <a:rPr lang="ru-RU" sz="2000" b="1" i="1" dirty="0">
                <a:solidFill>
                  <a:srgbClr val="002060"/>
                </a:solidFill>
              </a:rPr>
              <a:t>Симпатичная головка,</a:t>
            </a:r>
          </a:p>
          <a:p>
            <a:pPr eaLnBrk="1" hangingPunct="1"/>
            <a:r>
              <a:rPr lang="ru-RU" sz="2000" b="1" i="1" dirty="0">
                <a:solidFill>
                  <a:srgbClr val="002060"/>
                </a:solidFill>
              </a:rPr>
              <a:t>Это ...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838657" y="304804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i="1" dirty="0">
                <a:ln w="11430"/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Насекомые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9094" y="2838290"/>
            <a:ext cx="1329563" cy="2294148"/>
          </a:xfrm>
          <a:prstGeom prst="rect">
            <a:avLst/>
          </a:prstGeom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83140" y="2480749"/>
            <a:ext cx="343698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Божья коровка</a:t>
            </a:r>
          </a:p>
        </p:txBody>
      </p:sp>
      <p:pic>
        <p:nvPicPr>
          <p:cNvPr id="14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10533" y="3003798"/>
            <a:ext cx="1438610" cy="2034718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135" y="1923678"/>
            <a:ext cx="3470080" cy="324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81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559897" y="903679"/>
            <a:ext cx="401210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Летит, пищит,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Ножки длинные тащит,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Случай не упустит: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Сядет и укусит….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3701" y="2823347"/>
            <a:ext cx="1323488" cy="2283664"/>
          </a:xfrm>
          <a:prstGeom prst="rect">
            <a:avLst/>
          </a:prstGeom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95536" y="2229178"/>
            <a:ext cx="15763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Комар</a:t>
            </a:r>
          </a:p>
        </p:txBody>
      </p:sp>
      <p:pic>
        <p:nvPicPr>
          <p:cNvPr id="14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39046" y="3008320"/>
            <a:ext cx="1440160" cy="2036911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838657" y="304804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i="1" dirty="0">
                <a:ln w="11430"/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Насекомые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189" y="1001752"/>
            <a:ext cx="6378233" cy="4043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35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461788" y="953526"/>
            <a:ext cx="497430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000" b="1" i="1" dirty="0">
                <a:solidFill>
                  <a:srgbClr val="002060"/>
                </a:solidFill>
              </a:rPr>
              <a:t>Вот букашка-работяга.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Целый день трудиться рада.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Ношу на спине своей</a:t>
            </a:r>
            <a:br>
              <a:rPr lang="ru-RU" sz="2000" b="1" i="1" dirty="0">
                <a:solidFill>
                  <a:srgbClr val="002060"/>
                </a:solidFill>
              </a:rPr>
            </a:br>
            <a:r>
              <a:rPr lang="ru-RU" sz="2000" b="1" i="1" dirty="0">
                <a:solidFill>
                  <a:srgbClr val="002060"/>
                </a:solidFill>
              </a:rPr>
              <a:t>Быстро тащит... 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30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1842" y="2782768"/>
            <a:ext cx="1368152" cy="2360732"/>
          </a:xfrm>
          <a:prstGeom prst="rect">
            <a:avLst/>
          </a:prstGeom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461788" y="2276965"/>
            <a:ext cx="213170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Муравей</a:t>
            </a:r>
          </a:p>
        </p:txBody>
      </p:sp>
      <p:pic>
        <p:nvPicPr>
          <p:cNvPr id="14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77786" y="2931789"/>
            <a:ext cx="1530718" cy="2164993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838657" y="304804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i="1" dirty="0">
                <a:ln w="11430"/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Насекомые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085" y="1150751"/>
            <a:ext cx="5943180" cy="401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54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498407" y="794739"/>
            <a:ext cx="7649004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000" b="1" dirty="0">
                <a:solidFill>
                  <a:srgbClr val="002060"/>
                </a:solidFill>
              </a:rPr>
              <a:t>Волосата, зелена,</a:t>
            </a:r>
          </a:p>
          <a:p>
            <a:pPr eaLnBrk="1" hangingPunct="1">
              <a:spcBef>
                <a:spcPct val="20000"/>
              </a:spcBef>
            </a:pPr>
            <a:r>
              <a:rPr lang="ru-RU" sz="2000" b="1" dirty="0">
                <a:solidFill>
                  <a:srgbClr val="002060"/>
                </a:solidFill>
              </a:rPr>
              <a:t>В листьях прячется она.</a:t>
            </a:r>
          </a:p>
          <a:p>
            <a:pPr eaLnBrk="1" hangingPunct="1">
              <a:spcBef>
                <a:spcPct val="20000"/>
              </a:spcBef>
            </a:pPr>
            <a:r>
              <a:rPr lang="ru-RU" sz="2000" b="1" dirty="0">
                <a:solidFill>
                  <a:srgbClr val="002060"/>
                </a:solidFill>
              </a:rPr>
              <a:t>Хоть и много ножек,</a:t>
            </a:r>
          </a:p>
          <a:p>
            <a:pPr eaLnBrk="1" hangingPunct="1"/>
            <a:r>
              <a:rPr lang="ru-RU" sz="2000" b="1" dirty="0">
                <a:solidFill>
                  <a:srgbClr val="002060"/>
                </a:solidFill>
              </a:rPr>
              <a:t>Бегать все равно не может.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720806" y="410019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40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589" y="2486103"/>
            <a:ext cx="1540083" cy="2657397"/>
          </a:xfrm>
          <a:prstGeom prst="rect">
            <a:avLst/>
          </a:prstGeom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029616" y="2201396"/>
            <a:ext cx="204519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Гусеница</a:t>
            </a:r>
          </a:p>
        </p:txBody>
      </p:sp>
      <p:pic>
        <p:nvPicPr>
          <p:cNvPr id="14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530425" y="2855476"/>
            <a:ext cx="1540083" cy="2178238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1838657" y="304804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i="1" dirty="0">
                <a:ln w="11430"/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Насекомые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504612"/>
            <a:ext cx="4189557" cy="26203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40211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5"/>
          <p:cNvSpPr txBox="1">
            <a:spLocks noChangeArrowheads="1"/>
          </p:cNvSpPr>
          <p:nvPr/>
        </p:nvSpPr>
        <p:spPr bwMode="auto">
          <a:xfrm>
            <a:off x="450150" y="775295"/>
            <a:ext cx="764900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/>
            <a:r>
              <a:rPr lang="ru-RU" sz="2000" b="1" i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Нет, не птица, но летает.</a:t>
            </a:r>
          </a:p>
          <a:p>
            <a:pPr eaLnBrk="1" hangingPunct="1"/>
            <a:r>
              <a:rPr lang="ru-RU" sz="2000" b="1" i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Высоко она порхает.</a:t>
            </a:r>
          </a:p>
          <a:p>
            <a:pPr eaLnBrk="1" hangingPunct="1"/>
            <a:r>
              <a:rPr lang="ru-RU" sz="2000" b="1" i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 цветочке посидит,</a:t>
            </a:r>
          </a:p>
          <a:p>
            <a:pPr eaLnBrk="1" hangingPunct="1"/>
            <a:r>
              <a:rPr lang="ru-RU" sz="2000" b="1" i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 раскраской всех манит.</a:t>
            </a:r>
          </a:p>
          <a:p>
            <a:pPr eaLnBrk="1" hangingPunct="1"/>
            <a:r>
              <a:rPr lang="ru-RU" sz="2000" b="1" i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Вся такая лапочка,</a:t>
            </a:r>
          </a:p>
          <a:p>
            <a:pPr eaLnBrk="1" hangingPunct="1"/>
            <a:r>
              <a:rPr lang="ru-RU" sz="2000" b="1" i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Маленькая…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7929956" y="304804"/>
            <a:ext cx="85321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>
                <a:ln w="11430"/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50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5536" y="2880123"/>
            <a:ext cx="1236377" cy="2133355"/>
          </a:xfrm>
          <a:prstGeom prst="rect">
            <a:avLst/>
          </a:prstGeom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1331640" y="2715766"/>
            <a:ext cx="27048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ru-RU" sz="2800" b="1" i="1" dirty="0">
                <a:solidFill>
                  <a:srgbClr val="FF0000"/>
                </a:solidFill>
              </a:rPr>
              <a:t>Бабочка</a:t>
            </a:r>
          </a:p>
        </p:txBody>
      </p:sp>
      <p:pic>
        <p:nvPicPr>
          <p:cNvPr id="14" name="Picture 13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491951" y="2874722"/>
            <a:ext cx="1512168" cy="2138756"/>
          </a:xfrm>
          <a:prstGeom prst="rect">
            <a:avLst/>
          </a:prstGeom>
          <a:noFill/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artDeco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701562" flipH="1">
            <a:off x="3100636" y="1008518"/>
            <a:ext cx="4587427" cy="4460936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1838657" y="304804"/>
            <a:ext cx="547260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600" b="1" i="1" dirty="0">
                <a:ln w="11430"/>
                <a:solidFill>
                  <a:schemeClr val="accent6">
                    <a:lumMod val="50000"/>
                  </a:schemeClr>
                </a:solidFill>
                <a:latin typeface="Georgia" panose="02040502050405020303" pitchFamily="18" charset="0"/>
              </a:rPr>
              <a:t>Насекомые</a:t>
            </a:r>
          </a:p>
        </p:txBody>
      </p:sp>
    </p:spTree>
    <p:extLst>
      <p:ext uri="{BB962C8B-B14F-4D97-AF65-F5344CB8AC3E}">
        <p14:creationId xmlns:p14="http://schemas.microsoft.com/office/powerpoint/2010/main" val="3046331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 Box 3"/>
          <p:cNvSpPr txBox="1">
            <a:spLocks noChangeArrowheads="1"/>
          </p:cNvSpPr>
          <p:nvPr/>
        </p:nvSpPr>
        <p:spPr bwMode="auto">
          <a:xfrm>
            <a:off x="467544" y="2199725"/>
            <a:ext cx="7776864" cy="441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algn="ctr" eaLnBrk="1" hangingPunct="1">
              <a:lnSpc>
                <a:spcPct val="50000"/>
              </a:lnSpc>
              <a:spcBef>
                <a:spcPct val="50000"/>
              </a:spcBef>
            </a:pPr>
            <a:r>
              <a:rPr lang="ru-RU" sz="4000" b="1" i="1" dirty="0">
                <a:ln>
                  <a:solidFill>
                    <a:srgbClr val="C8F57F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Молодцы ребята!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0346E1C-48B3-4D13-A919-86B40E312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79512" y="1437690"/>
            <a:ext cx="1944216" cy="3349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E31D053-6B66-43DD-BC84-264E8E69928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9156" y="1437690"/>
            <a:ext cx="2291784" cy="3241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7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1728</TotalTime>
  <Words>633</Words>
  <Application>Microsoft Office PowerPoint</Application>
  <PresentationFormat>Экран (16:9)</PresentationFormat>
  <Paragraphs>208</Paragraphs>
  <Slides>29</Slides>
  <Notes>29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Georgia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Ранько Елена</dc:creator>
  <cp:lastModifiedBy>Ирина Никитина</cp:lastModifiedBy>
  <cp:revision>136</cp:revision>
  <dcterms:created xsi:type="dcterms:W3CDTF">2015-05-04T12:07:23Z</dcterms:created>
  <dcterms:modified xsi:type="dcterms:W3CDTF">2025-03-17T10:08:10Z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4208268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S9.1.4</vt:lpwstr>
  </property>
</Properties>
</file>