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3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6DD48-C7F4-4705-A82D-5ADEDA90B0AC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A5C63-6B9F-4969-BE95-A8F1A63C8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14.xml"/><Relationship Id="rId18" Type="http://schemas.openxmlformats.org/officeDocument/2006/relationships/slide" Target="slide19.xml"/><Relationship Id="rId26" Type="http://schemas.openxmlformats.org/officeDocument/2006/relationships/slide" Target="slide27.xml"/><Relationship Id="rId39" Type="http://schemas.openxmlformats.org/officeDocument/2006/relationships/slide" Target="slide40.xml"/><Relationship Id="rId21" Type="http://schemas.openxmlformats.org/officeDocument/2006/relationships/slide" Target="slide22.xml"/><Relationship Id="rId34" Type="http://schemas.openxmlformats.org/officeDocument/2006/relationships/slide" Target="slide35.xml"/><Relationship Id="rId42" Type="http://schemas.openxmlformats.org/officeDocument/2006/relationships/slide" Target="slide43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29" Type="http://schemas.openxmlformats.org/officeDocument/2006/relationships/slide" Target="slide30.xml"/><Relationship Id="rId41" Type="http://schemas.openxmlformats.org/officeDocument/2006/relationships/slide" Target="slide4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24" Type="http://schemas.openxmlformats.org/officeDocument/2006/relationships/slide" Target="slide25.xml"/><Relationship Id="rId32" Type="http://schemas.openxmlformats.org/officeDocument/2006/relationships/slide" Target="slide33.xml"/><Relationship Id="rId37" Type="http://schemas.openxmlformats.org/officeDocument/2006/relationships/slide" Target="slide38.xml"/><Relationship Id="rId40" Type="http://schemas.openxmlformats.org/officeDocument/2006/relationships/slide" Target="slide41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23" Type="http://schemas.openxmlformats.org/officeDocument/2006/relationships/slide" Target="slide24.xml"/><Relationship Id="rId28" Type="http://schemas.openxmlformats.org/officeDocument/2006/relationships/slide" Target="slide29.xml"/><Relationship Id="rId36" Type="http://schemas.openxmlformats.org/officeDocument/2006/relationships/slide" Target="slide37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31" Type="http://schemas.openxmlformats.org/officeDocument/2006/relationships/slide" Target="slide32.xml"/><Relationship Id="rId44" Type="http://schemas.openxmlformats.org/officeDocument/2006/relationships/slide" Target="slide45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Relationship Id="rId22" Type="http://schemas.openxmlformats.org/officeDocument/2006/relationships/slide" Target="slide23.xml"/><Relationship Id="rId27" Type="http://schemas.openxmlformats.org/officeDocument/2006/relationships/slide" Target="slide28.xml"/><Relationship Id="rId30" Type="http://schemas.openxmlformats.org/officeDocument/2006/relationships/slide" Target="slide31.xml"/><Relationship Id="rId35" Type="http://schemas.openxmlformats.org/officeDocument/2006/relationships/slide" Target="slide36.xml"/><Relationship Id="rId43" Type="http://schemas.openxmlformats.org/officeDocument/2006/relationships/slide" Target="slide44.xml"/><Relationship Id="rId8" Type="http://schemas.openxmlformats.org/officeDocument/2006/relationships/slide" Target="slide9.xml"/><Relationship Id="rId3" Type="http://schemas.openxmlformats.org/officeDocument/2006/relationships/slide" Target="slide4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5" Type="http://schemas.openxmlformats.org/officeDocument/2006/relationships/slide" Target="slide26.xml"/><Relationship Id="rId33" Type="http://schemas.openxmlformats.org/officeDocument/2006/relationships/slide" Target="slide34.xml"/><Relationship Id="rId38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07704" y="4725144"/>
            <a:ext cx="7776864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1" u="none" strike="noStrike" kern="1200" spc="50" normalizeH="0" baseline="0" noProof="0" dirty="0">
                <a:ln w="11430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Животный мир России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119455"/>
              </p:ext>
            </p:extLst>
          </p:nvPr>
        </p:nvGraphicFramePr>
        <p:xfrm>
          <a:off x="1032743" y="480419"/>
          <a:ext cx="6840757" cy="4392486"/>
        </p:xfrm>
        <a:graphic>
          <a:graphicData uri="http://schemas.openxmlformats.org/drawingml/2006/table">
            <a:tbl>
              <a:tblPr lastCol="1" bandRow="1" bandCol="1">
                <a:tableStyleId>{F2DE63D5-997A-4646-A377-4702673A728D}</a:tableStyleId>
              </a:tblPr>
              <a:tblGrid>
                <a:gridCol w="977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72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2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2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72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20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08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hlinkClick r:id="rId2" action="ppaction://hlinksldjump"/>
          </p:cNvPr>
          <p:cNvSpPr/>
          <p:nvPr/>
        </p:nvSpPr>
        <p:spPr>
          <a:xfrm>
            <a:off x="1403648" y="47667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2267744" y="47667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3347864" y="476672"/>
            <a:ext cx="4411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4243415" y="464766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10" name="Прямоугольник 9">
            <a:hlinkClick r:id="rId6" action="ppaction://hlinksldjump"/>
          </p:cNvPr>
          <p:cNvSpPr/>
          <p:nvPr/>
        </p:nvSpPr>
        <p:spPr>
          <a:xfrm>
            <a:off x="5220072" y="47667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1" name="Прямоугольник 10">
            <a:hlinkClick r:id="rId7" action="ppaction://hlinksldjump"/>
          </p:cNvPr>
          <p:cNvSpPr/>
          <p:nvPr/>
        </p:nvSpPr>
        <p:spPr>
          <a:xfrm>
            <a:off x="6156176" y="47667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12" name="Прямоугольник 11">
            <a:hlinkClick r:id="rId8" action="ppaction://hlinksldjump"/>
          </p:cNvPr>
          <p:cNvSpPr/>
          <p:nvPr/>
        </p:nvSpPr>
        <p:spPr>
          <a:xfrm>
            <a:off x="1331640" y="119675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13" name="Прямоугольник 12">
            <a:hlinkClick r:id="rId9" action="ppaction://hlinksldjump"/>
          </p:cNvPr>
          <p:cNvSpPr/>
          <p:nvPr/>
        </p:nvSpPr>
        <p:spPr>
          <a:xfrm>
            <a:off x="2267744" y="119675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14" name="Прямоугольник 13">
            <a:hlinkClick r:id="rId10" action="ppaction://hlinksldjump"/>
          </p:cNvPr>
          <p:cNvSpPr/>
          <p:nvPr/>
        </p:nvSpPr>
        <p:spPr>
          <a:xfrm>
            <a:off x="3275856" y="1196752"/>
            <a:ext cx="441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15" name="Прямоугольник 14">
            <a:hlinkClick r:id="rId11" action="ppaction://hlinksldjump"/>
          </p:cNvPr>
          <p:cNvSpPr/>
          <p:nvPr/>
        </p:nvSpPr>
        <p:spPr>
          <a:xfrm>
            <a:off x="4139952" y="119675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16" name="Прямоугольник 15">
            <a:hlinkClick r:id="rId12" action="ppaction://hlinksldjump"/>
          </p:cNvPr>
          <p:cNvSpPr/>
          <p:nvPr/>
        </p:nvSpPr>
        <p:spPr>
          <a:xfrm>
            <a:off x="5076056" y="1196752"/>
            <a:ext cx="6693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17" name="Прямоугольник 16">
            <a:hlinkClick r:id="rId13" action="ppaction://hlinksldjump"/>
          </p:cNvPr>
          <p:cNvSpPr/>
          <p:nvPr/>
        </p:nvSpPr>
        <p:spPr>
          <a:xfrm>
            <a:off x="6084168" y="119675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18" name="Прямоугольник 17">
            <a:hlinkClick r:id="rId14" action="ppaction://hlinksldjump"/>
          </p:cNvPr>
          <p:cNvSpPr/>
          <p:nvPr/>
        </p:nvSpPr>
        <p:spPr>
          <a:xfrm>
            <a:off x="1259632" y="191683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19" name="Прямоугольник 18">
            <a:hlinkClick r:id="rId15" action="ppaction://hlinksldjump"/>
          </p:cNvPr>
          <p:cNvSpPr/>
          <p:nvPr/>
        </p:nvSpPr>
        <p:spPr>
          <a:xfrm>
            <a:off x="2123728" y="191683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20" name="Прямоугольник 19">
            <a:hlinkClick r:id="rId16" action="ppaction://hlinksldjump"/>
          </p:cNvPr>
          <p:cNvSpPr/>
          <p:nvPr/>
        </p:nvSpPr>
        <p:spPr>
          <a:xfrm>
            <a:off x="3203848" y="191683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21" name="Прямоугольник 20">
            <a:hlinkClick r:id="rId17" action="ppaction://hlinksldjump"/>
          </p:cNvPr>
          <p:cNvSpPr/>
          <p:nvPr/>
        </p:nvSpPr>
        <p:spPr>
          <a:xfrm>
            <a:off x="4139952" y="191683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22" name="Прямоугольник 21">
            <a:hlinkClick r:id="rId18" action="ppaction://hlinksldjump"/>
          </p:cNvPr>
          <p:cNvSpPr/>
          <p:nvPr/>
        </p:nvSpPr>
        <p:spPr>
          <a:xfrm>
            <a:off x="5076056" y="191683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23" name="Прямоугольник 22">
            <a:hlinkClick r:id="rId19" action="ppaction://hlinksldjump"/>
          </p:cNvPr>
          <p:cNvSpPr/>
          <p:nvPr/>
        </p:nvSpPr>
        <p:spPr>
          <a:xfrm>
            <a:off x="6084168" y="1916832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18</a:t>
            </a:r>
          </a:p>
        </p:txBody>
      </p:sp>
      <p:sp>
        <p:nvSpPr>
          <p:cNvPr id="24" name="Прямоугольник 23">
            <a:hlinkClick r:id="rId20" action="ppaction://hlinksldjump"/>
          </p:cNvPr>
          <p:cNvSpPr/>
          <p:nvPr/>
        </p:nvSpPr>
        <p:spPr>
          <a:xfrm>
            <a:off x="1187624" y="270892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25" name="Прямоугольник 24">
            <a:hlinkClick r:id="rId21" action="ppaction://hlinksldjump"/>
          </p:cNvPr>
          <p:cNvSpPr/>
          <p:nvPr/>
        </p:nvSpPr>
        <p:spPr>
          <a:xfrm>
            <a:off x="2195736" y="270892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26" name="Прямоугольник 25">
            <a:hlinkClick r:id="rId22" action="ppaction://hlinksldjump"/>
          </p:cNvPr>
          <p:cNvSpPr/>
          <p:nvPr/>
        </p:nvSpPr>
        <p:spPr>
          <a:xfrm>
            <a:off x="3131840" y="270892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21</a:t>
            </a:r>
          </a:p>
        </p:txBody>
      </p:sp>
      <p:sp>
        <p:nvSpPr>
          <p:cNvPr id="27" name="Прямоугольник 26">
            <a:hlinkClick r:id="rId23" action="ppaction://hlinksldjump"/>
          </p:cNvPr>
          <p:cNvSpPr/>
          <p:nvPr/>
        </p:nvSpPr>
        <p:spPr>
          <a:xfrm>
            <a:off x="4139952" y="270892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22</a:t>
            </a:r>
          </a:p>
        </p:txBody>
      </p:sp>
      <p:sp>
        <p:nvSpPr>
          <p:cNvPr id="28" name="Прямоугольник 27">
            <a:hlinkClick r:id="rId24" action="ppaction://hlinksldjump"/>
          </p:cNvPr>
          <p:cNvSpPr/>
          <p:nvPr/>
        </p:nvSpPr>
        <p:spPr>
          <a:xfrm>
            <a:off x="5076056" y="270892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23</a:t>
            </a:r>
          </a:p>
        </p:txBody>
      </p:sp>
      <p:sp>
        <p:nvSpPr>
          <p:cNvPr id="29" name="Прямоугольник 28">
            <a:hlinkClick r:id="rId25" action="ppaction://hlinksldjump"/>
          </p:cNvPr>
          <p:cNvSpPr/>
          <p:nvPr/>
        </p:nvSpPr>
        <p:spPr>
          <a:xfrm>
            <a:off x="6084168" y="270892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24</a:t>
            </a:r>
          </a:p>
        </p:txBody>
      </p:sp>
      <p:sp>
        <p:nvSpPr>
          <p:cNvPr id="30" name="Прямоугольник 29">
            <a:hlinkClick r:id="rId26" action="ppaction://hlinksldjump"/>
          </p:cNvPr>
          <p:cNvSpPr/>
          <p:nvPr/>
        </p:nvSpPr>
        <p:spPr>
          <a:xfrm>
            <a:off x="1259632" y="342900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25</a:t>
            </a:r>
          </a:p>
        </p:txBody>
      </p:sp>
      <p:sp>
        <p:nvSpPr>
          <p:cNvPr id="31" name="Прямоугольник 30">
            <a:hlinkClick r:id="rId27" action="ppaction://hlinksldjump"/>
          </p:cNvPr>
          <p:cNvSpPr/>
          <p:nvPr/>
        </p:nvSpPr>
        <p:spPr>
          <a:xfrm>
            <a:off x="2195736" y="342900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26</a:t>
            </a:r>
          </a:p>
        </p:txBody>
      </p:sp>
      <p:sp>
        <p:nvSpPr>
          <p:cNvPr id="32" name="Прямоугольник 31">
            <a:hlinkClick r:id="rId28" action="ppaction://hlinksldjump"/>
          </p:cNvPr>
          <p:cNvSpPr/>
          <p:nvPr/>
        </p:nvSpPr>
        <p:spPr>
          <a:xfrm>
            <a:off x="3131840" y="342900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27</a:t>
            </a:r>
          </a:p>
        </p:txBody>
      </p:sp>
      <p:sp>
        <p:nvSpPr>
          <p:cNvPr id="33" name="Прямоугольник 32">
            <a:hlinkClick r:id="rId29" action="ppaction://hlinksldjump"/>
          </p:cNvPr>
          <p:cNvSpPr/>
          <p:nvPr/>
        </p:nvSpPr>
        <p:spPr>
          <a:xfrm>
            <a:off x="4139952" y="342900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28</a:t>
            </a:r>
          </a:p>
        </p:txBody>
      </p:sp>
      <p:sp>
        <p:nvSpPr>
          <p:cNvPr id="34" name="Прямоугольник 33">
            <a:hlinkClick r:id="rId30" action="ppaction://hlinksldjump"/>
          </p:cNvPr>
          <p:cNvSpPr/>
          <p:nvPr/>
        </p:nvSpPr>
        <p:spPr>
          <a:xfrm>
            <a:off x="5076056" y="342900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29</a:t>
            </a:r>
          </a:p>
        </p:txBody>
      </p:sp>
      <p:sp>
        <p:nvSpPr>
          <p:cNvPr id="35" name="Прямоугольник 34">
            <a:hlinkClick r:id="rId31" action="ppaction://hlinksldjump"/>
          </p:cNvPr>
          <p:cNvSpPr/>
          <p:nvPr/>
        </p:nvSpPr>
        <p:spPr>
          <a:xfrm>
            <a:off x="6156176" y="342900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36" name="Прямоугольник 35">
            <a:hlinkClick r:id="rId32" action="ppaction://hlinksldjump"/>
          </p:cNvPr>
          <p:cNvSpPr/>
          <p:nvPr/>
        </p:nvSpPr>
        <p:spPr>
          <a:xfrm>
            <a:off x="1259632" y="414908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31</a:t>
            </a:r>
          </a:p>
        </p:txBody>
      </p:sp>
      <p:sp>
        <p:nvSpPr>
          <p:cNvPr id="37" name="Прямоугольник 36">
            <a:hlinkClick r:id="rId33" action="ppaction://hlinksldjump"/>
          </p:cNvPr>
          <p:cNvSpPr/>
          <p:nvPr/>
        </p:nvSpPr>
        <p:spPr>
          <a:xfrm>
            <a:off x="2123728" y="414908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32</a:t>
            </a:r>
          </a:p>
        </p:txBody>
      </p:sp>
      <p:sp>
        <p:nvSpPr>
          <p:cNvPr id="38" name="Прямоугольник 37">
            <a:hlinkClick r:id="rId34" action="ppaction://hlinksldjump"/>
          </p:cNvPr>
          <p:cNvSpPr/>
          <p:nvPr/>
        </p:nvSpPr>
        <p:spPr>
          <a:xfrm>
            <a:off x="3203848" y="414908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33</a:t>
            </a:r>
          </a:p>
        </p:txBody>
      </p:sp>
      <p:sp>
        <p:nvSpPr>
          <p:cNvPr id="39" name="Прямоугольник 38">
            <a:hlinkClick r:id="rId35" action="ppaction://hlinksldjump"/>
          </p:cNvPr>
          <p:cNvSpPr/>
          <p:nvPr/>
        </p:nvSpPr>
        <p:spPr>
          <a:xfrm>
            <a:off x="4139952" y="414908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34</a:t>
            </a:r>
          </a:p>
        </p:txBody>
      </p:sp>
      <p:sp>
        <p:nvSpPr>
          <p:cNvPr id="40" name="Прямоугольник 39">
            <a:hlinkClick r:id="rId36" action="ppaction://hlinksldjump"/>
          </p:cNvPr>
          <p:cNvSpPr/>
          <p:nvPr/>
        </p:nvSpPr>
        <p:spPr>
          <a:xfrm>
            <a:off x="5148064" y="414908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35</a:t>
            </a:r>
          </a:p>
        </p:txBody>
      </p:sp>
      <p:sp>
        <p:nvSpPr>
          <p:cNvPr id="41" name="Прямоугольник 40">
            <a:hlinkClick r:id="rId37" action="ppaction://hlinksldjump"/>
          </p:cNvPr>
          <p:cNvSpPr/>
          <p:nvPr/>
        </p:nvSpPr>
        <p:spPr>
          <a:xfrm>
            <a:off x="6084168" y="4149080"/>
            <a:ext cx="6976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36</a:t>
            </a:r>
          </a:p>
        </p:txBody>
      </p:sp>
      <p:sp>
        <p:nvSpPr>
          <p:cNvPr id="44" name="7-конечная звезда 43">
            <a:hlinkClick r:id="rId38" action="ppaction://hlinksldjump"/>
          </p:cNvPr>
          <p:cNvSpPr/>
          <p:nvPr/>
        </p:nvSpPr>
        <p:spPr>
          <a:xfrm>
            <a:off x="7092280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7-конечная звезда 44">
            <a:hlinkClick r:id="rId39" action="ppaction://hlinksldjump"/>
          </p:cNvPr>
          <p:cNvSpPr/>
          <p:nvPr/>
        </p:nvSpPr>
        <p:spPr>
          <a:xfrm>
            <a:off x="7092280" y="1340768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7-конечная звезда 45">
            <a:hlinkClick r:id="rId40" action="ppaction://hlinksldjump"/>
          </p:cNvPr>
          <p:cNvSpPr/>
          <p:nvPr/>
        </p:nvSpPr>
        <p:spPr>
          <a:xfrm>
            <a:off x="7092280" y="2060848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7-конечная звезда 46">
            <a:hlinkClick r:id="rId41" action="ppaction://hlinksldjump"/>
          </p:cNvPr>
          <p:cNvSpPr/>
          <p:nvPr/>
        </p:nvSpPr>
        <p:spPr>
          <a:xfrm>
            <a:off x="7092280" y="2780928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7-конечная звезда 47">
            <a:hlinkClick r:id="rId42" action="ppaction://hlinksldjump"/>
          </p:cNvPr>
          <p:cNvSpPr/>
          <p:nvPr/>
        </p:nvSpPr>
        <p:spPr>
          <a:xfrm>
            <a:off x="7092280" y="3501008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7-конечная звезда 48">
            <a:hlinkClick r:id="rId43" action="ppaction://hlinksldjump"/>
          </p:cNvPr>
          <p:cNvSpPr/>
          <p:nvPr/>
        </p:nvSpPr>
        <p:spPr>
          <a:xfrm>
            <a:off x="7092280" y="4293096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2821356" y="5152742"/>
            <a:ext cx="491301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10160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За правильный ответ -5 баллов</a:t>
            </a:r>
          </a:p>
          <a:p>
            <a:pPr algn="ctr"/>
            <a:r>
              <a:rPr lang="ru-RU" sz="2800" dirty="0">
                <a:ln w="10160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Ответ на           10 баллов</a:t>
            </a:r>
          </a:p>
        </p:txBody>
      </p:sp>
      <p:sp>
        <p:nvSpPr>
          <p:cNvPr id="51" name="7-конечная звезда 50"/>
          <p:cNvSpPr/>
          <p:nvPr/>
        </p:nvSpPr>
        <p:spPr>
          <a:xfrm>
            <a:off x="4848806" y="5573299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Управляющая кнопка: в конец 51">
            <a:hlinkClick r:id="rId44" action="ppaction://hlinksldjump" highlightClick="1"/>
          </p:cNvPr>
          <p:cNvSpPr/>
          <p:nvPr/>
        </p:nvSpPr>
        <p:spPr>
          <a:xfrm>
            <a:off x="8495928" y="6463656"/>
            <a:ext cx="648072" cy="394344"/>
          </a:xfrm>
          <a:prstGeom prst="actionButtonE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9255" y="777659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уважительно прозвали бурого медведя жители Сибири?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3606" y="2060848"/>
            <a:ext cx="3168353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 зверей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3606" y="3140968"/>
            <a:ext cx="3168353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Хозяин тайги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7984" y="2060848"/>
            <a:ext cx="316835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Санитар леса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27986" y="3140968"/>
            <a:ext cx="316835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Начальник Чукотки</a:t>
            </a:r>
          </a:p>
        </p:txBody>
      </p:sp>
      <p:sp>
        <p:nvSpPr>
          <p:cNvPr id="9" name="Управляющая кнопка: домой 8">
            <a:hlinkClick r:id="rId2" action="ppaction://hlinksldjump" highlightClick="1"/>
          </p:cNvPr>
          <p:cNvSpPr/>
          <p:nvPr/>
        </p:nvSpPr>
        <p:spPr>
          <a:xfrm>
            <a:off x="8224286" y="5996452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787460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в старину на Руси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называли вепрем?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2248591"/>
            <a:ext cx="2664296" cy="792088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Лося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39469" y="3301481"/>
            <a:ext cx="2436787" cy="775591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Кабана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39469" y="2226569"/>
            <a:ext cx="2448272" cy="81411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Филина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1640" y="3284984"/>
            <a:ext cx="2664296" cy="792088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Медведя</a:t>
            </a:r>
          </a:p>
        </p:txBody>
      </p:sp>
      <p:sp>
        <p:nvSpPr>
          <p:cNvPr id="8" name="Управляющая кнопка: домой 7">
            <a:hlinkClick r:id="rId2" action="ppaction://hlinksldjump" highlightClick="1"/>
          </p:cNvPr>
          <p:cNvSpPr/>
          <p:nvPr/>
        </p:nvSpPr>
        <p:spPr>
          <a:xfrm>
            <a:off x="8172400" y="589612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2400" y="6017920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810215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из перечисленного является старинным русским именем?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2060848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Зубрий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3429000"/>
            <a:ext cx="288032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Тигрий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27984" y="2060848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Бобрий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9992" y="3429000"/>
            <a:ext cx="2736304" cy="826392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Кабаний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24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88188" y="704600"/>
            <a:ext cx="6967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в русских сказках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называют Топтыгин?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2060848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Кабана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3284984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Лося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3284984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Гуся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060848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Медведя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00392" y="589612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800915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Мехом какого животного отделана шапка Мономаха?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9632" y="2132856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Соболь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573016"/>
            <a:ext cx="288032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Горностай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88024" y="2132856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Бобёр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3645024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Куница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0306" y="6022119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14483" y="705832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русская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охотничья порода собак?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2132856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Атомная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3573016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Рысистая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3541826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Лихая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2132856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Борзая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452320" y="5157192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48496" y="77433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из предложенных животных НЕ является лошадью?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2132856"/>
            <a:ext cx="367240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Орловский рысак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3356992"/>
            <a:ext cx="3672408" cy="108012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Владимирский тяжеловоз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52020" y="3356992"/>
            <a:ext cx="3672408" cy="108012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Лошадь Пржевальского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2132856"/>
            <a:ext cx="381642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Сибирская кобылка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7864" y="5251468"/>
            <a:ext cx="3816424" cy="1464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6600"/>
                </a:solidFill>
              </a:rPr>
              <a:t>Это насекомое семейства настоящих саранчовых, вредитель сенокосов, </a:t>
            </a:r>
          </a:p>
          <a:p>
            <a:pPr algn="ctr"/>
            <a:r>
              <a:rPr lang="ru-RU" sz="2000" dirty="0">
                <a:solidFill>
                  <a:srgbClr val="006600"/>
                </a:solidFill>
              </a:rPr>
              <a:t>пастбищ, зерновых культур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24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718899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звали любимую лошадь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Петра Первого?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2132856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Иветта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3429000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Мюзетта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2132856"/>
            <a:ext cx="230425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Жанетта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3429000"/>
            <a:ext cx="223224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Лизетта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8384" y="548680"/>
            <a:ext cx="65841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17890" y="777659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хищная рыба стала героиней русской народной сказки?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63688" y="2132856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Акула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63688" y="3356992"/>
            <a:ext cx="230425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Пиранья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16016" y="3356992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Барракуда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2132856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88292" y="788146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какой губернии России был выведен в конце </a:t>
            </a:r>
            <a:r>
              <a:rPr lang="en-US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VIII</a:t>
            </a:r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начале </a:t>
            </a:r>
            <a:r>
              <a:rPr lang="en-US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XIX </a:t>
            </a:r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века</a:t>
            </a:r>
            <a:r>
              <a:rPr lang="en-US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dirty="0">
              <a:ln>
                <a:solidFill>
                  <a:srgbClr val="0070C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орловский рысак?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9632" y="2348880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Тамбовская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501008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Курская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99992" y="2348880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Смоленская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9992" y="3501008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Воронежская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9649" y="6022119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54342" y="779981"/>
            <a:ext cx="74168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Сказку о каком животном вспоминают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России, когда речь заходит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бесконечном повторении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одного и того же?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54806" y="3839344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Белая ворона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61160" y="2780928"/>
            <a:ext cx="288032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Белый Бим </a:t>
            </a:r>
          </a:p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Черное Ухо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61160" y="3839344"/>
            <a:ext cx="279116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Белый орёл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5656" y="2780928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Белый бычок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68596" y="599756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5396" y="1055043"/>
            <a:ext cx="81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«геометрическое» имя единственной лошади в нашей стране, которой при жизни был поставлен памятник </a:t>
            </a:r>
          </a:p>
          <a:p>
            <a:pPr lvl="0" algn="ctr"/>
            <a:r>
              <a:rPr lang="ru-RU" sz="24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натуральную величину и в бронзе?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4574" y="3645024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11960" y="2492896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Овал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1960" y="3645024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Ромб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9632" y="2514600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Квадрат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91381" y="4734036"/>
            <a:ext cx="5544616" cy="19409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6600"/>
                </a:solidFill>
              </a:rPr>
              <a:t>Он установлен на 1-м Государственном конном заводе в Горках под Москвой. Скульптор Эрнест Гиляров. Чемпион орловской рысистой породы не знал себе равных на Московском ипподроме. Стал отцом более чем 600 лошадей, с успехом выступающих ныне на ипподромах мира.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02473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701333"/>
            <a:ext cx="72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 Древней Руси называли строй клином, который использовали немецкие рыцари?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2574762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Овца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3769651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Мерин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99992" y="3789040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Бычок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9992" y="2574824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Свинья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269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619706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животное изображено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подножия памятника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Пржевальскому в Санкт-Петербурге?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2564904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Лошадь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78904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Собака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378904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Пингвин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9992" y="2492896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Верблюд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15572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54732" y="74165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новосёлы, по нашей традиции, первым запускают в дом?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5616" y="2276872"/>
            <a:ext cx="316835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Красного петуха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15615" y="3563846"/>
            <a:ext cx="3168351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Кошку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2276872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Мышь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040" y="3573016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Тараканов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16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3969" y="777659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из этих рыб на Руси называлась бы КРАСНОЙ?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03648" y="2276872"/>
            <a:ext cx="259228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Сёмга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03648" y="3717032"/>
            <a:ext cx="259228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Осётр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2276872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Чавыча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6017" y="3645024"/>
            <a:ext cx="259228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5995337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16812" y="88747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рыбой знаменито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озеро Байкал?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5656" y="2276872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Треска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3789040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Сельдь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2276872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Ставрида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6016" y="3717032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Омуль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18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2400" y="600335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95115" y="823464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Самая круглая, по мнению </a:t>
            </a:r>
          </a:p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древних славян, рыба  - это?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0945" y="2206924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Карась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15617" y="3304887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21501" y="3332489"/>
            <a:ext cx="2818851" cy="826392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Щука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1501" y="2203954"/>
            <a:ext cx="2818851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Вобла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5896" y="5223510"/>
            <a:ext cx="3672408" cy="16344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Воблый  – так написано в Словаре Даля  – полный, круглый. Вобла  – небольшая волжская рыба  – получила своё название именно от этого слова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19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26900" y="5996452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9455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мяса какой рыбы делают крабовые палочки отечественного производства?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03648" y="2413953"/>
            <a:ext cx="264235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Скумбрия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3393426"/>
            <a:ext cx="264235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Камбала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16016" y="3429000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Окунь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6016" y="2348880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20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26900" y="601388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837241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можно узнать о рыбе водоёмов средней полосы России,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сосчитав кольца на ее чешуе?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9632" y="2420888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645024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Вкус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2420888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Породу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3645024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21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09286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2426" y="670555"/>
            <a:ext cx="8172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Папуасы, друзья Миклухо-Маклая, попросили подарить им увиденную на корабле «большую русскую свинью с зубами на голове». </a:t>
            </a:r>
          </a:p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это было за животное?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550068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2492896"/>
            <a:ext cx="230425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Кабан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08004" y="3573016"/>
            <a:ext cx="223224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Зубр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1680" y="3615673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22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2400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738570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какого домашнего животного берут шерсть для знаменитых оренбургских платков?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564904"/>
            <a:ext cx="24482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2492896"/>
            <a:ext cx="230425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Овца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90053" y="3572244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Кролик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355" y="3572244"/>
            <a:ext cx="223224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Верблюд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23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25782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45144" y="696360"/>
            <a:ext cx="7416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российское животное стало символом </a:t>
            </a:r>
            <a:r>
              <a:rPr lang="en-US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XXII</a:t>
            </a:r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олимпийских игр, прошедших в Москве в 1980 году?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492896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3594602"/>
            <a:ext cx="2381019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Петух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55368" y="3568400"/>
            <a:ext cx="26464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3968" y="2514600"/>
            <a:ext cx="26178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Медведь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3888" y="6149537"/>
            <a:ext cx="3193960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006600"/>
                </a:solidFill>
              </a:rPr>
              <a:t>Медвежонок Миша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24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26900" y="598528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63588" y="872716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запасается российский бурый медведь перед сном?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1600" y="1988840"/>
            <a:ext cx="381642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Подкожным жиром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71600" y="3212976"/>
            <a:ext cx="381642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Сушеной малиной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4048" y="1988840"/>
            <a:ext cx="32763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Вяленой рыбой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3212976"/>
            <a:ext cx="32763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Терпением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25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6327" y="6024733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91580" y="82248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яиц каких птиц современницы </a:t>
            </a:r>
            <a:r>
              <a:rPr lang="ru-RU" sz="3200" dirty="0" err="1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А.С.Пушкина</a:t>
            </a:r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выводили веснушки?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2492896"/>
            <a:ext cx="2998989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Стрижей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62277" y="350805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Галок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7984" y="2492896"/>
            <a:ext cx="2998989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Воробьев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27984" y="3473214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26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6327" y="6024733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885019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из перечисленных птиц средней полосы России НЕ улетает на зимовку?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3732" y="2348880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Щегол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51724" y="342900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Скворец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2348880"/>
            <a:ext cx="259228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Соловей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29590" y="3429000"/>
            <a:ext cx="260670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Ласточка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27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601609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4744" y="980728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Каким способом журавлиные стаи передвигаются в теплые края?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2276872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Клином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3356992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Цепью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01438" y="2262572"/>
            <a:ext cx="266285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Шеренгой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01438" y="3356992"/>
            <a:ext cx="266285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Колонной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28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83172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9117" y="1101442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Чайка какого цвета является эндемиком России (в тундре Сибири на озёрных островах)?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361302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Синяя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1640" y="342900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Желтая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17852" y="3429000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Зеленая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9992" y="2331221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Розовая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29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72400" y="6022119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24744" y="967258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самая многочисленная певчая птица лесов России?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03648" y="2420888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Зяблик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67644" y="3465617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Соловей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2420888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Жаворонок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3465617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Дрозд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30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83172" y="602923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0467" y="828762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Какую птицу называют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«певцом русских полей»?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2144681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Жаворонок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91678" y="3297782"/>
            <a:ext cx="2664297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Соловей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2132856"/>
            <a:ext cx="266429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Грач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52323" y="3274132"/>
            <a:ext cx="2799997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Иволга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31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85387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780455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животные обитают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Эрмитаже со дня основания музея?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2536" y="2085826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Медведи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12890" y="3228379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Зайцы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8024" y="3228379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8024" y="2060848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Кошки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32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00392" y="5984175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42782" y="798165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прозвали воспитанников императорского училища правоведения, помещавшегося на набережной Фонтанки в Петербурге?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234888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Орлятами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3968" y="234888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Совятами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3968" y="3431513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Голубками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2025" y="3429000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Чижиками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77088" y="4869610"/>
            <a:ext cx="5616624" cy="19409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 их прозвали за мундиры зелёного с жёлтым цветом, как оперение у чижей. А песенка «Чижик-пыжик, где ты был?» являлась иронической насмешкой над будущими прокурорами и судьями царской России, воспитанниками аристократического учебного заведения.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33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08404" y="600088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47564" y="1062088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на службе средневекового русского князя ведал пчеловодством и медоварением?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298576"/>
            <a:ext cx="259228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Спальник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3429000"/>
            <a:ext cx="261486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Сокольничий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98592" y="3429000"/>
            <a:ext cx="254967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Конюший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27984" y="2309609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Чашник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34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37600" y="5998830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978644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какого американского штата «прибыл с диверсионными целями» в нашу страну </a:t>
            </a:r>
          </a:p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листоед  десятилинейный?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2405343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Монтана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47664" y="3512319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Аляска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0246" y="3512576"/>
            <a:ext cx="253002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Техас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9992" y="2348880"/>
            <a:ext cx="2520280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Колорадо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5856" y="5701510"/>
            <a:ext cx="3960440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другое название так надоевшего нам колорадского жука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35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193391" y="6003265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942181"/>
            <a:ext cx="7560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Вставьте название птицы в плакат прошлых времен «Да здравствуют советские летчики! Гордые ….нашей Родины»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03648" y="2539752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Буревестники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8798" y="2535456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Лебеди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3603654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Стрижи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5656" y="3637357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Соколы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84368" y="548680"/>
            <a:ext cx="802432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36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09751" y="5998969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64214" y="1202084"/>
            <a:ext cx="75608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любимую многими петербуржцами рыбу, пахнущую огурцами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31640" y="247330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Колюшка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28745" y="247330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Килька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44634" y="3534774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Сардина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3573016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Корюшка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3848" y="5983584"/>
            <a:ext cx="3672408" cy="7150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Корюшка, отряд лососеобразных. Длина до 35 см, весит  – до 350г.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7956376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38541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72052" y="823863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распространенное заболевание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старину на Руси называли жабой?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1640" y="2016349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Ангину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59632" y="3173705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Скарлатину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9992" y="1988840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0" y="3212976"/>
            <a:ext cx="2664296" cy="826392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ОРВИ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7956376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27532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0720" y="936774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рыба называется так же,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и река, в которой она обитает?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3281537"/>
            <a:ext cx="269915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Амур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91680" y="2204864"/>
            <a:ext cx="277116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Ангара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2204864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Енисей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2000" y="3281537"/>
            <a:ext cx="237626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5857" y="5463482"/>
            <a:ext cx="4320479" cy="13280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Белый амур и чёрный амур, семейство карповых, длина до 1,2 м, весят до 32 кг. Акклиматизированы и </a:t>
            </a:r>
          </a:p>
          <a:p>
            <a:pPr algn="ctr"/>
            <a:r>
              <a:rPr lang="ru-RU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Европейской части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7956376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16281" y="598358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8649" y="874416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Кого называют прусаком в России?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как его называли в Пруссии?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3778104"/>
            <a:ext cx="6408712" cy="1656184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Проверь свой ответ щелчком ЛКМ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2060848"/>
            <a:ext cx="6408712" cy="1656184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Рыжего таракана. В Пруссии его звали, естественно, русаком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7956376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96926" y="710331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 наша птица умеет хорошо подражать голосам многих птиц?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1640" y="2079066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Скворец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39395" y="3320334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Сорока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9992" y="2060848"/>
            <a:ext cx="273630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Соловей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99992" y="3277655"/>
            <a:ext cx="280831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Пеночка</a:t>
            </a:r>
          </a:p>
        </p:txBody>
      </p:sp>
      <p:sp>
        <p:nvSpPr>
          <p:cNvPr id="11" name="Управляющая кнопка: домой 10">
            <a:hlinkClick r:id="rId2" action="ppaction://hlinksldjump" highlightClick="1"/>
          </p:cNvPr>
          <p:cNvSpPr/>
          <p:nvPr/>
        </p:nvSpPr>
        <p:spPr>
          <a:xfrm>
            <a:off x="8244408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7956376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56885" y="5999584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76672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Древнем Египте этих птиц называли священными и держали в храмах, посвященных Солнцу. В Китае считали, что эта птица сопровождает солнце по небосводу. Аборигены Австралии называли её «птицей, смеющейся </a:t>
            </a:r>
          </a:p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рассвете». А на Руси люди верили, что крик этой птицы разгоняет любую нечисть. </a:t>
            </a:r>
          </a:p>
          <a:p>
            <a:pPr lvl="0" algn="ctr"/>
            <a:r>
              <a:rPr lang="ru-RU" sz="28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это за птица?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63688" y="4016102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Петух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63688" y="5061040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7956376" y="548680"/>
            <a:ext cx="576064" cy="504056"/>
          </a:xfrm>
          <a:prstGeom prst="star7">
            <a:avLst>
              <a:gd name="adj" fmla="val 19284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8244408" y="6031608"/>
            <a:ext cx="898400" cy="826392"/>
          </a:xfrm>
          <a:prstGeom prst="actionButtonHom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73595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ног было у сказочного зайца, за которым барон Мюнхгаузен </a:t>
            </a:r>
          </a:p>
          <a:p>
            <a:pPr lvl="0" algn="ctr"/>
            <a:r>
              <a:rPr lang="ru-RU" sz="3200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гонялся по России?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2436589"/>
            <a:ext cx="2952328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Восемь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3507012"/>
            <a:ext cx="3024336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Шесть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6018" y="2482117"/>
            <a:ext cx="2736302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31146" y="3461484"/>
            <a:ext cx="2721174" cy="914400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5576" y="2132856"/>
            <a:ext cx="7776864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spc="50" normalizeH="0" baseline="0" noProof="0" dirty="0">
                <a:ln w="1143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Спасибо за игру!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997</Words>
  <Application>Microsoft Office PowerPoint</Application>
  <PresentationFormat>Экран (4:3)</PresentationFormat>
  <Paragraphs>318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Arial</vt:lpstr>
      <vt:lpstr>Times New Roman</vt:lpstr>
      <vt:lpstr>Тема Office</vt:lpstr>
      <vt:lpstr>Презентация PowerPoint</vt:lpstr>
      <vt:lpstr>Презентация PowerPoint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  <vt:lpstr>21</vt:lpstr>
      <vt:lpstr>22</vt:lpstr>
      <vt:lpstr>23</vt:lpstr>
      <vt:lpstr>24</vt:lpstr>
      <vt:lpstr>25</vt:lpstr>
      <vt:lpstr>26</vt:lpstr>
      <vt:lpstr>27</vt:lpstr>
      <vt:lpstr>28</vt:lpstr>
      <vt:lpstr>29</vt:lpstr>
      <vt:lpstr>30</vt:lpstr>
      <vt:lpstr>31</vt:lpstr>
      <vt:lpstr>32</vt:lpstr>
      <vt:lpstr>33</vt:lpstr>
      <vt:lpstr>34</vt:lpstr>
      <vt:lpstr>35</vt:lpstr>
      <vt:lpstr>36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Ирина Никитина</cp:lastModifiedBy>
  <cp:revision>55</cp:revision>
  <dcterms:created xsi:type="dcterms:W3CDTF">2013-08-20T20:39:06Z</dcterms:created>
  <dcterms:modified xsi:type="dcterms:W3CDTF">2025-03-19T04:42:46Z</dcterms:modified>
</cp:coreProperties>
</file>