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1" r:id="rId4"/>
    <p:sldId id="292" r:id="rId5"/>
    <p:sldId id="293" r:id="rId6"/>
    <p:sldId id="294" r:id="rId7"/>
    <p:sldId id="270" r:id="rId8"/>
    <p:sldId id="271" r:id="rId9"/>
    <p:sldId id="258" r:id="rId10"/>
    <p:sldId id="272" r:id="rId11"/>
    <p:sldId id="273" r:id="rId12"/>
    <p:sldId id="274" r:id="rId13"/>
    <p:sldId id="276" r:id="rId14"/>
    <p:sldId id="277" r:id="rId15"/>
    <p:sldId id="259" r:id="rId16"/>
    <p:sldId id="279" r:id="rId17"/>
    <p:sldId id="280" r:id="rId18"/>
    <p:sldId id="281" r:id="rId19"/>
    <p:sldId id="260" r:id="rId20"/>
    <p:sldId id="282" r:id="rId21"/>
    <p:sldId id="283" r:id="rId22"/>
    <p:sldId id="284" r:id="rId23"/>
    <p:sldId id="285" r:id="rId24"/>
    <p:sldId id="286" r:id="rId25"/>
    <p:sldId id="287" r:id="rId26"/>
    <p:sldId id="275" r:id="rId27"/>
    <p:sldId id="288" r:id="rId28"/>
    <p:sldId id="289" r:id="rId29"/>
    <p:sldId id="290" r:id="rId30"/>
    <p:sldId id="262" r:id="rId31"/>
    <p:sldId id="263" r:id="rId32"/>
    <p:sldId id="264" r:id="rId33"/>
    <p:sldId id="265" r:id="rId34"/>
    <p:sldId id="266" r:id="rId35"/>
    <p:sldId id="267" r:id="rId36"/>
    <p:sldId id="295" r:id="rId3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82"/>
    <a:srgbClr val="E5FFFF"/>
    <a:srgbClr val="E84068"/>
    <a:srgbClr val="79A400"/>
    <a:srgbClr val="FF7029"/>
    <a:srgbClr val="FF9966"/>
    <a:srgbClr val="DE9400"/>
    <a:srgbClr val="EC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2EA9C1-AD7F-0FAE-929E-6FEC4BDC8C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167B95-AE0B-1E5E-580B-4F598F20B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86816A-C824-B0A0-D554-B85555FADD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D480BA-BE53-437E-BEF7-626D995DFB9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6517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C67220-480A-7D10-B6D5-92EB65E64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34544A-57CC-323F-5DCB-E692D4590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C833C9-7878-D831-4135-38AEDF6673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97DF69-380C-40F3-AC0E-3D00B3D0EDA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6317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85141D-D8F3-B540-FA1F-DE82081A4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825ED1-131F-BBB9-14D7-E655B1177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2CAFC5-D0E0-4F95-0D64-6944BA466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4EEA6-1080-4E29-9AB8-3CE8F28F940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96718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34B15-CDA9-A75C-F629-61981A4F33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68AFBA-67EE-7368-DF83-263F7E29FD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F1FFF2-939D-1D36-C276-18BD5F7AB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A516E-092D-4A3B-BCC7-8FC3FC909A5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0666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31C7A-8E95-E4C4-3407-9D42930440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6C5779E-2194-4F10-BDEC-0459EE4903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9F37772-E1D3-6663-7B63-F028AD64F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DFD35E-3BAB-4099-8DA8-2375EEC09CF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7137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237C091-2EF6-2C00-1FE5-55495AD2E6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2D7EE73-E159-0F91-FDCC-4E1AE0B5DC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C73AD8B-375F-E4BA-7404-F60387C57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339B1-4448-440B-8420-90267DACFD8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2875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0305A7-6A53-8586-C403-068A682FD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ABDDF31-385A-D72B-6420-C18ABF75B8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B16E72A-FEE0-9FEB-7B58-844B6BD1A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80D67-70D5-467C-8A92-EB7DBD4D7F9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0238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7EF28-1EC1-3A95-1CF5-4D935551B0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C26381-B708-72A5-A816-61CB42BD19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729A0E-E915-E5DB-CABC-E48019A06E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890064-52C7-4F2E-9604-2701D8BDF25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4292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0530B3-C48F-5F57-EB6C-B51DC69085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3CFD5E-B49F-10B9-2E79-3C499CD3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1E8940-9493-5073-2412-C409CE1995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C50A5-75E0-4DEE-8039-B6A7F979282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506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ABF275-13F9-9C4B-0CF6-ADDBC17418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542474-D2CF-4015-AB05-23A6E2066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8C52DD-FC6C-1A8C-CD99-3F356F38A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00774E-4752-4EBC-8028-0FDFB543945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5117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049D32-9629-7D14-07EF-A9F79D50A2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9E3093-86DC-5DA0-0CD9-D8DB345BFF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35121C-375C-4645-286A-DACE4E34FC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AF5A9-EB1A-43CD-AABE-2048B299CB6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8686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608465-1864-9464-82F0-1A95F811C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675E599-68D1-B00D-79AC-7629D2CF4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FDEE9F-57FE-95B3-999A-148D0E173FD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1EE7B29-186F-35CE-6101-E6DC6112F3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23F6AF6-4E5E-6964-0A2A-D69F4984AC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E2819942-620E-48F9-BF36-8B6AB1FB46A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frame.html?q=%F1%ED%E5%E3%E8%F0%FC%20%F4%EE%F2%EE%20%EF%F2%E8%F6%FB&amp;rch=l&amp;jsa=1&amp;sf=0&amp;cf=4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foxmovies.ru/graphics/n/36/671_047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47B4F35-3172-60DA-BF86-C9F1B44251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05038"/>
            <a:ext cx="4427538" cy="1470025"/>
          </a:xfrm>
        </p:spPr>
        <p:txBody>
          <a:bodyPr anchor="ctr"/>
          <a:lstStyle/>
          <a:p>
            <a:pPr eaLnBrk="1" hangingPunct="1"/>
            <a:r>
              <a:rPr lang="ru-RU" altLang="en-US" b="1" dirty="0">
                <a:solidFill>
                  <a:srgbClr val="008582"/>
                </a:solidFill>
                <a:latin typeface="Algerian" panose="04020705040A02060702" pitchFamily="82" charset="0"/>
              </a:rPr>
              <a:t>Викторина</a:t>
            </a:r>
            <a:br>
              <a:rPr lang="ru-RU" altLang="en-US" b="1" dirty="0">
                <a:solidFill>
                  <a:srgbClr val="008582"/>
                </a:solidFill>
                <a:latin typeface="Algerian" panose="04020705040A02060702" pitchFamily="82" charset="0"/>
              </a:rPr>
            </a:br>
            <a:r>
              <a:rPr lang="ru-RU" altLang="en-US" b="1" dirty="0">
                <a:solidFill>
                  <a:srgbClr val="008582"/>
                </a:solidFill>
                <a:latin typeface="Algerian" panose="04020705040A02060702" pitchFamily="82" charset="0"/>
              </a:rPr>
              <a:t>«Наши пернатые друзья»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A7099130-BFA0-58B2-F9A2-2CB6071AB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" t="1152" b="1176"/>
          <a:stretch>
            <a:fillRect/>
          </a:stretch>
        </p:blipFill>
        <p:spPr bwMode="auto">
          <a:xfrm>
            <a:off x="4427538" y="333375"/>
            <a:ext cx="4487862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7F23A-16AC-C017-E498-08CA94EA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5044"/>
            <a:ext cx="8229600" cy="5427911"/>
          </a:xfrm>
        </p:spPr>
        <p:txBody>
          <a:bodyPr/>
          <a:lstStyle/>
          <a:p>
            <a:pPr algn="l"/>
            <a:r>
              <a:rPr lang="ru-RU" sz="3400" b="1" dirty="0">
                <a:solidFill>
                  <a:srgbClr val="008582"/>
                </a:solidFill>
              </a:rPr>
              <a:t>Цель: </a:t>
            </a:r>
            <a:r>
              <a:rPr lang="ru-RU" sz="3400" b="0" i="0" u="none" strike="noStrike" dirty="0">
                <a:solidFill>
                  <a:srgbClr val="008582"/>
                </a:solidFill>
                <a:effectLst/>
              </a:rPr>
              <a:t>воспитывать любовь и бережное отношение к птицам.</a:t>
            </a:r>
            <a:br>
              <a:rPr lang="ru-RU" sz="3400" b="1" dirty="0">
                <a:solidFill>
                  <a:srgbClr val="008582"/>
                </a:solidFill>
              </a:rPr>
            </a:br>
            <a:br>
              <a:rPr lang="ru-RU" sz="3400" b="1" dirty="0">
                <a:solidFill>
                  <a:srgbClr val="008582"/>
                </a:solidFill>
              </a:rPr>
            </a:br>
            <a:r>
              <a:rPr lang="ru-RU" sz="3400" b="1" dirty="0">
                <a:solidFill>
                  <a:srgbClr val="008582"/>
                </a:solidFill>
              </a:rPr>
              <a:t>Задачи: </a:t>
            </a:r>
            <a:r>
              <a:rPr lang="ru-RU" sz="3400" dirty="0">
                <a:solidFill>
                  <a:srgbClr val="008582"/>
                </a:solidFill>
              </a:rPr>
              <a:t>по</a:t>
            </a:r>
            <a:r>
              <a:rPr lang="ru-RU" sz="3400" b="0" i="0" u="none" strike="noStrike" dirty="0">
                <a:solidFill>
                  <a:srgbClr val="008582"/>
                </a:solidFill>
                <a:effectLst/>
              </a:rPr>
              <a:t>полнить знания детей о разновидностях птиц и их особенностях; воспитывать бережное отношение к пернатым.</a:t>
            </a:r>
            <a:br>
              <a:rPr lang="ru-RU" sz="3400" b="0" i="0" u="none" strike="noStrike" dirty="0">
                <a:solidFill>
                  <a:srgbClr val="008582"/>
                </a:solidFill>
                <a:effectLst/>
              </a:rPr>
            </a:br>
            <a:endParaRPr lang="ru-RU" sz="3400" b="1" dirty="0">
              <a:solidFill>
                <a:srgbClr val="0085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8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F2094D5-AE2D-2D38-8D37-1B6D9F9CCA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3200" b="1"/>
              <a:t>Кто два раза родился: в первый раз гладкий, во второй раз мягкий?</a:t>
            </a:r>
            <a:br>
              <a:rPr lang="ru-RU" altLang="en-US" sz="3200" b="1"/>
            </a:br>
            <a:endParaRPr lang="ru-RU" altLang="en-US" sz="3200" b="1"/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E9DC6A82-3DD3-5892-48FD-A66E555AB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-242888"/>
            <a:ext cx="82296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400" b="1" u="sng">
                <a:solidFill>
                  <a:srgbClr val="E84068"/>
                </a:solidFill>
                <a:latin typeface="Showcard Gothic" panose="04020904020102020604" pitchFamily="82" charset="0"/>
              </a:rPr>
              <a:t>Угадай-ка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99FB6762-D381-29BF-6C9A-03A2693FB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5373688"/>
            <a:ext cx="2449512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600" b="1">
                <a:solidFill>
                  <a:srgbClr val="DE9400"/>
                </a:solidFill>
                <a:latin typeface="Arial" panose="020B0604020202020204" pitchFamily="34" charset="0"/>
              </a:rPr>
              <a:t>Яйцо, птенец</a:t>
            </a:r>
          </a:p>
        </p:txBody>
      </p:sp>
      <p:pic>
        <p:nvPicPr>
          <p:cNvPr id="37896" name="Picture 8" descr="птенцы и яйца ополовника">
            <a:extLst>
              <a:ext uri="{FF2B5EF4-FFF2-40B4-BE49-F238E27FC236}">
                <a16:creationId xmlns:a16="http://schemas.microsoft.com/office/drawing/2014/main" id="{3348A15E-0BD5-4DF0-F288-54B475424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45370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3" grpId="0"/>
      <p:bldP spid="378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8DCE38D-22F6-03F6-1D78-34A4DDF71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3600" b="1"/>
              <a:t>В воде купался – сухим остался.</a:t>
            </a:r>
            <a:br>
              <a:rPr lang="ru-RU" altLang="en-US" sz="3600" b="1"/>
            </a:br>
            <a:br>
              <a:rPr lang="ru-RU" altLang="en-US" sz="3600" b="1"/>
            </a:br>
            <a:endParaRPr lang="ru-RU" altLang="en-US" sz="3600" b="1"/>
          </a:p>
        </p:txBody>
      </p:sp>
      <p:pic>
        <p:nvPicPr>
          <p:cNvPr id="38916" name="Picture 4" descr="i?id=34502744-06&amp;tov=5">
            <a:extLst>
              <a:ext uri="{FF2B5EF4-FFF2-40B4-BE49-F238E27FC236}">
                <a16:creationId xmlns:a16="http://schemas.microsoft.com/office/drawing/2014/main" id="{6EDDE435-96AC-A3A9-E5E9-CF9F2A8B05B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775" y="1700213"/>
            <a:ext cx="3440113" cy="453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BB7FD5F-9B96-FE10-DDE9-465AC2DDFC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3200" b="1"/>
              <a:t>Мать-отца не знаю, но часто называю.</a:t>
            </a:r>
            <a:br>
              <a:rPr lang="ru-RU" altLang="en-US" sz="3200" b="1"/>
            </a:br>
            <a:br>
              <a:rPr lang="ru-RU" altLang="en-US" sz="3200" b="1"/>
            </a:br>
            <a:endParaRPr lang="ru-RU" altLang="en-US" sz="3200" b="1"/>
          </a:p>
        </p:txBody>
      </p:sp>
      <p:pic>
        <p:nvPicPr>
          <p:cNvPr id="39940" name="Picture 4" descr="Фото">
            <a:extLst>
              <a:ext uri="{FF2B5EF4-FFF2-40B4-BE49-F238E27FC236}">
                <a16:creationId xmlns:a16="http://schemas.microsoft.com/office/drawing/2014/main" id="{21ED9D21-6462-7802-E799-0EA8A7FE1F2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484313"/>
            <a:ext cx="4373562" cy="3817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1" name="Rectangle 5">
            <a:extLst>
              <a:ext uri="{FF2B5EF4-FFF2-40B4-BE49-F238E27FC236}">
                <a16:creationId xmlns:a16="http://schemas.microsoft.com/office/drawing/2014/main" id="{65A438F7-6795-A4A4-7E52-82CFAAA23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797425"/>
            <a:ext cx="1800225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400" b="1">
                <a:solidFill>
                  <a:srgbClr val="DE9400"/>
                </a:solidFill>
                <a:latin typeface="Arial" panose="020B0604020202020204" pitchFamily="34" charset="0"/>
              </a:rPr>
              <a:t>кукушка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E526B02-E6E4-E084-8076-E682994BD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65175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altLang="en-US" sz="3200" b="1"/>
              <a:t>Днем слепа, ночью зряча, мышей ловит, а не кот.</a:t>
            </a:r>
            <a:br>
              <a:rPr lang="ru-RU" altLang="en-US" sz="3200" b="1"/>
            </a:br>
            <a:endParaRPr lang="ru-RU" altLang="en-US" sz="3200" b="1"/>
          </a:p>
        </p:txBody>
      </p:sp>
      <p:pic>
        <p:nvPicPr>
          <p:cNvPr id="40964" name="Picture 4" descr="i?id=214588458-01&amp;tov=4">
            <a:extLst>
              <a:ext uri="{FF2B5EF4-FFF2-40B4-BE49-F238E27FC236}">
                <a16:creationId xmlns:a16="http://schemas.microsoft.com/office/drawing/2014/main" id="{A74C04C4-ADB8-4513-FA28-E465BDAB7CD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1628775"/>
            <a:ext cx="282575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5" name="Rectangle 5">
            <a:extLst>
              <a:ext uri="{FF2B5EF4-FFF2-40B4-BE49-F238E27FC236}">
                <a16:creationId xmlns:a16="http://schemas.microsoft.com/office/drawing/2014/main" id="{4DED27A7-EFF4-9F32-AE8A-9696E8EA2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5516563"/>
            <a:ext cx="1295400" cy="431800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400" b="1">
                <a:solidFill>
                  <a:srgbClr val="DE9400"/>
                </a:solidFill>
                <a:latin typeface="Arial" panose="020B0604020202020204" pitchFamily="34" charset="0"/>
              </a:rPr>
              <a:t>сова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F74D5E6-35C0-CA2A-519B-7DB4602E17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4000" b="1"/>
              <a:t>На шесте дворец, во дворце певец.</a:t>
            </a:r>
            <a:br>
              <a:rPr lang="ru-RU" altLang="en-US" sz="4000" b="1"/>
            </a:br>
            <a:br>
              <a:rPr lang="ru-RU" altLang="en-US" sz="4000" b="1"/>
            </a:br>
            <a:endParaRPr lang="ru-RU" altLang="en-US" sz="4000" b="1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9C4EE14-D303-5F61-EFE6-75A0D76223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9338" y="1600200"/>
            <a:ext cx="3827462" cy="4525963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altLang="en-US" sz="6000" b="1">
                <a:solidFill>
                  <a:srgbClr val="DE9400"/>
                </a:solidFill>
              </a:rPr>
              <a:t>скворец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A4633707-2FC8-8428-AF0E-D19AF0C98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628775"/>
            <a:ext cx="338455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B5029B1-E94B-4F85-7581-3FB10E215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b="1"/>
              <a:t>Он серенький на вид, </a:t>
            </a:r>
            <a:br>
              <a:rPr lang="ru-RU" altLang="en-US" b="1"/>
            </a:br>
            <a:r>
              <a:rPr lang="ru-RU" altLang="en-US" b="1"/>
              <a:t>     но пеньем знаменит.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C0D1157-6291-12CD-0B12-42B9FB8A2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6825" y="1600200"/>
            <a:ext cx="3609975" cy="4525963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altLang="en-US" sz="6000" b="1">
                <a:solidFill>
                  <a:schemeClr val="bg2"/>
                </a:solidFill>
              </a:rPr>
              <a:t>соловей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45CE0EE9-0051-527A-D5BF-285511139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335915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4B912911-36D1-A468-6C27-37B24DDA3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-315913"/>
            <a:ext cx="8229600" cy="5576888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endParaRPr lang="ru-RU" altLang="en-US" sz="3600" b="1"/>
          </a:p>
          <a:p>
            <a:pPr marL="609600" indent="-609600" eaLnBrk="1" hangingPunct="1">
              <a:buFontTx/>
              <a:buNone/>
            </a:pPr>
            <a:r>
              <a:rPr lang="ru-RU" altLang="en-US" sz="3600" b="1"/>
              <a:t>      Это старый наш знакомый,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3600" b="1"/>
              <a:t>      он живет на крыше дома.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3600" b="1"/>
              <a:t> </a:t>
            </a:r>
          </a:p>
          <a:p>
            <a:pPr marL="609600" indent="-609600" eaLnBrk="1" hangingPunct="1">
              <a:buFontTx/>
              <a:buNone/>
            </a:pPr>
            <a:endParaRPr lang="ru-RU" altLang="en-US" sz="3600" b="1"/>
          </a:p>
          <a:p>
            <a:pPr marL="609600" indent="-609600" eaLnBrk="1" hangingPunct="1">
              <a:buFontTx/>
              <a:buNone/>
            </a:pPr>
            <a:endParaRPr lang="ru-RU" altLang="en-US" sz="3600" b="1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B4F1C6A-46E6-EFF8-E793-335FA9876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573463"/>
            <a:ext cx="2808287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6000" b="1">
                <a:solidFill>
                  <a:schemeClr val="bg2"/>
                </a:solidFill>
                <a:latin typeface="Arial" panose="020B0604020202020204" pitchFamily="34" charset="0"/>
              </a:rPr>
              <a:t>аист</a:t>
            </a:r>
          </a:p>
        </p:txBody>
      </p:sp>
      <p:pic>
        <p:nvPicPr>
          <p:cNvPr id="4108" name="Picture 12" descr="Дальневосточный аист">
            <a:extLst>
              <a:ext uri="{FF2B5EF4-FFF2-40B4-BE49-F238E27FC236}">
                <a16:creationId xmlns:a16="http://schemas.microsoft.com/office/drawing/2014/main" id="{01C20F4B-EE08-E620-80D9-B3E8B81CC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6113"/>
            <a:ext cx="47625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0E2B059-E91D-DD36-82B7-EFBBA0578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b="1"/>
              <a:t>Не страшны ему метели,</a:t>
            </a:r>
            <a:br>
              <a:rPr lang="ru-RU" altLang="en-US" b="1"/>
            </a:br>
            <a:r>
              <a:rPr lang="ru-RU" altLang="en-US" b="1"/>
              <a:t>     гнезда вьет зимой на ели.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4533B55-E280-0E9C-ADCF-E291C738F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87900" y="1600200"/>
            <a:ext cx="3898900" cy="4525963"/>
          </a:xfrm>
        </p:spPr>
        <p:txBody>
          <a:bodyPr anchor="ctr"/>
          <a:lstStyle/>
          <a:p>
            <a:pPr algn="ctr" eaLnBrk="1" hangingPunct="1">
              <a:buFontTx/>
              <a:buNone/>
            </a:pPr>
            <a:r>
              <a:rPr lang="ru-RU" altLang="en-US" sz="8000" b="1">
                <a:solidFill>
                  <a:srgbClr val="FF7029"/>
                </a:solidFill>
              </a:rPr>
              <a:t>клёст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835A389C-3AE7-483E-E2A6-82F8CA72F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34076" r="65869" b="27206"/>
          <a:stretch>
            <a:fillRect/>
          </a:stretch>
        </p:blipFill>
        <p:spPr bwMode="auto">
          <a:xfrm>
            <a:off x="1116013" y="1844675"/>
            <a:ext cx="30956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E985768-67E1-1729-89AE-2FF1731FA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b="1"/>
              <a:t>Алый низ и черный хвост,</a:t>
            </a:r>
            <a:br>
              <a:rPr lang="ru-RU" altLang="en-US" b="1"/>
            </a:br>
            <a:r>
              <a:rPr lang="ru-RU" altLang="en-US" b="1"/>
              <a:t>    воробья побольше рост.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FC3573B-0E9F-A3F2-3A0E-13EC7F694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03800" y="1600200"/>
            <a:ext cx="3683000" cy="2549525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altLang="en-US" sz="6600" b="1">
                <a:solidFill>
                  <a:srgbClr val="FF7029"/>
                </a:solidFill>
              </a:rPr>
              <a:t>снегирь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90AB6ED2-9C2E-72C0-6013-9E70EEBF3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" r="49855" b="45909"/>
          <a:stretch>
            <a:fillRect/>
          </a:stretch>
        </p:blipFill>
        <p:spPr bwMode="auto">
          <a:xfrm>
            <a:off x="468313" y="1628775"/>
            <a:ext cx="3962400" cy="485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preview?id=11123880">
            <a:hlinkClick r:id="rId3"/>
            <a:extLst>
              <a:ext uri="{FF2B5EF4-FFF2-40B4-BE49-F238E27FC236}">
                <a16:creationId xmlns:a16="http://schemas.microsoft.com/office/drawing/2014/main" id="{4A0E5AAC-257D-4A55-DD23-03925F47E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652963"/>
            <a:ext cx="20875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91FFCAF-3CFA-8207-9C5B-7A16D2908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b="1"/>
              <a:t>Кого называют лесным доктором?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7EACEA4-63D7-79BF-141D-6250D9DCE2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16463" y="1600200"/>
            <a:ext cx="3970337" cy="4525963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altLang="en-US" sz="8800" b="1">
                <a:solidFill>
                  <a:srgbClr val="FF7029"/>
                </a:solidFill>
              </a:rPr>
              <a:t>дятла</a:t>
            </a: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8745FF8E-92A4-23E3-CD1B-6B7A737E0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1" t="35498" b="24710"/>
          <a:stretch>
            <a:fillRect/>
          </a:stretch>
        </p:blipFill>
        <p:spPr bwMode="auto">
          <a:xfrm>
            <a:off x="1258888" y="1557338"/>
            <a:ext cx="23876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AE6F470-0791-EC1F-501F-0B8AFF12E7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867025"/>
          </a:xfrm>
        </p:spPr>
        <p:txBody>
          <a:bodyPr anchor="t"/>
          <a:lstStyle/>
          <a:p>
            <a:pPr algn="l" eaLnBrk="1" hangingPunct="1"/>
            <a:r>
              <a:rPr lang="ru-RU" altLang="en-US" b="1">
                <a:solidFill>
                  <a:srgbClr val="DE9400"/>
                </a:solidFill>
              </a:rPr>
              <a:t>Хоть я птичка – невеличка,</a:t>
            </a:r>
            <a:br>
              <a:rPr lang="ru-RU" altLang="en-US" b="1">
                <a:solidFill>
                  <a:srgbClr val="DE9400"/>
                </a:solidFill>
              </a:rPr>
            </a:br>
            <a:r>
              <a:rPr lang="ru-RU" altLang="en-US" b="1">
                <a:solidFill>
                  <a:srgbClr val="DE9400"/>
                </a:solidFill>
              </a:rPr>
              <a:t>у меня, друзья, привычка:</a:t>
            </a:r>
            <a:br>
              <a:rPr lang="ru-RU" altLang="en-US" b="1">
                <a:solidFill>
                  <a:srgbClr val="DE9400"/>
                </a:solidFill>
              </a:rPr>
            </a:br>
            <a:r>
              <a:rPr lang="ru-RU" altLang="en-US" b="1">
                <a:solidFill>
                  <a:srgbClr val="DE9400"/>
                </a:solidFill>
              </a:rPr>
              <a:t>как начнутся холода,</a:t>
            </a:r>
            <a:br>
              <a:rPr lang="ru-RU" altLang="en-US" b="1">
                <a:solidFill>
                  <a:srgbClr val="DE9400"/>
                </a:solidFill>
              </a:rPr>
            </a:br>
            <a:r>
              <a:rPr lang="ru-RU" altLang="en-US" b="1">
                <a:solidFill>
                  <a:srgbClr val="DE9400"/>
                </a:solidFill>
              </a:rPr>
              <a:t>прилетаю я сюда.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2FF1E27-E680-EC9E-2578-E1FFBF5B0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87900" y="3429000"/>
            <a:ext cx="3898900" cy="3095625"/>
          </a:xfrm>
        </p:spPr>
        <p:txBody>
          <a:bodyPr anchor="ctr"/>
          <a:lstStyle/>
          <a:p>
            <a:pPr algn="ctr" eaLnBrk="1" hangingPunct="1">
              <a:buFontTx/>
              <a:buNone/>
            </a:pPr>
            <a:r>
              <a:rPr lang="ru-RU" altLang="en-US" sz="6600" b="1">
                <a:solidFill>
                  <a:srgbClr val="FF7029"/>
                </a:solidFill>
              </a:rPr>
              <a:t>синичка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C26AC3E6-9AF7-2680-FEC0-7DDE50070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1" r="1849" b="59883"/>
          <a:stretch>
            <a:fillRect/>
          </a:stretch>
        </p:blipFill>
        <p:spPr bwMode="auto">
          <a:xfrm>
            <a:off x="755650" y="3141663"/>
            <a:ext cx="3600450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B0A424C-9AC3-A111-CEF7-0AE07AA02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009900"/>
          </a:xfrm>
        </p:spPr>
        <p:txBody>
          <a:bodyPr anchor="t"/>
          <a:lstStyle/>
          <a:p>
            <a:pPr algn="l" eaLnBrk="1" hangingPunct="1"/>
            <a:r>
              <a:rPr lang="ru-RU" altLang="en-US" sz="4800" b="1">
                <a:solidFill>
                  <a:srgbClr val="DE9400"/>
                </a:solidFill>
              </a:rPr>
              <a:t>Маленький мальчишка</a:t>
            </a:r>
            <a:br>
              <a:rPr lang="ru-RU" altLang="en-US" sz="4800" b="1">
                <a:solidFill>
                  <a:srgbClr val="DE9400"/>
                </a:solidFill>
              </a:rPr>
            </a:br>
            <a:r>
              <a:rPr lang="ru-RU" altLang="en-US" sz="4800" b="1">
                <a:solidFill>
                  <a:srgbClr val="DE9400"/>
                </a:solidFill>
              </a:rPr>
              <a:t>в сером армячишке.</a:t>
            </a:r>
            <a:br>
              <a:rPr lang="ru-RU" altLang="en-US" sz="4800" b="1">
                <a:solidFill>
                  <a:srgbClr val="DE9400"/>
                </a:solidFill>
              </a:rPr>
            </a:br>
            <a:r>
              <a:rPr lang="ru-RU" altLang="en-US" sz="4800" b="1">
                <a:solidFill>
                  <a:srgbClr val="DE9400"/>
                </a:solidFill>
              </a:rPr>
              <a:t>По двору шныряет,</a:t>
            </a:r>
            <a:br>
              <a:rPr lang="ru-RU" altLang="en-US" sz="4800" b="1">
                <a:solidFill>
                  <a:srgbClr val="DE9400"/>
                </a:solidFill>
              </a:rPr>
            </a:br>
            <a:r>
              <a:rPr lang="ru-RU" altLang="en-US" sz="4800" b="1">
                <a:solidFill>
                  <a:srgbClr val="DE9400"/>
                </a:solidFill>
              </a:rPr>
              <a:t>крошки собирает.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C3E768B-A619-1943-D69C-3395FA0A8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87900" y="3500438"/>
            <a:ext cx="3898900" cy="2625725"/>
          </a:xfrm>
        </p:spPr>
        <p:txBody>
          <a:bodyPr anchor="ctr"/>
          <a:lstStyle/>
          <a:p>
            <a:pPr algn="ctr" eaLnBrk="1" hangingPunct="1">
              <a:buFontTx/>
              <a:buNone/>
            </a:pPr>
            <a:r>
              <a:rPr lang="ru-RU" altLang="en-US" sz="6600" b="1">
                <a:solidFill>
                  <a:srgbClr val="FF7029"/>
                </a:solidFill>
              </a:rPr>
              <a:t>воробей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2BD42E73-2C7C-4CCA-E482-5619A5370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" t="72423" r="51283" b="1385"/>
          <a:stretch>
            <a:fillRect/>
          </a:stretch>
        </p:blipFill>
        <p:spPr bwMode="auto">
          <a:xfrm>
            <a:off x="827088" y="3500438"/>
            <a:ext cx="309721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201D35F-392F-E500-4207-47D8C8F49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b="1" u="sng">
                <a:solidFill>
                  <a:srgbClr val="E84068"/>
                </a:solidFill>
                <a:latin typeface="Showcard Gothic" panose="04020904020102020604" pitchFamily="82" charset="0"/>
              </a:rPr>
              <a:t>Знаете ли вы?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4BCE44C-DB39-8194-641A-C43501379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ru-RU" altLang="en-US" sz="4000" b="1"/>
              <a:t>Какая птица подкладывает свои яйца в гнезда других птиц?</a:t>
            </a:r>
          </a:p>
          <a:p>
            <a:pPr marL="609600" indent="-609600" eaLnBrk="1" hangingPunct="1">
              <a:buFontTx/>
              <a:buAutoNum type="arabicParenR"/>
            </a:pPr>
            <a:endParaRPr lang="en-US" altLang="en-US" sz="4000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sz="4000" b="1"/>
              <a:t>Какая птица выводит птенцов зимой?</a:t>
            </a:r>
          </a:p>
          <a:p>
            <a:pPr marL="609600" indent="-609600" eaLnBrk="1" hangingPunct="1">
              <a:buFontTx/>
              <a:buAutoNum type="arabicParenR"/>
            </a:pPr>
            <a:endParaRPr lang="en-US" altLang="en-US" sz="4000" b="1"/>
          </a:p>
          <a:p>
            <a:pPr marL="609600" indent="-609600" eaLnBrk="1" hangingPunct="1">
              <a:buFontTx/>
              <a:buAutoNum type="arabicParenR"/>
            </a:pPr>
            <a:endParaRPr lang="ru-RU" altLang="en-US" sz="4000" b="1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0322326-399F-A299-77C3-C4245E129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3068638"/>
            <a:ext cx="2376488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400" b="1">
                <a:solidFill>
                  <a:srgbClr val="DE9400"/>
                </a:solidFill>
                <a:latin typeface="Arial" panose="020B0604020202020204" pitchFamily="34" charset="0"/>
              </a:rPr>
              <a:t>кукушка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7FAFAF38-0FDB-3CC5-2005-66FAF22C2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5445125"/>
            <a:ext cx="1512888" cy="433388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400" b="1">
                <a:solidFill>
                  <a:srgbClr val="DE9400"/>
                </a:solidFill>
                <a:latin typeface="Arial" panose="020B0604020202020204" pitchFamily="34" charset="0"/>
              </a:rPr>
              <a:t>клёст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4" grpId="0" animBg="1"/>
      <p:bldP spid="51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101AF2F-07ED-D449-62D4-61BE56EA1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marL="838200" indent="-838200" algn="l" eaLnBrk="1" hangingPunct="1"/>
            <a:r>
              <a:rPr lang="ru-RU" altLang="en-US" sz="4000" b="1"/>
              <a:t>Какую птицу называют лесной газетой?</a:t>
            </a:r>
            <a:br>
              <a:rPr lang="ru-RU" altLang="en-US" sz="4000" b="1"/>
            </a:br>
            <a:endParaRPr lang="ru-RU" altLang="en-US" sz="4000" b="1"/>
          </a:p>
        </p:txBody>
      </p:sp>
      <p:pic>
        <p:nvPicPr>
          <p:cNvPr id="25609" name="Picture 9" descr="СОРОКА">
            <a:extLst>
              <a:ext uri="{FF2B5EF4-FFF2-40B4-BE49-F238E27FC236}">
                <a16:creationId xmlns:a16="http://schemas.microsoft.com/office/drawing/2014/main" id="{E6B7DD17-FDCC-CD43-6A3D-39C59037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133600"/>
            <a:ext cx="518477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9FC645A-27BC-132D-1741-A4722304F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000" b="1"/>
              <a:t>У какой птицы самый красивый хвост?</a:t>
            </a:r>
            <a:br>
              <a:rPr lang="ru-RU" altLang="en-US" sz="4000" b="1"/>
            </a:br>
            <a:br>
              <a:rPr lang="ru-RU" altLang="en-US" sz="4000" b="1"/>
            </a:br>
            <a:endParaRPr lang="ru-RU" altLang="en-US" sz="4000" b="1"/>
          </a:p>
        </p:txBody>
      </p:sp>
      <p:pic>
        <p:nvPicPr>
          <p:cNvPr id="26628" name="Picture 4" descr="i?id=213129022-03&amp;tov=5">
            <a:extLst>
              <a:ext uri="{FF2B5EF4-FFF2-40B4-BE49-F238E27FC236}">
                <a16:creationId xmlns:a16="http://schemas.microsoft.com/office/drawing/2014/main" id="{8CBAEAD4-1195-E350-E58E-A3AC807EAFF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675" y="1916113"/>
            <a:ext cx="31750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94C69A6-A48E-348D-9FC5-BCF533EC58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3600" b="1"/>
              <a:t>Какая птица живет среди вечных льдов и снегов, умеет хорошо плавать и нырять?</a:t>
            </a:r>
            <a:br>
              <a:rPr lang="ru-RU" altLang="en-US" sz="3600" b="1"/>
            </a:br>
            <a:endParaRPr lang="ru-RU" altLang="en-US" sz="3600" b="1"/>
          </a:p>
        </p:txBody>
      </p:sp>
      <p:pic>
        <p:nvPicPr>
          <p:cNvPr id="27655" name="Picture 7" descr="пингвин">
            <a:extLst>
              <a:ext uri="{FF2B5EF4-FFF2-40B4-BE49-F238E27FC236}">
                <a16:creationId xmlns:a16="http://schemas.microsoft.com/office/drawing/2014/main" id="{8F0770F4-C9A6-95A3-19F5-60A43D796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844675"/>
            <a:ext cx="38163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98FACCC-266B-5F35-746E-43C112C5E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0"/>
            <a:ext cx="8229600" cy="572135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endParaRPr lang="en-US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sz="6000" b="1"/>
              <a:t>У какой птицы самый длинный язык?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sz="6000" b="1"/>
              <a:t>Какая птица имеет длинный хвост?</a:t>
            </a:r>
          </a:p>
          <a:p>
            <a:pPr marL="609600" indent="-609600" eaLnBrk="1" hangingPunct="1">
              <a:buFontTx/>
              <a:buAutoNum type="arabicParenR"/>
            </a:pPr>
            <a:endParaRPr lang="en-US" altLang="en-US" sz="6000" b="1"/>
          </a:p>
          <a:p>
            <a:pPr marL="609600" indent="-609600" eaLnBrk="1" hangingPunct="1">
              <a:buFontTx/>
              <a:buAutoNum type="arabicParenR"/>
            </a:pPr>
            <a:endParaRPr lang="ru-RU" altLang="en-US" sz="6000" b="1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BD998D3-1303-9AE0-6BFE-88233BFDE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852738"/>
            <a:ext cx="1800225" cy="503237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5400" b="1">
                <a:solidFill>
                  <a:srgbClr val="FF7029"/>
                </a:solidFill>
                <a:latin typeface="Arial" panose="020B0604020202020204" pitchFamily="34" charset="0"/>
              </a:rPr>
              <a:t>У дятла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E40B7C56-10A5-B4C2-D7E3-E42C69FAA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5734050"/>
            <a:ext cx="1657350" cy="5762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5400" b="1">
                <a:solidFill>
                  <a:srgbClr val="FF7029"/>
                </a:solidFill>
                <a:latin typeface="Arial" panose="020B0604020202020204" pitchFamily="34" charset="0"/>
              </a:rPr>
              <a:t>сорока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6C16131-44B9-547A-3E5D-7D385B307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000" b="1"/>
              <a:t>Какая птица слаба на слух?</a:t>
            </a:r>
            <a:br>
              <a:rPr lang="ru-RU" altLang="en-US" sz="4000" b="1"/>
            </a:br>
            <a:endParaRPr lang="ru-RU" altLang="en-US" sz="4000" b="1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6E064937-7780-1EC6-6854-888CFBA0A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6021388"/>
            <a:ext cx="1873250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глухарь</a:t>
            </a:r>
          </a:p>
        </p:txBody>
      </p:sp>
      <p:pic>
        <p:nvPicPr>
          <p:cNvPr id="28680" name="Picture 8" descr="ГЛУХАРЬ">
            <a:extLst>
              <a:ext uri="{FF2B5EF4-FFF2-40B4-BE49-F238E27FC236}">
                <a16:creationId xmlns:a16="http://schemas.microsoft.com/office/drawing/2014/main" id="{28662808-4983-25D6-FC19-DEA085208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00213"/>
            <a:ext cx="56165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65013C6-C7EA-D063-8C3F-F5A9231F5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000" b="1"/>
              <a:t>Какая птица никогда не садится на землю?</a:t>
            </a:r>
            <a:br>
              <a:rPr lang="ru-RU" altLang="en-US" sz="4000" b="1"/>
            </a:br>
            <a:endParaRPr lang="ru-RU" altLang="en-US" sz="4000" b="1"/>
          </a:p>
        </p:txBody>
      </p:sp>
      <p:pic>
        <p:nvPicPr>
          <p:cNvPr id="29700" name="Picture 4" descr="i?id=134762522-03&amp;tov=6">
            <a:extLst>
              <a:ext uri="{FF2B5EF4-FFF2-40B4-BE49-F238E27FC236}">
                <a16:creationId xmlns:a16="http://schemas.microsoft.com/office/drawing/2014/main" id="{2B4D9F9D-DAB7-7C1F-06E5-24AAF98F38E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844675"/>
            <a:ext cx="551973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1" name="Rectangle 5">
            <a:extLst>
              <a:ext uri="{FF2B5EF4-FFF2-40B4-BE49-F238E27FC236}">
                <a16:creationId xmlns:a16="http://schemas.microsoft.com/office/drawing/2014/main" id="{90641C99-B95C-25A0-705F-DE9F82767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6092825"/>
            <a:ext cx="1727200" cy="503238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стриж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67612D2-4457-E2C6-334E-78E961568B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000" b="1"/>
              <a:t>Какая птица может бегать по дну реки?</a:t>
            </a:r>
            <a:br>
              <a:rPr lang="ru-RU" altLang="en-US" sz="4000" b="1"/>
            </a:br>
            <a:endParaRPr lang="ru-RU" altLang="en-US" sz="4000" b="1"/>
          </a:p>
        </p:txBody>
      </p:sp>
      <p:pic>
        <p:nvPicPr>
          <p:cNvPr id="30724" name="Picture 4" descr="Картинка 1 из 66">
            <a:hlinkClick r:id="rId2"/>
            <a:extLst>
              <a:ext uri="{FF2B5EF4-FFF2-40B4-BE49-F238E27FC236}">
                <a16:creationId xmlns:a16="http://schemas.microsoft.com/office/drawing/2014/main" id="{47136D1F-B413-D336-2D64-694596CF7E29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484313"/>
            <a:ext cx="6034087" cy="45259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5" name="Rectangle 5">
            <a:extLst>
              <a:ext uri="{FF2B5EF4-FFF2-40B4-BE49-F238E27FC236}">
                <a16:creationId xmlns:a16="http://schemas.microsoft.com/office/drawing/2014/main" id="{9BB7BB58-D7F5-BEE8-34BA-EB7C9CF66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6092825"/>
            <a:ext cx="1728788" cy="5762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оляпка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0A0FA7A-A95F-77CC-E43E-033C1ACD3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800" b="1"/>
              <a:t>Какая птица складывает свой улов в клюв?</a:t>
            </a:r>
            <a:br>
              <a:rPr lang="ru-RU" altLang="en-US" sz="4800" b="1"/>
            </a:br>
            <a:endParaRPr lang="ru-RU" altLang="en-US" sz="4800" b="1"/>
          </a:p>
        </p:txBody>
      </p:sp>
      <p:pic>
        <p:nvPicPr>
          <p:cNvPr id="31748" name="Picture 4" descr="i?id=48913409-01&amp;tov=8">
            <a:extLst>
              <a:ext uri="{FF2B5EF4-FFF2-40B4-BE49-F238E27FC236}">
                <a16:creationId xmlns:a16="http://schemas.microsoft.com/office/drawing/2014/main" id="{D741F382-706E-1C37-1CC0-FF2CBB92434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1916113"/>
            <a:ext cx="3830638" cy="432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9" name="Rectangle 5">
            <a:extLst>
              <a:ext uri="{FF2B5EF4-FFF2-40B4-BE49-F238E27FC236}">
                <a16:creationId xmlns:a16="http://schemas.microsoft.com/office/drawing/2014/main" id="{E29BDBCF-CCDD-B0DF-CF6B-2F3F4711D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5805488"/>
            <a:ext cx="2376488" cy="647700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000" b="1">
                <a:solidFill>
                  <a:schemeClr val="accent2"/>
                </a:solidFill>
                <a:latin typeface="Arial" panose="020B0604020202020204" pitchFamily="34" charset="0"/>
              </a:rPr>
              <a:t>пеликан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7A27E35-53C8-1FA5-35A0-F2B6A5694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 anchor="t"/>
          <a:lstStyle/>
          <a:p>
            <a:pPr marL="838200" indent="-838200" eaLnBrk="1" hangingPunct="1"/>
            <a:r>
              <a:rPr lang="ru-RU" altLang="en-US" sz="4000" b="1"/>
              <a:t>Какие птицы ночуют в снегу?</a:t>
            </a:r>
            <a:br>
              <a:rPr lang="ru-RU" altLang="en-US" sz="4800" b="1"/>
            </a:br>
            <a:br>
              <a:rPr lang="ru-RU" altLang="en-US" sz="4800" b="1"/>
            </a:br>
            <a:endParaRPr lang="ru-RU" altLang="en-US" sz="4800" b="1"/>
          </a:p>
        </p:txBody>
      </p:sp>
      <p:pic>
        <p:nvPicPr>
          <p:cNvPr id="32772" name="Picture 4" descr="i?id=112315308-03&amp;tov=2">
            <a:extLst>
              <a:ext uri="{FF2B5EF4-FFF2-40B4-BE49-F238E27FC236}">
                <a16:creationId xmlns:a16="http://schemas.microsoft.com/office/drawing/2014/main" id="{FAF3182F-780E-98C7-34B2-FD18469120D0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268413"/>
            <a:ext cx="3857625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3" name="Picture 5" descr="i?id=175059674-03&amp;tov=4">
            <a:extLst>
              <a:ext uri="{FF2B5EF4-FFF2-40B4-BE49-F238E27FC236}">
                <a16:creationId xmlns:a16="http://schemas.microsoft.com/office/drawing/2014/main" id="{1BD0A568-1653-23F6-48B6-0C26BEC97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68413"/>
            <a:ext cx="38163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6">
            <a:extLst>
              <a:ext uri="{FF2B5EF4-FFF2-40B4-BE49-F238E27FC236}">
                <a16:creationId xmlns:a16="http://schemas.microsoft.com/office/drawing/2014/main" id="{EF48B63C-48E7-1BCB-3C5D-CB550872E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6021388"/>
            <a:ext cx="4679950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000" b="1">
                <a:solidFill>
                  <a:schemeClr val="accent2"/>
                </a:solidFill>
                <a:latin typeface="Arial" panose="020B0604020202020204" pitchFamily="34" charset="0"/>
              </a:rPr>
              <a:t>Куропатка, тетерев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F23F845-294C-98C6-5C32-8DDDCEEC2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000" b="1"/>
              <a:t>Какая птица строит свое гнездо из костей рыб?</a:t>
            </a:r>
            <a:br>
              <a:rPr lang="ru-RU" altLang="en-US" sz="4000" b="1"/>
            </a:br>
            <a:endParaRPr lang="ru-RU" altLang="en-US" sz="4000" b="1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68188667-E30F-5704-3094-7492A1595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6021388"/>
            <a:ext cx="2520950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000" b="1">
                <a:solidFill>
                  <a:schemeClr val="accent2"/>
                </a:solidFill>
                <a:latin typeface="Arial" panose="020B0604020202020204" pitchFamily="34" charset="0"/>
              </a:rPr>
              <a:t>зимородок</a:t>
            </a:r>
          </a:p>
        </p:txBody>
      </p:sp>
      <p:pic>
        <p:nvPicPr>
          <p:cNvPr id="33799" name="Picture 7" descr="24-1">
            <a:extLst>
              <a:ext uri="{FF2B5EF4-FFF2-40B4-BE49-F238E27FC236}">
                <a16:creationId xmlns:a16="http://schemas.microsoft.com/office/drawing/2014/main" id="{0E6B91D0-7410-3522-F6F3-8A2F4AE42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844675"/>
            <a:ext cx="489743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5C139CA-AA65-E9A2-3B27-0B6CD8DDC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altLang="en-US" sz="4800" b="1"/>
              <a:t>Какая самая маленькая птица России?</a:t>
            </a:r>
            <a:br>
              <a:rPr lang="ru-RU" altLang="en-US" sz="4800" b="1"/>
            </a:br>
            <a:endParaRPr lang="ru-RU" altLang="en-US" sz="4800" b="1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D9F8742-AB52-653A-630E-8176B7DA5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40425" y="1600200"/>
            <a:ext cx="2746375" cy="4525963"/>
          </a:xfrm>
        </p:spPr>
        <p:txBody>
          <a:bodyPr anchor="ctr"/>
          <a:lstStyle/>
          <a:p>
            <a:pPr eaLnBrk="1" hangingPunct="1">
              <a:buFontTx/>
              <a:buNone/>
            </a:pPr>
            <a:r>
              <a:rPr lang="ru-RU" altLang="en-US" sz="4800" b="1">
                <a:solidFill>
                  <a:srgbClr val="FF7029"/>
                </a:solidFill>
              </a:rPr>
              <a:t>королёк</a:t>
            </a: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52B7C6CD-3FDB-46FE-49C7-DB779C2CD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0" t="32625" r="26959" b="46019"/>
          <a:stretch>
            <a:fillRect/>
          </a:stretch>
        </p:blipFill>
        <p:spPr bwMode="auto">
          <a:xfrm>
            <a:off x="250825" y="1916113"/>
            <a:ext cx="511333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3B1AE65-CA2F-D367-4282-70C849D58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3414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3200" b="1">
                <a:solidFill>
                  <a:srgbClr val="FF7029"/>
                </a:solidFill>
              </a:rPr>
              <a:t>Семена сорняков: конского щавеля, мышиного горошка, лебеды, репейника.</a:t>
            </a:r>
            <a:br>
              <a:rPr lang="ru-RU" altLang="en-US" sz="3200" b="1">
                <a:solidFill>
                  <a:srgbClr val="FF7029"/>
                </a:solidFill>
              </a:rPr>
            </a:br>
            <a:endParaRPr lang="ru-RU" altLang="en-US" sz="3200" b="1">
              <a:solidFill>
                <a:srgbClr val="FF7029"/>
              </a:solidFill>
            </a:endParaRPr>
          </a:p>
        </p:txBody>
      </p:sp>
      <p:pic>
        <p:nvPicPr>
          <p:cNvPr id="34820" name="Picture 4" descr="i?id=127635107-02&amp;tov=6">
            <a:extLst>
              <a:ext uri="{FF2B5EF4-FFF2-40B4-BE49-F238E27FC236}">
                <a16:creationId xmlns:a16="http://schemas.microsoft.com/office/drawing/2014/main" id="{2444AB55-CB9A-4852-8C44-870EC50227C1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276475"/>
            <a:ext cx="2232025" cy="2193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1" name="Picture 5" descr="i?id=107636311-07&amp;tov=2">
            <a:extLst>
              <a:ext uri="{FF2B5EF4-FFF2-40B4-BE49-F238E27FC236}">
                <a16:creationId xmlns:a16="http://schemas.microsoft.com/office/drawing/2014/main" id="{D0A85AD8-0176-6DB4-5D60-E961D89F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076700"/>
            <a:ext cx="18272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i?id=8840726-04&amp;tov=7">
            <a:extLst>
              <a:ext uri="{FF2B5EF4-FFF2-40B4-BE49-F238E27FC236}">
                <a16:creationId xmlns:a16="http://schemas.microsoft.com/office/drawing/2014/main" id="{FAC50C7F-63A1-91BF-FBF3-5BFA16FFC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89138"/>
            <a:ext cx="20161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i?id=26435038-07&amp;tov=2">
            <a:extLst>
              <a:ext uri="{FF2B5EF4-FFF2-40B4-BE49-F238E27FC236}">
                <a16:creationId xmlns:a16="http://schemas.microsoft.com/office/drawing/2014/main" id="{60A0DC5F-3A2E-24C4-5641-66DD40834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789363"/>
            <a:ext cx="19431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Rectangle 8">
            <a:extLst>
              <a:ext uri="{FF2B5EF4-FFF2-40B4-BE49-F238E27FC236}">
                <a16:creationId xmlns:a16="http://schemas.microsoft.com/office/drawing/2014/main" id="{24203F27-6AA3-A13D-A493-65536E7A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000" b="1" u="sng">
                <a:solidFill>
                  <a:srgbClr val="DE9400"/>
                </a:solidFill>
                <a:latin typeface="Arial" panose="020B0604020202020204" pitchFamily="34" charset="0"/>
              </a:rPr>
              <a:t>Что служит кормом для птиц?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5661000-6DD2-A370-1497-807E6090B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2146300"/>
          </a:xfrm>
        </p:spPr>
        <p:txBody>
          <a:bodyPr/>
          <a:lstStyle/>
          <a:p>
            <a:pPr eaLnBrk="1" hangingPunct="1"/>
            <a:r>
              <a:rPr lang="ru-RU" altLang="en-US" sz="3600" b="1">
                <a:solidFill>
                  <a:srgbClr val="FF7029"/>
                </a:solidFill>
              </a:rPr>
              <a:t>Ягоды калины, бузины, рябины, семена ольхи и берёзы.</a:t>
            </a:r>
            <a:br>
              <a:rPr lang="ru-RU" altLang="en-US" sz="3600" b="1">
                <a:solidFill>
                  <a:srgbClr val="FF7029"/>
                </a:solidFill>
              </a:rPr>
            </a:br>
            <a:r>
              <a:rPr lang="ru-RU" altLang="en-US" sz="3600" b="1">
                <a:solidFill>
                  <a:srgbClr val="FF7029"/>
                </a:solidFill>
              </a:rPr>
              <a:t>         Лучший корм – подсолнухи.</a:t>
            </a:r>
            <a:br>
              <a:rPr lang="ru-RU" altLang="en-US" sz="3600" b="1">
                <a:solidFill>
                  <a:srgbClr val="FF7029"/>
                </a:solidFill>
              </a:rPr>
            </a:br>
            <a:endParaRPr lang="ru-RU" altLang="en-US" sz="3600" b="1">
              <a:solidFill>
                <a:srgbClr val="FF7029"/>
              </a:solidFill>
            </a:endParaRPr>
          </a:p>
        </p:txBody>
      </p:sp>
      <p:pic>
        <p:nvPicPr>
          <p:cNvPr id="35844" name="Picture 4" descr="i?id=5112626-00&amp;tov=5">
            <a:extLst>
              <a:ext uri="{FF2B5EF4-FFF2-40B4-BE49-F238E27FC236}">
                <a16:creationId xmlns:a16="http://schemas.microsoft.com/office/drawing/2014/main" id="{2FED74D3-AF46-28E0-3307-9D43140DF15B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708275"/>
            <a:ext cx="2087562" cy="1889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5" name="Picture 5" descr="i?id=27232181-01&amp;tov=0">
            <a:extLst>
              <a:ext uri="{FF2B5EF4-FFF2-40B4-BE49-F238E27FC236}">
                <a16:creationId xmlns:a16="http://schemas.microsoft.com/office/drawing/2014/main" id="{881D160A-6B73-8B63-4543-638AD71D6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97425"/>
            <a:ext cx="19431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 descr="i?id=5612584-00&amp;tov=2">
            <a:extLst>
              <a:ext uri="{FF2B5EF4-FFF2-40B4-BE49-F238E27FC236}">
                <a16:creationId xmlns:a16="http://schemas.microsoft.com/office/drawing/2014/main" id="{D0092E17-A9D7-0C76-296C-66C2FAC86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708275"/>
            <a:ext cx="2303462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7" descr="i?id=117552837-05&amp;tov=4">
            <a:extLst>
              <a:ext uri="{FF2B5EF4-FFF2-40B4-BE49-F238E27FC236}">
                <a16:creationId xmlns:a16="http://schemas.microsoft.com/office/drawing/2014/main" id="{87A97F26-4ABF-54FE-CA5A-3DB703189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868863"/>
            <a:ext cx="21605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8" descr="i?id=131360276-03&amp;tov=4">
            <a:extLst>
              <a:ext uri="{FF2B5EF4-FFF2-40B4-BE49-F238E27FC236}">
                <a16:creationId xmlns:a16="http://schemas.microsoft.com/office/drawing/2014/main" id="{EE352085-AC4B-D250-A6DC-7922F46B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852738"/>
            <a:ext cx="200342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 descr="i?id=31103572-05&amp;tov=6">
            <a:extLst>
              <a:ext uri="{FF2B5EF4-FFF2-40B4-BE49-F238E27FC236}">
                <a16:creationId xmlns:a16="http://schemas.microsoft.com/office/drawing/2014/main" id="{7E1107FE-2BEF-01B8-204B-9A3000FE6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868863"/>
            <a:ext cx="18621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1F7C547-C016-E239-87D4-4CEDE519A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sz="3200" b="1">
                <a:solidFill>
                  <a:srgbClr val="FF7029"/>
                </a:solidFill>
              </a:rPr>
              <a:t>Семена тыквы, арбузов и дыни тоже хороший корм для птиц.</a:t>
            </a:r>
            <a:br>
              <a:rPr lang="ru-RU" altLang="en-US" sz="3200" b="1">
                <a:solidFill>
                  <a:srgbClr val="FF7029"/>
                </a:solidFill>
              </a:rPr>
            </a:br>
            <a:r>
              <a:rPr lang="ru-RU" altLang="en-US" sz="3200" b="1">
                <a:solidFill>
                  <a:srgbClr val="FF7029"/>
                </a:solidFill>
              </a:rPr>
              <a:t>          Любимый корм синиц – несолёное сало.</a:t>
            </a:r>
          </a:p>
        </p:txBody>
      </p:sp>
      <p:pic>
        <p:nvPicPr>
          <p:cNvPr id="36868" name="Picture 4" descr="i?id=197780031-02&amp;tov=3">
            <a:extLst>
              <a:ext uri="{FF2B5EF4-FFF2-40B4-BE49-F238E27FC236}">
                <a16:creationId xmlns:a16="http://schemas.microsoft.com/office/drawing/2014/main" id="{2BFB40F5-2D77-7768-03CA-10EE7FFF457B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573463"/>
            <a:ext cx="2408237" cy="247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5" descr="i?id=117298684-06&amp;tov=7">
            <a:extLst>
              <a:ext uri="{FF2B5EF4-FFF2-40B4-BE49-F238E27FC236}">
                <a16:creationId xmlns:a16="http://schemas.microsoft.com/office/drawing/2014/main" id="{1AEFB9A7-88BC-0320-53E2-55D06ED19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205038"/>
            <a:ext cx="18732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i?id=211504613-07&amp;tov=2">
            <a:extLst>
              <a:ext uri="{FF2B5EF4-FFF2-40B4-BE49-F238E27FC236}">
                <a16:creationId xmlns:a16="http://schemas.microsoft.com/office/drawing/2014/main" id="{DC062D2C-3849-8DDE-6449-D71FBE213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205038"/>
            <a:ext cx="196532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 descr="i?id=14416900-07&amp;tov=3">
            <a:extLst>
              <a:ext uri="{FF2B5EF4-FFF2-40B4-BE49-F238E27FC236}">
                <a16:creationId xmlns:a16="http://schemas.microsoft.com/office/drawing/2014/main" id="{3D7B3603-BE10-1FD4-0D6B-630A2543E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365625"/>
            <a:ext cx="24479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36FF95D-9A4F-A22B-A38A-70CA078440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 b="1" u="sng">
                <a:solidFill>
                  <a:srgbClr val="E84068"/>
                </a:solidFill>
                <a:latin typeface="Showcard Gothic" panose="04020904020102020604" pitchFamily="82" charset="0"/>
              </a:rPr>
              <a:t>Когда так говорят?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98F44EA-EB2D-5569-0C5E-0E090DB0C1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ru-RU" altLang="en-US" b="1"/>
              <a:t>Короче воробьиного носа.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ru-RU" altLang="en-US" b="1"/>
              <a:t>Как с гуся вода.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ru-RU" altLang="en-US" b="1"/>
              <a:t>Курица лапой.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ru-RU" altLang="en-US" b="1"/>
              <a:t>Стреляный воробей.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ru-RU" altLang="en-US" b="1"/>
              <a:t>Стрелять из пушки по воробьям.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9EC0166B-D265-60B3-9E69-60C7FC717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1844675"/>
            <a:ext cx="5402262" cy="503238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008582"/>
                </a:solidFill>
                <a:latin typeface="Arial" panose="020B0604020202020204" pitchFamily="34" charset="0"/>
              </a:rPr>
              <a:t>Очень маленький.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FF709D23-BB5E-5CD0-63AD-BDC343677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2781300"/>
            <a:ext cx="4321175" cy="5762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008582"/>
                </a:solidFill>
                <a:latin typeface="Arial" panose="020B0604020202020204" pitchFamily="34" charset="0"/>
              </a:rPr>
              <a:t>Безразлично, все нипочем.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198D5F58-9FB7-A5A5-DA10-F74AF9464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3860800"/>
            <a:ext cx="4608513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008582"/>
                </a:solidFill>
                <a:latin typeface="Arial" panose="020B0604020202020204" pitchFamily="34" charset="0"/>
              </a:rPr>
              <a:t>Неразборчиво, неряшливо</a:t>
            </a:r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742F621F-79B7-C565-CA40-AE7B1423F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941888"/>
            <a:ext cx="5256213" cy="57467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008582"/>
                </a:solidFill>
                <a:latin typeface="Arial" panose="020B0604020202020204" pitchFamily="34" charset="0"/>
              </a:rPr>
              <a:t>Опытный, бывалый человек.</a:t>
            </a: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2DFBC13C-D6D4-12C0-A625-1DEFA2943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6021388"/>
            <a:ext cx="7343775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008582"/>
                </a:solidFill>
                <a:latin typeface="Arial" panose="020B0604020202020204" pitchFamily="34" charset="0"/>
              </a:rPr>
              <a:t>Тратить много сил по пустякам.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 animBg="1"/>
      <p:bldP spid="8197" grpId="0" animBg="1"/>
      <p:bldP spid="8198" grpId="0" animBg="1"/>
      <p:bldP spid="8199" grpId="0" animBg="1"/>
      <p:bldP spid="820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963D5220-30F3-287F-93B0-FB954F1C9A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Вылететь из гнезда.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Ворона в павлиньих перьях.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Считать ворон.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Белая ворона.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С гулькин нос.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99ECA2F-0F65-9D14-5F42-674D2EF24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981075"/>
            <a:ext cx="5183188" cy="5762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DE9400"/>
                </a:solidFill>
                <a:latin typeface="Arial" panose="020B0604020202020204" pitchFamily="34" charset="0"/>
              </a:rPr>
              <a:t>Покинуть родной дом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A54BC43C-F428-F230-869C-D01974ED6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205038"/>
            <a:ext cx="6551613" cy="503237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DE9400"/>
                </a:solidFill>
                <a:latin typeface="Arial" panose="020B0604020202020204" pitchFamily="34" charset="0"/>
              </a:rPr>
              <a:t>Зря старается казаться лучше, чем он есть.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62B885A6-4DA8-C95D-E513-A93D1456D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357563"/>
            <a:ext cx="6337300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DE9400"/>
                </a:solidFill>
                <a:latin typeface="Arial" panose="020B0604020202020204" pitchFamily="34" charset="0"/>
              </a:rPr>
              <a:t>Глядеть по сторонам, лодырничать.</a:t>
            </a:r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18B7FDB6-88DE-FEB7-8A97-8731909FB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4508500"/>
            <a:ext cx="5905500" cy="649288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DE9400"/>
                </a:solidFill>
                <a:latin typeface="Arial" panose="020B0604020202020204" pitchFamily="34" charset="0"/>
              </a:rPr>
              <a:t>Сильно отличаться от других.</a:t>
            </a:r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F6AFF44F-15BC-C00B-B88D-B7E7F9C2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5661025"/>
            <a:ext cx="6192837" cy="7921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DE9400"/>
                </a:solidFill>
                <a:latin typeface="Arial" panose="020B0604020202020204" pitchFamily="34" charset="0"/>
              </a:rPr>
              <a:t>Небольшой по размерам, по величине.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  <p:bldP spid="9222" grpId="0" animBg="1"/>
      <p:bldP spid="9223" grpId="0" animBg="1"/>
      <p:bldP spid="92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0A2978E-F621-892C-7B57-BDFBCAF74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4000" b="1" u="sng">
                <a:solidFill>
                  <a:srgbClr val="E84068"/>
                </a:solidFill>
                <a:latin typeface="Showcard Gothic" panose="04020904020102020604" pitchFamily="82" charset="0"/>
              </a:rPr>
              <a:t>Дополни пословицы и поговорки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B9835F2-A2D9-71A0-F887-6CD8E23A1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Слово не воробей, вылетит…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Лучше синица в руке, чем…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Ласточка день начинает, соловей…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Плакала кукушка, что детей отдала… 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93995042-065B-8F58-3974-1CEEB3A1F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205038"/>
            <a:ext cx="3024187" cy="503237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chemeClr val="accent2"/>
                </a:solidFill>
                <a:latin typeface="Arial" panose="020B0604020202020204" pitchFamily="34" charset="0"/>
              </a:rPr>
              <a:t>не поймаешь.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DFA3ED2-3A85-A509-BB17-71D77E465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284538"/>
            <a:ext cx="3816350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chemeClr val="accent2"/>
                </a:solidFill>
                <a:latin typeface="Arial" panose="020B0604020202020204" pitchFamily="34" charset="0"/>
              </a:rPr>
              <a:t>журавль в небе.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1BF18DCA-3828-9A87-3C32-899755860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4508500"/>
            <a:ext cx="2665412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chemeClr val="accent2"/>
                </a:solidFill>
                <a:latin typeface="Arial" panose="020B0604020202020204" pitchFamily="34" charset="0"/>
              </a:rPr>
              <a:t>кончает.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144526CF-FE27-E06F-55AC-D505F8E18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5589588"/>
            <a:ext cx="3384550" cy="647700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chemeClr val="accent2"/>
                </a:solidFill>
                <a:latin typeface="Arial" panose="020B0604020202020204" pitchFamily="34" charset="0"/>
              </a:rPr>
              <a:t>в люди.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4" grpId="0" animBg="1"/>
      <p:bldP spid="10245" grpId="0" animBg="1"/>
      <p:bldP spid="10246" grpId="0" animBg="1"/>
      <p:bldP spid="1024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976AA5EC-C07A-320B-0AD0-228FDE5EE4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620713"/>
            <a:ext cx="8229600" cy="572135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От худой курицы худые и…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Павлин красив, да ногами…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Вольному воробью и соловей в клетке…</a:t>
            </a:r>
          </a:p>
          <a:p>
            <a:pPr marL="609600" indent="-609600" eaLnBrk="1" hangingPunct="1">
              <a:buFontTx/>
              <a:buAutoNum type="arabicParenR"/>
            </a:pPr>
            <a:endParaRPr lang="ru-RU" altLang="en-US" b="1"/>
          </a:p>
          <a:p>
            <a:pPr marL="609600" indent="-609600" eaLnBrk="1" hangingPunct="1">
              <a:buFontTx/>
              <a:buAutoNum type="arabicParenR"/>
            </a:pPr>
            <a:r>
              <a:rPr lang="ru-RU" altLang="en-US" b="1"/>
              <a:t>Время не воробей, упустишь…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FDB98BC3-420E-FC81-49BF-011EE65B1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1052513"/>
            <a:ext cx="1800225" cy="576262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яйца.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29916F3C-0658-BAAA-2A80-E1588E58A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276475"/>
            <a:ext cx="2447925" cy="504825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несчастлив.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A1F80C83-330B-F9C4-E5C7-0A81F87D4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3500438"/>
            <a:ext cx="2520950" cy="503237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завидует.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E2A47EAB-7DDC-949D-C41C-DA02FAC5D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229225"/>
            <a:ext cx="2808287" cy="576263"/>
          </a:xfrm>
          <a:prstGeom prst="rect">
            <a:avLst/>
          </a:prstGeom>
          <a:solidFill>
            <a:srgbClr val="ECFFB7"/>
          </a:solidFill>
          <a:ln w="9525">
            <a:solidFill>
              <a:srgbClr val="ECFFB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3200" b="1">
                <a:solidFill>
                  <a:srgbClr val="FF7029"/>
                </a:solidFill>
                <a:latin typeface="Arial" panose="020B0604020202020204" pitchFamily="34" charset="0"/>
              </a:rPr>
              <a:t>не поймаешь.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41A7955-1439-9930-CFE8-9E4F27C35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b="1" u="sng">
                <a:solidFill>
                  <a:srgbClr val="E84068"/>
                </a:solidFill>
                <a:latin typeface="Showcard Gothic" panose="04020904020102020604" pitchFamily="82" charset="0"/>
              </a:rPr>
              <a:t>Народная мудрость. Приметы.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C76EE8F-6DE9-7A05-BF82-60BA8EA88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640762" cy="452596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altLang="en-US" sz="2800"/>
              <a:t>1) Перелётная птица                    весну встречай.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     летит стаями -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2) Гуси высоко летят –                 морозу больше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3) Ранний прилет                               не быть.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грачей и жаворонков –                 к дружной весне.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4) Увидел грача –                         к тёплой весне.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5) Кукушка стала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 sz="2800"/>
              <a:t>     куковать -                                 воды будет много.</a:t>
            </a:r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1286C4AC-CBD7-3239-503C-FABCB497C9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2349500"/>
            <a:ext cx="1800225" cy="1584325"/>
          </a:xfrm>
          <a:prstGeom prst="line">
            <a:avLst/>
          </a:prstGeom>
          <a:noFill/>
          <a:ln w="57150">
            <a:solidFill>
              <a:srgbClr val="FF70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11593BA4-1FEA-6276-4B00-25B20B6D1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3068638"/>
            <a:ext cx="1655762" cy="2376487"/>
          </a:xfrm>
          <a:prstGeom prst="line">
            <a:avLst/>
          </a:prstGeom>
          <a:noFill/>
          <a:ln w="57150">
            <a:solidFill>
              <a:srgbClr val="FF70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0ABC7622-60EC-B0A9-E162-461EFD9FC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4005263"/>
            <a:ext cx="1439863" cy="503237"/>
          </a:xfrm>
          <a:prstGeom prst="line">
            <a:avLst/>
          </a:prstGeom>
          <a:noFill/>
          <a:ln w="57150">
            <a:solidFill>
              <a:srgbClr val="FF70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B9A39A4C-812B-FC24-0BBE-825CF0F634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8038" y="1916113"/>
            <a:ext cx="2303462" cy="2592387"/>
          </a:xfrm>
          <a:prstGeom prst="line">
            <a:avLst/>
          </a:prstGeom>
          <a:noFill/>
          <a:ln w="57150">
            <a:solidFill>
              <a:srgbClr val="FF70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841F97CA-2F59-BAF9-766D-BDAD3D357A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59113" y="2997200"/>
            <a:ext cx="2520950" cy="2519363"/>
          </a:xfrm>
          <a:prstGeom prst="line">
            <a:avLst/>
          </a:prstGeom>
          <a:noFill/>
          <a:ln w="57150">
            <a:solidFill>
              <a:srgbClr val="FF702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71FC57BC-2766-FD3E-19C0-45872C83A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476250"/>
            <a:ext cx="8640762" cy="5649913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ru-RU" altLang="en-US"/>
              <a:t>Воробьи в пыли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      купаются –                 к дождливому лету.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2) Мелкие птички 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собираются в кучу –              к дождю.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3) Болотные птицы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    вьют гнезда на                   скоро гром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    высоком месте –                      загремит.    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4) Ласточки </a:t>
            </a:r>
          </a:p>
          <a:p>
            <a:pPr marL="609600" indent="-609600" eaLnBrk="1" hangingPunct="1">
              <a:buFontTx/>
              <a:buNone/>
            </a:pPr>
            <a:r>
              <a:rPr lang="ru-RU" altLang="en-US"/>
              <a:t>    прилетают -                        к дождю.</a:t>
            </a:r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6EF3EEFC-1EBA-2CE1-63AB-0522FC07C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1412875"/>
            <a:ext cx="2016125" cy="1152525"/>
          </a:xfrm>
          <a:prstGeom prst="line">
            <a:avLst/>
          </a:prstGeom>
          <a:noFill/>
          <a:ln w="57150">
            <a:solidFill>
              <a:srgbClr val="79A4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33D232D9-B1AA-8834-E619-177C093D9C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2636838"/>
            <a:ext cx="1511300" cy="2808287"/>
          </a:xfrm>
          <a:prstGeom prst="line">
            <a:avLst/>
          </a:prstGeom>
          <a:noFill/>
          <a:ln w="57150">
            <a:solidFill>
              <a:srgbClr val="79A4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76E56CAA-4C86-D571-878A-F7E99E0A92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1484313"/>
            <a:ext cx="935038" cy="2881312"/>
          </a:xfrm>
          <a:prstGeom prst="line">
            <a:avLst/>
          </a:prstGeom>
          <a:noFill/>
          <a:ln w="57150">
            <a:solidFill>
              <a:srgbClr val="79A4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06ADD039-B907-2E05-2B23-C6DDCF630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59113" y="3789363"/>
            <a:ext cx="2520950" cy="1727200"/>
          </a:xfrm>
          <a:prstGeom prst="line">
            <a:avLst/>
          </a:prstGeom>
          <a:noFill/>
          <a:ln w="57150">
            <a:solidFill>
              <a:srgbClr val="79A4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WordArt 4">
            <a:extLst>
              <a:ext uri="{FF2B5EF4-FFF2-40B4-BE49-F238E27FC236}">
                <a16:creationId xmlns:a16="http://schemas.microsoft.com/office/drawing/2014/main" id="{112A593D-10BE-AF3B-6CCA-FCAE8865D87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8313" y="1341438"/>
            <a:ext cx="8064500" cy="33099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az-Cyrl-AZ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E84068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Молодцы!</a:t>
            </a:r>
            <a:endParaRPr lang="en-US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E84068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557</Words>
  <Application>Microsoft Office PowerPoint</Application>
  <PresentationFormat>Экран (4:3)</PresentationFormat>
  <Paragraphs>131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Оформление по умолчанию</vt:lpstr>
      <vt:lpstr>Викторина «Наши пернатые друзья»</vt:lpstr>
      <vt:lpstr>Цель: воспитывать любовь и бережное отношение к птицам.  Задачи: пополнить знания детей о разновидностях птиц и их особенностях; воспитывать бережное отношение к пернатым. </vt:lpstr>
      <vt:lpstr>Кто два раза родился: в первый раз гладкий, во второй раз мягкий? </vt:lpstr>
      <vt:lpstr>В воде купался – сухим остался.  </vt:lpstr>
      <vt:lpstr>Мать-отца не знаю, но часто называю.  </vt:lpstr>
      <vt:lpstr>Днем слепа, ночью зряча, мышей ловит, а не кот. </vt:lpstr>
      <vt:lpstr>На шесте дворец, во дворце певец.  </vt:lpstr>
      <vt:lpstr>Он серенький на вид,       но пеньем знаменит. </vt:lpstr>
      <vt:lpstr>Презентация PowerPoint</vt:lpstr>
      <vt:lpstr>Не страшны ему метели,      гнезда вьет зимой на ели. </vt:lpstr>
      <vt:lpstr>Алый низ и черный хвост,     воробья побольше рост. </vt:lpstr>
      <vt:lpstr>Кого называют лесным доктором? </vt:lpstr>
      <vt:lpstr>Хоть я птичка – невеличка, у меня, друзья, привычка: как начнутся холода, прилетаю я сюда.</vt:lpstr>
      <vt:lpstr>Маленький мальчишка в сером армячишке. По двору шныряет, крошки собирает.</vt:lpstr>
      <vt:lpstr>Знаете ли вы?</vt:lpstr>
      <vt:lpstr>Какую птицу называют лесной газетой? </vt:lpstr>
      <vt:lpstr>У какой птицы самый красивый хвост?  </vt:lpstr>
      <vt:lpstr>Какая птица живет среди вечных льдов и снегов, умеет хорошо плавать и нырять? </vt:lpstr>
      <vt:lpstr>Презентация PowerPoint</vt:lpstr>
      <vt:lpstr>Какая птица слаба на слух? </vt:lpstr>
      <vt:lpstr>Какая птица никогда не садится на землю? </vt:lpstr>
      <vt:lpstr>Какая птица может бегать по дну реки? </vt:lpstr>
      <vt:lpstr>Какая птица складывает свой улов в клюв? </vt:lpstr>
      <vt:lpstr>Какие птицы ночуют в снегу?  </vt:lpstr>
      <vt:lpstr>Какая птица строит свое гнездо из костей рыб? </vt:lpstr>
      <vt:lpstr>Какая самая маленькая птица России? </vt:lpstr>
      <vt:lpstr>Семена сорняков: конского щавеля, мышиного горошка, лебеды, репейника. </vt:lpstr>
      <vt:lpstr>Ягоды калины, бузины, рябины, семена ольхи и берёзы.          Лучший корм – подсолнухи. </vt:lpstr>
      <vt:lpstr>Семена тыквы, арбузов и дыни тоже хороший корм для птиц.           Любимый корм синиц – несолёное сало.</vt:lpstr>
      <vt:lpstr>Когда так говорят?</vt:lpstr>
      <vt:lpstr>Презентация PowerPoint</vt:lpstr>
      <vt:lpstr>Дополни пословицы и поговорки</vt:lpstr>
      <vt:lpstr>Презентация PowerPoint</vt:lpstr>
      <vt:lpstr>Народная мудрость. Приметы.</vt:lpstr>
      <vt:lpstr>Презентация PowerPoint</vt:lpstr>
      <vt:lpstr>Презентация PowerPoint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Наши пернатые друзья</dc:title>
  <dc:creator>User</dc:creator>
  <cp:lastModifiedBy>79923571613</cp:lastModifiedBy>
  <cp:revision>15</cp:revision>
  <dcterms:created xsi:type="dcterms:W3CDTF">2010-03-26T11:22:25Z</dcterms:created>
  <dcterms:modified xsi:type="dcterms:W3CDTF">2025-03-28T14:09:03Z</dcterms:modified>
</cp:coreProperties>
</file>