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Open Sans" panose="020B0604020202020204" charset="0"/>
      <p:regular r:id="rId17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5" d="100"/>
          <a:sy n="75" d="100"/>
        </p:scale>
        <p:origin x="52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17117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931190" y="1656755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Хохлома: Золотая роспись России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610390" y="5837753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Хохлома – это не просто роспись, это символ русской души. Это уникальное искусство, которое передается из поколения в поколение. Начните путешествие в мир золотой сказки!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6404253" y="5616654"/>
            <a:ext cx="114657" cy="975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75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Open Sans Medium" pitchFamily="34" charset="0"/>
                <a:ea typeface="Open Sans Medium" pitchFamily="34" charset="-122"/>
                <a:cs typeface="Open Sans Medium" pitchFamily="34" charset="-120"/>
              </a:rPr>
              <a:t>ЕБ</a:t>
            </a:r>
            <a:endParaRPr lang="en-US" sz="750" dirty="0"/>
          </a:p>
        </p:txBody>
      </p:sp>
      <p:sp>
        <p:nvSpPr>
          <p:cNvPr id="7" name="Text 4"/>
          <p:cNvSpPr/>
          <p:nvPr/>
        </p:nvSpPr>
        <p:spPr>
          <a:xfrm>
            <a:off x="8158209" y="7318964"/>
            <a:ext cx="4676680" cy="3988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ru-RU" sz="2200" b="1" dirty="0" smtClean="0">
                <a:solidFill>
                  <a:srgbClr val="333F70"/>
                </a:solidFill>
                <a:ea typeface="Open Sans Bold" pitchFamily="34" charset="-122"/>
              </a:rPr>
              <a:t>Педагог-организатор Бережных Е. В.</a:t>
            </a:r>
            <a:endParaRPr lang="en-US" sz="2200" dirty="0"/>
          </a:p>
        </p:txBody>
      </p:sp>
      <p:sp>
        <p:nvSpPr>
          <p:cNvPr id="8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7937"/>
            <a:ext cx="7608306" cy="570622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185511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Происхождение названия и легенды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417004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Село Хохлома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751189"/>
            <a:ext cx="624470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Название промысла связывают с селом Хохлома в Нижегородской области. Здесь проходила торговля изделиями мастеров.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599521" y="4170045"/>
            <a:ext cx="376975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Легенды о мастерах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599521" y="4751189"/>
            <a:ext cx="624470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Существуют легенды о мастерах-иконописцах. Они якобы создали уникальный стиль, скрываясь от преследований.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10089" y="576977"/>
            <a:ext cx="7723823" cy="19020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950"/>
              </a:lnSpc>
              <a:buNone/>
            </a:pPr>
            <a:r>
              <a:rPr lang="en-US" sz="3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Технология изготовления: от дерева до золота</a:t>
            </a:r>
            <a:endParaRPr lang="en-US" sz="39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089" y="2783324"/>
            <a:ext cx="1014413" cy="121729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028825" y="2986207"/>
            <a:ext cx="3755946" cy="316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Деревянная заготовка</a:t>
            </a:r>
            <a:endParaRPr lang="en-US" sz="1950" dirty="0"/>
          </a:p>
        </p:txBody>
      </p:sp>
      <p:sp>
        <p:nvSpPr>
          <p:cNvPr id="6" name="Text 2"/>
          <p:cNvSpPr/>
          <p:nvPr/>
        </p:nvSpPr>
        <p:spPr>
          <a:xfrm>
            <a:off x="2028825" y="3424833"/>
            <a:ext cx="6405086" cy="324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Изготавливают деревянную основу для будущего изделия.</a:t>
            </a:r>
            <a:endParaRPr lang="en-US" sz="15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089" y="4000619"/>
            <a:ext cx="1014413" cy="121729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028825" y="4203502"/>
            <a:ext cx="3603308" cy="316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Грунтовка и пропитка</a:t>
            </a:r>
            <a:endParaRPr lang="en-US" sz="1950" dirty="0"/>
          </a:p>
        </p:txBody>
      </p:sp>
      <p:sp>
        <p:nvSpPr>
          <p:cNvPr id="9" name="Text 4"/>
          <p:cNvSpPr/>
          <p:nvPr/>
        </p:nvSpPr>
        <p:spPr>
          <a:xfrm>
            <a:off x="2028825" y="4642128"/>
            <a:ext cx="6405086" cy="324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Наносят глину и пропитывают льняным маслом.</a:t>
            </a:r>
            <a:endParaRPr lang="en-US" sz="15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0089" y="5217914"/>
            <a:ext cx="1014413" cy="121729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028825" y="5420797"/>
            <a:ext cx="3089553" cy="316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Роспись красками</a:t>
            </a:r>
            <a:endParaRPr lang="en-US" sz="1950" dirty="0"/>
          </a:p>
        </p:txBody>
      </p:sp>
      <p:sp>
        <p:nvSpPr>
          <p:cNvPr id="12" name="Text 6"/>
          <p:cNvSpPr/>
          <p:nvPr/>
        </p:nvSpPr>
        <p:spPr>
          <a:xfrm>
            <a:off x="2028825" y="5859423"/>
            <a:ext cx="6405086" cy="324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Расписывают вручную, используя традиционные цвета.</a:t>
            </a:r>
            <a:endParaRPr lang="en-US" sz="15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0089" y="6435209"/>
            <a:ext cx="1014413" cy="1217295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2028825" y="6638092"/>
            <a:ext cx="2536269" cy="316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Закалка в печи</a:t>
            </a:r>
            <a:endParaRPr lang="en-US" sz="1950" dirty="0"/>
          </a:p>
        </p:txBody>
      </p:sp>
      <p:sp>
        <p:nvSpPr>
          <p:cNvPr id="15" name="Text 8"/>
          <p:cNvSpPr/>
          <p:nvPr/>
        </p:nvSpPr>
        <p:spPr>
          <a:xfrm>
            <a:off x="2028825" y="7076718"/>
            <a:ext cx="6405086" cy="324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Закаливают в печи для получения золотого блеска.</a:t>
            </a:r>
            <a:endParaRPr lang="en-US" sz="15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280190" y="1695093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Основные элементы и мотивы росписи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0190" y="4161592"/>
            <a:ext cx="566976" cy="56697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280190" y="4955381"/>
            <a:ext cx="229195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Ягоды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6280190" y="5445800"/>
            <a:ext cx="229195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Рябина и земляника - символ плодородия.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2304" y="4161592"/>
            <a:ext cx="566976" cy="56697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8912304" y="4955381"/>
            <a:ext cx="229207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Цветы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8912304" y="5445800"/>
            <a:ext cx="229207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Различные цветы - символ красоты природы.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44538" y="4161592"/>
            <a:ext cx="566976" cy="56697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1544538" y="4955381"/>
            <a:ext cx="229195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Листья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11544538" y="5445800"/>
            <a:ext cx="229195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Травы и листья - символ жизни и роста.</a:t>
            </a:r>
            <a:endParaRPr lang="en-US" sz="1750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900" y="1952269"/>
            <a:ext cx="6112267" cy="457823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280190" y="1651159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Цветовая гамма Хохломы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3664029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7017306" y="366402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Красный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7017306" y="4154448"/>
            <a:ext cx="2927747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Символ огня и жизненной силы, создается из киновари.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10171867" y="3664029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908983" y="366402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Черный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0908983" y="4154448"/>
            <a:ext cx="2927747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Символ земли и мудрости, получается из сажи.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280190" y="5725120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017306" y="572512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Золотой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7017306" y="6215539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Символ богатства и света, достигается закалкой.</a:t>
            </a:r>
            <a:endParaRPr lang="en-US" sz="1750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32359"/>
            <a:ext cx="609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815584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Развитие промысла в XVII-XIX веках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1048941" y="3573304"/>
            <a:ext cx="30480" cy="2840712"/>
          </a:xfrm>
          <a:prstGeom prst="roundRect">
            <a:avLst>
              <a:gd name="adj" fmla="val 312558"/>
            </a:avLst>
          </a:prstGeom>
          <a:solidFill>
            <a:srgbClr val="BCDBD4"/>
          </a:solidFill>
          <a:ln/>
        </p:spPr>
      </p:sp>
      <p:sp>
        <p:nvSpPr>
          <p:cNvPr id="5" name="Shape 2"/>
          <p:cNvSpPr/>
          <p:nvPr/>
        </p:nvSpPr>
        <p:spPr>
          <a:xfrm>
            <a:off x="1273612" y="4068366"/>
            <a:ext cx="680442" cy="30480"/>
          </a:xfrm>
          <a:prstGeom prst="roundRect">
            <a:avLst>
              <a:gd name="adj" fmla="val 312558"/>
            </a:avLst>
          </a:prstGeom>
          <a:solidFill>
            <a:srgbClr val="BCDBD4"/>
          </a:solidFill>
          <a:ln/>
        </p:spPr>
      </p:sp>
      <p:sp>
        <p:nvSpPr>
          <p:cNvPr id="6" name="Shape 3"/>
          <p:cNvSpPr/>
          <p:nvPr/>
        </p:nvSpPr>
        <p:spPr>
          <a:xfrm>
            <a:off x="793790" y="3828455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78860" y="3870960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1</a:t>
            </a:r>
            <a:endParaRPr lang="en-US" sz="2650" dirty="0"/>
          </a:p>
        </p:txBody>
      </p:sp>
      <p:sp>
        <p:nvSpPr>
          <p:cNvPr id="8" name="Text 5"/>
          <p:cNvSpPr/>
          <p:nvPr/>
        </p:nvSpPr>
        <p:spPr>
          <a:xfrm>
            <a:off x="2183011" y="380011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XVII век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2183011" y="4290536"/>
            <a:ext cx="616719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Формирование Хохломы как народного промысла.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1273612" y="5602129"/>
            <a:ext cx="680442" cy="30480"/>
          </a:xfrm>
          <a:prstGeom prst="roundRect">
            <a:avLst>
              <a:gd name="adj" fmla="val 312558"/>
            </a:avLst>
          </a:prstGeom>
          <a:solidFill>
            <a:srgbClr val="BCDBD4"/>
          </a:solidFill>
          <a:ln/>
        </p:spPr>
      </p:sp>
      <p:sp>
        <p:nvSpPr>
          <p:cNvPr id="11" name="Shape 8"/>
          <p:cNvSpPr/>
          <p:nvPr/>
        </p:nvSpPr>
        <p:spPr>
          <a:xfrm>
            <a:off x="793790" y="5362218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78860" y="5404723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</a:t>
            </a:r>
            <a:endParaRPr lang="en-US" sz="2650" dirty="0"/>
          </a:p>
        </p:txBody>
      </p:sp>
      <p:sp>
        <p:nvSpPr>
          <p:cNvPr id="13" name="Text 10"/>
          <p:cNvSpPr/>
          <p:nvPr/>
        </p:nvSpPr>
        <p:spPr>
          <a:xfrm>
            <a:off x="2183011" y="533388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XIX век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2183011" y="5824299"/>
            <a:ext cx="616719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Расцвет производства и распространение по миру.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280190" y="1441728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Хохлома в советский период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3199448"/>
            <a:ext cx="3664863" cy="2039422"/>
          </a:xfrm>
          <a:prstGeom prst="roundRect">
            <a:avLst>
              <a:gd name="adj" fmla="val 4671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14624" y="3433882"/>
            <a:ext cx="319599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Артели и фабрики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514624" y="4278630"/>
            <a:ext cx="319599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Создаются для массового производства изделий.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10171867" y="3199448"/>
            <a:ext cx="3664863" cy="2039422"/>
          </a:xfrm>
          <a:prstGeom prst="roundRect">
            <a:avLst>
              <a:gd name="adj" fmla="val 4671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406301" y="3433882"/>
            <a:ext cx="319599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Сувенирная продукция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0406301" y="4278630"/>
            <a:ext cx="319599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Широко выпускается для туристов и населения.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280190" y="5465683"/>
            <a:ext cx="7556421" cy="1322189"/>
          </a:xfrm>
          <a:prstGeom prst="roundRect">
            <a:avLst>
              <a:gd name="adj" fmla="val 7205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514624" y="5700117"/>
            <a:ext cx="416361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Сохранение традиций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6514624" y="6190536"/>
            <a:ext cx="708755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Развитие новых мотивов, сохраняя старые.</a:t>
            </a:r>
            <a:endParaRPr lang="en-US" sz="1750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18" y="2150507"/>
            <a:ext cx="6117001" cy="464692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96660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Современное состояние промысла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743789" y="444222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Предприятия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932640"/>
            <a:ext cx="378523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"Хохломской художник" и "Хохломская роспись".</a:t>
            </a:r>
            <a:endParaRPr lang="en-US" sz="17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767846"/>
            <a:ext cx="4564975" cy="456497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571411" y="4563428"/>
            <a:ext cx="339328" cy="424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26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1</a:t>
            </a:r>
            <a:endParaRPr lang="en-US" sz="2650" dirty="0"/>
          </a:p>
        </p:txBody>
      </p:sp>
      <p:sp>
        <p:nvSpPr>
          <p:cNvPr id="7" name="Text 4"/>
          <p:cNvSpPr/>
          <p:nvPr/>
        </p:nvSpPr>
        <p:spPr>
          <a:xfrm>
            <a:off x="9937790" y="330660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Поддержка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9937790" y="3797022"/>
            <a:ext cx="3898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Государственная поддержка и развитие промысла.</a:t>
            </a:r>
            <a:endParaRPr lang="en-US" sz="175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2653" y="2767846"/>
            <a:ext cx="4564975" cy="4564975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170307" y="3612356"/>
            <a:ext cx="339328" cy="424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26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</a:t>
            </a:r>
            <a:endParaRPr lang="en-US" sz="2650" dirty="0"/>
          </a:p>
        </p:txBody>
      </p:sp>
      <p:sp>
        <p:nvSpPr>
          <p:cNvPr id="11" name="Text 7"/>
          <p:cNvSpPr/>
          <p:nvPr/>
        </p:nvSpPr>
        <p:spPr>
          <a:xfrm>
            <a:off x="9937790" y="594062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Перспективы</a:t>
            </a:r>
            <a:endParaRPr lang="en-US" sz="2200" dirty="0"/>
          </a:p>
        </p:txBody>
      </p:sp>
      <p:sp>
        <p:nvSpPr>
          <p:cNvPr id="12" name="Text 8"/>
          <p:cNvSpPr/>
          <p:nvPr/>
        </p:nvSpPr>
        <p:spPr>
          <a:xfrm>
            <a:off x="9937790" y="6431042"/>
            <a:ext cx="3898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Развитие Хохломы в XXI веке.</a:t>
            </a:r>
            <a:endParaRPr lang="en-US" sz="175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767846"/>
            <a:ext cx="4564975" cy="4564975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7694533" y="6338530"/>
            <a:ext cx="339328" cy="424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26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3</a:t>
            </a:r>
            <a:endParaRPr lang="en-US" sz="26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459825"/>
            <a:ext cx="1189351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Хохлома в культуре и искусстве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2622233"/>
            <a:ext cx="2173724" cy="1306949"/>
          </a:xfrm>
          <a:prstGeom prst="roundRect">
            <a:avLst>
              <a:gd name="adj" fmla="val 7289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21167" y="3076337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000"/>
              </a:lnSpc>
              <a:buNone/>
            </a:pPr>
            <a:r>
              <a:rPr lang="en-US" sz="25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1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194328" y="284904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Мода и дизайн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3194328" y="3339465"/>
            <a:ext cx="517600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Использование мотивов в современной моде.</a:t>
            </a:r>
            <a:endParaRPr lang="en-US" sz="1750" dirty="0"/>
          </a:p>
        </p:txBody>
      </p:sp>
      <p:sp>
        <p:nvSpPr>
          <p:cNvPr id="7" name="Shape 5"/>
          <p:cNvSpPr/>
          <p:nvPr/>
        </p:nvSpPr>
        <p:spPr>
          <a:xfrm>
            <a:off x="3080861" y="3913942"/>
            <a:ext cx="10642402" cy="15240"/>
          </a:xfrm>
          <a:prstGeom prst="roundRect">
            <a:avLst>
              <a:gd name="adj" fmla="val 625116"/>
            </a:avLst>
          </a:prstGeom>
          <a:solidFill>
            <a:srgbClr val="BCDBD4"/>
          </a:solidFill>
          <a:ln/>
        </p:spPr>
      </p:sp>
      <p:sp>
        <p:nvSpPr>
          <p:cNvPr id="8" name="Shape 6"/>
          <p:cNvSpPr/>
          <p:nvPr/>
        </p:nvSpPr>
        <p:spPr>
          <a:xfrm>
            <a:off x="793790" y="4042529"/>
            <a:ext cx="4347567" cy="1306949"/>
          </a:xfrm>
          <a:prstGeom prst="roundRect">
            <a:avLst>
              <a:gd name="adj" fmla="val 7289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808089" y="4496633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000"/>
              </a:lnSpc>
              <a:buNone/>
            </a:pPr>
            <a:r>
              <a:rPr lang="en-US" sz="25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</a:t>
            </a:r>
            <a:endParaRPr lang="en-US" sz="2500" dirty="0"/>
          </a:p>
        </p:txBody>
      </p:sp>
      <p:sp>
        <p:nvSpPr>
          <p:cNvPr id="10" name="Text 8"/>
          <p:cNvSpPr/>
          <p:nvPr/>
        </p:nvSpPr>
        <p:spPr>
          <a:xfrm>
            <a:off x="5368171" y="426934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Вдохновение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5368171" y="4759762"/>
            <a:ext cx="455771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Источник для художников и дизайнеров.</a:t>
            </a:r>
            <a:endParaRPr lang="en-US" sz="1750" dirty="0"/>
          </a:p>
        </p:txBody>
      </p:sp>
      <p:sp>
        <p:nvSpPr>
          <p:cNvPr id="12" name="Shape 10"/>
          <p:cNvSpPr/>
          <p:nvPr/>
        </p:nvSpPr>
        <p:spPr>
          <a:xfrm>
            <a:off x="5254704" y="5334238"/>
            <a:ext cx="8468558" cy="15240"/>
          </a:xfrm>
          <a:prstGeom prst="roundRect">
            <a:avLst>
              <a:gd name="adj" fmla="val 625116"/>
            </a:avLst>
          </a:prstGeom>
          <a:solidFill>
            <a:srgbClr val="BCDBD4"/>
          </a:solidFill>
          <a:ln/>
        </p:spPr>
      </p:sp>
      <p:sp>
        <p:nvSpPr>
          <p:cNvPr id="13" name="Shape 11"/>
          <p:cNvSpPr/>
          <p:nvPr/>
        </p:nvSpPr>
        <p:spPr>
          <a:xfrm>
            <a:off x="793790" y="5462826"/>
            <a:ext cx="6521410" cy="1306949"/>
          </a:xfrm>
          <a:prstGeom prst="roundRect">
            <a:avLst>
              <a:gd name="adj" fmla="val 7289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895011" y="5916930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000"/>
              </a:lnSpc>
              <a:buNone/>
            </a:pPr>
            <a:r>
              <a:rPr lang="en-US" sz="25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3</a:t>
            </a:r>
            <a:endParaRPr lang="en-US" sz="2500" dirty="0"/>
          </a:p>
        </p:txBody>
      </p:sp>
      <p:sp>
        <p:nvSpPr>
          <p:cNvPr id="15" name="Text 13"/>
          <p:cNvSpPr/>
          <p:nvPr/>
        </p:nvSpPr>
        <p:spPr>
          <a:xfrm>
            <a:off x="7542014" y="568964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Идентичность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7542014" y="6180058"/>
            <a:ext cx="346662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Символ русской идентичности.</a:t>
            </a:r>
            <a:endParaRPr lang="en-US" sz="1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280190" y="2337197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Заключение: Хохлома – наследие России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4803696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Хохлома – это часть культурного наследия России. Важно сохранять и популяризировать это искусство. Поддерживайте местных мастеров и приобретайте изделия народных промыслов!</a:t>
            </a:r>
            <a:endParaRPr lang="en-US" sz="175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98500"/>
            <a:ext cx="6280190" cy="628019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346</Words>
  <Application>Microsoft Office PowerPoint</Application>
  <PresentationFormat>Произвольный</PresentationFormat>
  <Paragraphs>78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Unbounded Bold</vt:lpstr>
      <vt:lpstr>Calibri</vt:lpstr>
      <vt:lpstr>Open Sans</vt:lpstr>
      <vt:lpstr>Open Sans Bold</vt:lpstr>
      <vt:lpstr>Open Sans Medium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HP</cp:lastModifiedBy>
  <cp:revision>4</cp:revision>
  <dcterms:created xsi:type="dcterms:W3CDTF">2025-03-26T10:32:31Z</dcterms:created>
  <dcterms:modified xsi:type="dcterms:W3CDTF">2025-03-26T10:48:00Z</dcterms:modified>
</cp:coreProperties>
</file>