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  <p:sldId id="257" r:id="rId7"/>
    <p:sldId id="269" r:id="rId8"/>
    <p:sldId id="268" r:id="rId9"/>
    <p:sldId id="267" r:id="rId10"/>
    <p:sldId id="266" r:id="rId11"/>
    <p:sldId id="265" r:id="rId12"/>
    <p:sldId id="264" r:id="rId13"/>
    <p:sldId id="263" r:id="rId14"/>
    <p:sldId id="262" r:id="rId15"/>
    <p:sldId id="270" r:id="rId16"/>
    <p:sldId id="274" r:id="rId17"/>
    <p:sldId id="273" r:id="rId18"/>
    <p:sldId id="272" r:id="rId19"/>
    <p:sldId id="271" r:id="rId20"/>
    <p:sldId id="278" r:id="rId21"/>
    <p:sldId id="275" r:id="rId22"/>
    <p:sldId id="276" r:id="rId23"/>
    <p:sldId id="279" r:id="rId24"/>
    <p:sldId id="277" r:id="rId25"/>
    <p:sldId id="281" r:id="rId26"/>
    <p:sldId id="280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13174-9DF9-4BD1-8CCD-70FA72AF8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0D97C6-D70C-49A8-BC09-3819846BB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73E073-AF11-4B79-B4E3-CCBFE82A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FE6233-72E5-4200-A458-D54385EE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F06E7-7059-474A-B89C-FF6AC2AF1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92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47BB8-6283-4A7E-A239-BAA6BF25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F4D263-39FA-4A23-A2D6-051D0612C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605E68-B639-4046-8E39-C84EB9584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6EBE93-A3F3-4ED3-8E7B-0F44693CC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D34502-52AB-44B2-9C06-335588E4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583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70938-FB9D-4158-8099-261914C81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883E23-DE37-4C92-A187-C0D19CD07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D56B79-E691-4519-B748-71A935F7A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EE804A-3186-42FF-9BB2-1ACE3BE4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B1ACF8-D2F4-4AA0-B721-21907000E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2BDF7-48D6-4B59-9189-BCE1EC46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46F5A7-5EB7-4AAB-AF71-A45711544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91F39F-5F90-4E95-B6DB-CA543DFBB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9C1E3E-9576-4BD1-B31A-D859FD68B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63070-F2CF-4F55-8268-34A874B5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2E9733-3832-45E8-8C0F-0DF10066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43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C6A440-B871-499F-8F3E-9954AF4A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081991-F875-4AFD-BA00-BFCA826A1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E8BEF0-C928-4F04-A5BB-4C2F81ED6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5703C1B-A4E2-4194-A35E-7F70326E3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AAF42A-DA7C-46C1-ACAD-7E57E2DF47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1C79F0-E20A-401F-8599-C96EA26C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FFDC20-2F7F-4A98-9E58-5650C2AD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9D5F3B-6A7D-427D-8D74-2C9809A0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10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B1347-C5A1-45CF-8C1A-E59CAF6D9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3207FB7-37FD-4698-858B-24BDDCFC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AC5278-1DD2-41E6-A492-C4A0AD7C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5C2E53-CC06-4E36-A616-512141C1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68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AB454E-354F-4067-A935-EE5933A79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96D3DD3-F283-4C6F-A772-EDE98966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AF0AA6-02A1-44C7-8F20-D76357A2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0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F3F38-54B9-4537-B0E9-732865D0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A4856-72DA-4692-BD60-C562D96B3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CC8B62-BDDB-4789-B4B3-53B1A5417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1AF5E9-7A4F-4D33-846A-789F7DAE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40AE02-A15D-45C9-BC07-56192BF2F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8199B3-82A5-417E-AE62-9F93D07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70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28E48-0C63-4612-9315-37802ACF4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F2C91-9214-48FE-AA31-470648F970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B474CC-2904-440F-92C3-6C6666623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822EC0-4C40-4944-BE8A-55A4A37D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6453DC-C78D-4DED-B51D-4691E7E6C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0039BD-03FE-4818-81E9-D1C123C7E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29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882C0-F36D-426C-A97E-FFA1C260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378346-394F-4E12-BB04-1FF542DF1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1F1FE-9EC8-40D6-A17B-835DB7584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A4DC65-1991-474A-9DA7-85CB58A80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895EED-4B11-4563-984A-82F7FF8E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71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4E87FC0-0E52-49F7-BE1D-CA92AF0016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B5C62B-571B-4265-B2E3-BAE669CF4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EAD2A0-DFAE-4281-AC2E-B6765357D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A45A2D-6339-4B7E-B3B4-842109ED2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1D9003-D147-44EB-AEB4-CED98704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8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5687C0-2890-4B81-B323-1A48AAC9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4C1EA9-83CE-4E7F-84D6-CC3B93241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1D35B0-6DF8-4AA2-A044-400CD7F3F6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56365-0BCC-4AD5-94E3-4AF71115E3C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18D56-6B49-48CE-9057-454955C7A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14E48-0522-403F-B114-F70CA6669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EABD1-A526-4CFE-97E6-D5F0F102E5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419876-4573-44BA-9DFB-9B50B3552D41}"/>
              </a:ext>
            </a:extLst>
          </p:cNvPr>
          <p:cNvSpPr txBox="1"/>
          <p:nvPr/>
        </p:nvSpPr>
        <p:spPr>
          <a:xfrm>
            <a:off x="-446809" y="24426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285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Познавательная игра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AF554-D918-490A-B6D5-32DA34BC76B2}"/>
              </a:ext>
            </a:extLst>
          </p:cNvPr>
          <p:cNvSpPr txBox="1"/>
          <p:nvPr/>
        </p:nvSpPr>
        <p:spPr>
          <a:xfrm>
            <a:off x="-141026" y="2869563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ln w="2857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Реки России</a:t>
            </a:r>
          </a:p>
        </p:txBody>
      </p:sp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FE9BF7-EDFF-4195-824F-931E8C0A8F1F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2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4B33A5-44B1-42B6-A8A2-BB956F8B5C1E}"/>
              </a:ext>
            </a:extLst>
          </p:cNvPr>
          <p:cNvSpPr txBox="1"/>
          <p:nvPr/>
        </p:nvSpPr>
        <p:spPr>
          <a:xfrm>
            <a:off x="2313854" y="119559"/>
            <a:ext cx="61962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Сколько рек насчитывается на территории России? </a:t>
            </a:r>
          </a:p>
        </p:txBody>
      </p:sp>
      <p:sp>
        <p:nvSpPr>
          <p:cNvPr id="3" name="Блок-схема: знак завершения 2">
            <a:extLst>
              <a:ext uri="{FF2B5EF4-FFF2-40B4-BE49-F238E27FC236}">
                <a16:creationId xmlns:a16="http://schemas.microsoft.com/office/drawing/2014/main" id="{C17F7366-EFFE-478E-B4A3-3678BC876B73}"/>
              </a:ext>
            </a:extLst>
          </p:cNvPr>
          <p:cNvSpPr/>
          <p:nvPr/>
        </p:nvSpPr>
        <p:spPr>
          <a:xfrm>
            <a:off x="4158380" y="30605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2,8 млн. рек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0A7AD3A4-C89F-4059-AC9E-56249E5BBB48}"/>
              </a:ext>
            </a:extLst>
          </p:cNvPr>
          <p:cNvSpPr/>
          <p:nvPr/>
        </p:nvSpPr>
        <p:spPr>
          <a:xfrm>
            <a:off x="4158380" y="404025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3 млн. рек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F62BE837-168F-4C34-A961-5B2515111041}"/>
              </a:ext>
            </a:extLst>
          </p:cNvPr>
          <p:cNvSpPr/>
          <p:nvPr/>
        </p:nvSpPr>
        <p:spPr>
          <a:xfrm>
            <a:off x="4158380" y="513569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3 млн. рек</a:t>
            </a:r>
          </a:p>
        </p:txBody>
      </p:sp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1550CA-41E2-4C76-A8E8-15D14951ABDA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5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A5132A-A904-4CFC-B64A-F2A492A4FC44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E29AE-DED1-4B53-8D23-7BA4F94ED93D}"/>
              </a:ext>
            </a:extLst>
          </p:cNvPr>
          <p:cNvSpPr txBox="1"/>
          <p:nvPr/>
        </p:nvSpPr>
        <p:spPr>
          <a:xfrm>
            <a:off x="2132734" y="334880"/>
            <a:ext cx="60942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река России </a:t>
            </a:r>
          </a:p>
          <a:p>
            <a:pPr algn="ctr"/>
            <a:r>
              <a:rPr lang="ru-RU" sz="36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самая полноводная?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343E3D69-8606-48D1-9211-19EA1297E69E}"/>
              </a:ext>
            </a:extLst>
          </p:cNvPr>
          <p:cNvSpPr/>
          <p:nvPr/>
        </p:nvSpPr>
        <p:spPr>
          <a:xfrm>
            <a:off x="4301319" y="313696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Обь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87D74B90-A6FA-4501-A3A6-E8986FF50338}"/>
              </a:ext>
            </a:extLst>
          </p:cNvPr>
          <p:cNvSpPr/>
          <p:nvPr/>
        </p:nvSpPr>
        <p:spPr>
          <a:xfrm>
            <a:off x="4301319" y="414790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Енисей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3990A50A-3552-4432-A649-EE6B6989A8E4}"/>
              </a:ext>
            </a:extLst>
          </p:cNvPr>
          <p:cNvSpPr/>
          <p:nvPr/>
        </p:nvSpPr>
        <p:spPr>
          <a:xfrm>
            <a:off x="4397368" y="515884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Амур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905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D01A5D-676E-473F-8937-1408E967F09B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A0D838-BACF-456C-9027-27A671D7BC56}"/>
              </a:ext>
            </a:extLst>
          </p:cNvPr>
          <p:cNvSpPr txBox="1"/>
          <p:nvPr/>
        </p:nvSpPr>
        <p:spPr>
          <a:xfrm>
            <a:off x="2486025" y="449180"/>
            <a:ext cx="60942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 называется самая чистая река в нашей стране?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A7ECA01E-C1D3-4940-8459-9FE76A0FABA5}"/>
              </a:ext>
            </a:extLst>
          </p:cNvPr>
          <p:cNvSpPr/>
          <p:nvPr/>
        </p:nvSpPr>
        <p:spPr>
          <a:xfrm>
            <a:off x="4301319" y="319931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Волга </a:t>
            </a:r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7D2D0364-685B-41B3-92F7-34266AEF2122}"/>
              </a:ext>
            </a:extLst>
          </p:cNvPr>
          <p:cNvSpPr/>
          <p:nvPr/>
        </p:nvSpPr>
        <p:spPr>
          <a:xfrm>
            <a:off x="4301319" y="418908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Вонча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1641D03B-8C9A-45F5-9631-9C1A91AE207C}"/>
              </a:ext>
            </a:extLst>
          </p:cNvPr>
          <p:cNvSpPr/>
          <p:nvPr/>
        </p:nvSpPr>
        <p:spPr>
          <a:xfrm>
            <a:off x="4301319" y="517885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Вилюй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630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ECE3CB-C080-4FD0-A881-8F781015959C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D3A512-A0CE-438E-8EE4-B73C7F2AACDC}"/>
              </a:ext>
            </a:extLst>
          </p:cNvPr>
          <p:cNvSpPr txBox="1"/>
          <p:nvPr/>
        </p:nvSpPr>
        <p:spPr>
          <a:xfrm>
            <a:off x="2486025" y="438788"/>
            <a:ext cx="60942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из рек является самой длинной в Европе?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622BD69B-331B-4A1A-8817-AB127826E262}"/>
              </a:ext>
            </a:extLst>
          </p:cNvPr>
          <p:cNvSpPr/>
          <p:nvPr/>
        </p:nvSpPr>
        <p:spPr>
          <a:xfrm>
            <a:off x="4301319" y="315774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Волга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6" name="Блок-схема: знак завершения 5">
            <a:extLst>
              <a:ext uri="{FF2B5EF4-FFF2-40B4-BE49-F238E27FC236}">
                <a16:creationId xmlns:a16="http://schemas.microsoft.com/office/drawing/2014/main" id="{FD22721D-BF7E-4A89-AAB6-E092635302D8}"/>
              </a:ext>
            </a:extLst>
          </p:cNvPr>
          <p:cNvSpPr/>
          <p:nvPr/>
        </p:nvSpPr>
        <p:spPr>
          <a:xfrm>
            <a:off x="4341951" y="411849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Дон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EC42CA98-B747-4FAA-AE4A-C08C05AB0830}"/>
              </a:ext>
            </a:extLst>
          </p:cNvPr>
          <p:cNvSpPr/>
          <p:nvPr/>
        </p:nvSpPr>
        <p:spPr>
          <a:xfrm>
            <a:off x="4341951" y="507923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Печора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22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FFFA31-202E-44E0-B0ED-7976C6E76458}"/>
              </a:ext>
            </a:extLst>
          </p:cNvPr>
          <p:cNvSpPr txBox="1"/>
          <p:nvPr/>
        </p:nvSpPr>
        <p:spPr>
          <a:xfrm>
            <a:off x="2244436" y="139889"/>
            <a:ext cx="62542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Мощнейшая ГЭС России – Саяно-Шушенская сооружена на реке…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F8081F6C-E695-4EDD-9DE3-4C1F47E8F717}"/>
              </a:ext>
            </a:extLst>
          </p:cNvPr>
          <p:cNvSpPr/>
          <p:nvPr/>
        </p:nvSpPr>
        <p:spPr>
          <a:xfrm>
            <a:off x="4179161" y="30605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Енисей </a:t>
            </a:r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16B1BE5D-4CEF-4AD4-A6E8-5B347E489EEE}"/>
              </a:ext>
            </a:extLst>
          </p:cNvPr>
          <p:cNvSpPr/>
          <p:nvPr/>
        </p:nvSpPr>
        <p:spPr>
          <a:xfrm>
            <a:off x="4179160" y="4226805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Волга </a:t>
            </a: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:a16="http://schemas.microsoft.com/office/drawing/2014/main" id="{9485DE0B-1F02-4A88-B08D-A66E92D0F00F}"/>
              </a:ext>
            </a:extLst>
          </p:cNvPr>
          <p:cNvSpPr/>
          <p:nvPr/>
        </p:nvSpPr>
        <p:spPr>
          <a:xfrm>
            <a:off x="4179160" y="539310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Лена </a:t>
            </a:r>
          </a:p>
        </p:txBody>
      </p:sp>
    </p:spTree>
    <p:extLst>
      <p:ext uri="{BB962C8B-B14F-4D97-AF65-F5344CB8AC3E}">
        <p14:creationId xmlns:p14="http://schemas.microsoft.com/office/powerpoint/2010/main" val="265338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2090C-50DC-4497-BAE3-EE1AF7F89B48}"/>
              </a:ext>
            </a:extLst>
          </p:cNvPr>
          <p:cNvSpPr txBox="1"/>
          <p:nvPr/>
        </p:nvSpPr>
        <p:spPr>
          <a:xfrm>
            <a:off x="2215861" y="501134"/>
            <a:ext cx="67099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функция не характерна для рек?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D12448BF-791C-4576-AC7D-E4E3C03CF741}"/>
              </a:ext>
            </a:extLst>
          </p:cNvPr>
          <p:cNvSpPr/>
          <p:nvPr/>
        </p:nvSpPr>
        <p:spPr>
          <a:xfrm>
            <a:off x="4301319" y="314735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Обеспечение пищей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DCEC732B-4A03-42FD-8E49-103DE0CF26AC}"/>
              </a:ext>
            </a:extLst>
          </p:cNvPr>
          <p:cNvSpPr/>
          <p:nvPr/>
        </p:nvSpPr>
        <p:spPr>
          <a:xfrm>
            <a:off x="4386979" y="424104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Снабжение электроэнергией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E386CDEA-E07C-4327-9889-AADFDDCB9635}"/>
              </a:ext>
            </a:extLst>
          </p:cNvPr>
          <p:cNvSpPr/>
          <p:nvPr/>
        </p:nvSpPr>
        <p:spPr>
          <a:xfrm>
            <a:off x="4386979" y="533472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Обеспечение теплом </a:t>
            </a:r>
          </a:p>
        </p:txBody>
      </p:sp>
    </p:spTree>
    <p:extLst>
      <p:ext uri="{BB962C8B-B14F-4D97-AF65-F5344CB8AC3E}">
        <p14:creationId xmlns:p14="http://schemas.microsoft.com/office/powerpoint/2010/main" val="76208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BE0E1-9E4A-46C1-BCAC-01B9BA0EA84E}"/>
              </a:ext>
            </a:extLst>
          </p:cNvPr>
          <p:cNvSpPr txBox="1"/>
          <p:nvPr/>
        </p:nvSpPr>
        <p:spPr>
          <a:xfrm>
            <a:off x="2421082" y="181452"/>
            <a:ext cx="63581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крупная река расположена в азиатской части страны?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4FBCA36F-5042-436F-93AA-22044A060ABF}"/>
              </a:ext>
            </a:extLst>
          </p:cNvPr>
          <p:cNvSpPr/>
          <p:nvPr/>
        </p:nvSpPr>
        <p:spPr>
          <a:xfrm>
            <a:off x="4301319" y="317882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Кама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646FBF5C-1CD2-4288-905C-65BE44246A00}"/>
              </a:ext>
            </a:extLst>
          </p:cNvPr>
          <p:cNvSpPr/>
          <p:nvPr/>
        </p:nvSpPr>
        <p:spPr>
          <a:xfrm>
            <a:off x="4301319" y="418524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Иртыш 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CB1E351E-BE2D-4C2A-AD94-E5A31F972BAC}"/>
              </a:ext>
            </a:extLst>
          </p:cNvPr>
          <p:cNvSpPr/>
          <p:nvPr/>
        </p:nvSpPr>
        <p:spPr>
          <a:xfrm>
            <a:off x="4301318" y="5158847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Нева  </a:t>
            </a:r>
          </a:p>
        </p:txBody>
      </p:sp>
    </p:spTree>
    <p:extLst>
      <p:ext uri="{BB962C8B-B14F-4D97-AF65-F5344CB8AC3E}">
        <p14:creationId xmlns:p14="http://schemas.microsoft.com/office/powerpoint/2010/main" val="283077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0714D-9AC0-4632-A155-43025D5BA296}"/>
              </a:ext>
            </a:extLst>
          </p:cNvPr>
          <p:cNvSpPr txBox="1"/>
          <p:nvPr/>
        </p:nvSpPr>
        <p:spPr>
          <a:xfrm>
            <a:off x="2410691" y="306143"/>
            <a:ext cx="60568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 какой бассейн впадает больше всего рек России?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D181750A-9BF4-46CD-8D80-CB7264ACE09A}"/>
              </a:ext>
            </a:extLst>
          </p:cNvPr>
          <p:cNvSpPr/>
          <p:nvPr/>
        </p:nvSpPr>
        <p:spPr>
          <a:xfrm>
            <a:off x="4428541" y="324116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Тихий океан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313362FF-0C23-4952-BAEB-FBC36E4463E7}"/>
              </a:ext>
            </a:extLst>
          </p:cNvPr>
          <p:cNvSpPr/>
          <p:nvPr/>
        </p:nvSpPr>
        <p:spPr>
          <a:xfrm>
            <a:off x="4428540" y="4324166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Северный Ледовитый океан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EE88EC4F-B3BF-41C7-BCDD-E456CE45A26C}"/>
              </a:ext>
            </a:extLst>
          </p:cNvPr>
          <p:cNvSpPr/>
          <p:nvPr/>
        </p:nvSpPr>
        <p:spPr>
          <a:xfrm>
            <a:off x="4428540" y="540716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Атлантический океан </a:t>
            </a:r>
          </a:p>
        </p:txBody>
      </p:sp>
    </p:spTree>
    <p:extLst>
      <p:ext uri="{BB962C8B-B14F-4D97-AF65-F5344CB8AC3E}">
        <p14:creationId xmlns:p14="http://schemas.microsoft.com/office/powerpoint/2010/main" val="138495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824BB-530B-4CB9-9D56-A761F7D4BBF9}"/>
              </a:ext>
            </a:extLst>
          </p:cNvPr>
          <p:cNvSpPr txBox="1"/>
          <p:nvPr/>
        </p:nvSpPr>
        <p:spPr>
          <a:xfrm>
            <a:off x="2475635" y="185989"/>
            <a:ext cx="60942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Какой тип питания характерен для большинства рек России?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8B4D351D-A019-437F-906C-0A4A3D2D492E}"/>
              </a:ext>
            </a:extLst>
          </p:cNvPr>
          <p:cNvSpPr/>
          <p:nvPr/>
        </p:nvSpPr>
        <p:spPr>
          <a:xfrm>
            <a:off x="4301319" y="30605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Подземный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B75925CB-1335-46D4-813B-DDAE3B13D4E7}"/>
              </a:ext>
            </a:extLst>
          </p:cNvPr>
          <p:cNvSpPr/>
          <p:nvPr/>
        </p:nvSpPr>
        <p:spPr>
          <a:xfrm>
            <a:off x="4301319" y="411634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Дождевой </a:t>
            </a:r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D7DDE73E-BA89-44B0-B1B9-1A2770AB3582}"/>
              </a:ext>
            </a:extLst>
          </p:cNvPr>
          <p:cNvSpPr/>
          <p:nvPr/>
        </p:nvSpPr>
        <p:spPr>
          <a:xfrm>
            <a:off x="4301319" y="517218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Снеговой  </a:t>
            </a:r>
          </a:p>
        </p:txBody>
      </p:sp>
    </p:spTree>
    <p:extLst>
      <p:ext uri="{BB962C8B-B14F-4D97-AF65-F5344CB8AC3E}">
        <p14:creationId xmlns:p14="http://schemas.microsoft.com/office/powerpoint/2010/main" val="174437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5D606-453F-4440-A460-B8B79BC893D9}"/>
              </a:ext>
            </a:extLst>
          </p:cNvPr>
          <p:cNvSpPr txBox="1"/>
          <p:nvPr/>
        </p:nvSpPr>
        <p:spPr>
          <a:xfrm>
            <a:off x="2454852" y="321071"/>
            <a:ext cx="655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Назовите единственную реку, вытекающую из озера Байкал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591D15ED-0ACA-43CE-8A0E-378BBEAF294C}"/>
              </a:ext>
            </a:extLst>
          </p:cNvPr>
          <p:cNvSpPr/>
          <p:nvPr/>
        </p:nvSpPr>
        <p:spPr>
          <a:xfrm>
            <a:off x="4301319" y="315630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Ангара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5B250635-130D-4DF7-8B4E-732260CFE58A}"/>
              </a:ext>
            </a:extLst>
          </p:cNvPr>
          <p:cNvSpPr/>
          <p:nvPr/>
        </p:nvSpPr>
        <p:spPr>
          <a:xfrm>
            <a:off x="4301318" y="421105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Анадырь 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4216275E-BEB5-4268-BA2C-670E88A09B38}"/>
              </a:ext>
            </a:extLst>
          </p:cNvPr>
          <p:cNvSpPr/>
          <p:nvPr/>
        </p:nvSpPr>
        <p:spPr>
          <a:xfrm>
            <a:off x="4301317" y="523882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Амур </a:t>
            </a:r>
          </a:p>
        </p:txBody>
      </p:sp>
    </p:spTree>
    <p:extLst>
      <p:ext uri="{BB962C8B-B14F-4D97-AF65-F5344CB8AC3E}">
        <p14:creationId xmlns:p14="http://schemas.microsoft.com/office/powerpoint/2010/main" val="424024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5CA25E-7497-4575-9729-5F2235A8E335}"/>
              </a:ext>
            </a:extLst>
          </p:cNvPr>
          <p:cNvSpPr txBox="1"/>
          <p:nvPr/>
        </p:nvSpPr>
        <p:spPr>
          <a:xfrm>
            <a:off x="2558761" y="258726"/>
            <a:ext cx="60942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Единственная река, вытекающая из Ладожского озера, называется …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E16F2D0C-0010-47A0-AA4A-4722BBD371CE}"/>
              </a:ext>
            </a:extLst>
          </p:cNvPr>
          <p:cNvSpPr/>
          <p:nvPr/>
        </p:nvSpPr>
        <p:spPr>
          <a:xfrm>
            <a:off x="4301319" y="316814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Днепр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4E574831-97E9-45CA-A084-41BC0F71C45E}"/>
              </a:ext>
            </a:extLst>
          </p:cNvPr>
          <p:cNvSpPr/>
          <p:nvPr/>
        </p:nvSpPr>
        <p:spPr>
          <a:xfrm>
            <a:off x="4301319" y="431383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Дон 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65DA1D4C-876A-4B06-8C62-52D3C25D99C2}"/>
              </a:ext>
            </a:extLst>
          </p:cNvPr>
          <p:cNvSpPr/>
          <p:nvPr/>
        </p:nvSpPr>
        <p:spPr>
          <a:xfrm>
            <a:off x="4301318" y="5459525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Нева </a:t>
            </a:r>
          </a:p>
        </p:txBody>
      </p:sp>
    </p:spTree>
    <p:extLst>
      <p:ext uri="{BB962C8B-B14F-4D97-AF65-F5344CB8AC3E}">
        <p14:creationId xmlns:p14="http://schemas.microsoft.com/office/powerpoint/2010/main" val="276150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AE7DA-C452-4FF7-9EB1-37677102557C}"/>
              </a:ext>
            </a:extLst>
          </p:cNvPr>
          <p:cNvSpPr txBox="1"/>
          <p:nvPr/>
        </p:nvSpPr>
        <p:spPr>
          <a:xfrm>
            <a:off x="2389909" y="306143"/>
            <a:ext cx="6295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из этих рек не впадает в Каспийское море?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82A966E3-D463-41AD-A423-3C2C5CFD77C7}"/>
              </a:ext>
            </a:extLst>
          </p:cNvPr>
          <p:cNvSpPr/>
          <p:nvPr/>
        </p:nvSpPr>
        <p:spPr>
          <a:xfrm>
            <a:off x="4301319" y="316814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Урал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01067BD1-AA56-42A5-9FD3-7EC5084D202E}"/>
              </a:ext>
            </a:extLst>
          </p:cNvPr>
          <p:cNvSpPr/>
          <p:nvPr/>
        </p:nvSpPr>
        <p:spPr>
          <a:xfrm>
            <a:off x="4301318" y="412673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Дон 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3220302A-4F21-41AF-825D-4B0394E14F0A}"/>
              </a:ext>
            </a:extLst>
          </p:cNvPr>
          <p:cNvSpPr/>
          <p:nvPr/>
        </p:nvSpPr>
        <p:spPr>
          <a:xfrm>
            <a:off x="4301318" y="508533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Терек  </a:t>
            </a:r>
          </a:p>
        </p:txBody>
      </p:sp>
    </p:spTree>
    <p:extLst>
      <p:ext uri="{BB962C8B-B14F-4D97-AF65-F5344CB8AC3E}">
        <p14:creationId xmlns:p14="http://schemas.microsoft.com/office/powerpoint/2010/main" val="19763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54DA1B-A2D3-42F9-9ADF-6D942ACA9E74}"/>
              </a:ext>
            </a:extLst>
          </p:cNvPr>
          <p:cNvSpPr txBox="1"/>
          <p:nvPr/>
        </p:nvSpPr>
        <p:spPr>
          <a:xfrm>
            <a:off x="2026227" y="368489"/>
            <a:ext cx="7075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Какой особенностью обладает река Волхов, на которой стоит Великий Новгород?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7B5CC0AC-3942-4383-BEB3-342AD0439B28}"/>
              </a:ext>
            </a:extLst>
          </p:cNvPr>
          <p:cNvSpPr/>
          <p:nvPr/>
        </p:nvSpPr>
        <p:spPr>
          <a:xfrm>
            <a:off x="4301319" y="4208607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Пересыхает летом в черте города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A3F29007-25DB-441F-A26F-26C93B633F0E}"/>
              </a:ext>
            </a:extLst>
          </p:cNvPr>
          <p:cNvSpPr/>
          <p:nvPr/>
        </p:nvSpPr>
        <p:spPr>
          <a:xfrm>
            <a:off x="4301319" y="31800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 ней нет рыбы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7C64686A-03C5-4C14-BC96-80A5F35F37C2}"/>
              </a:ext>
            </a:extLst>
          </p:cNvPr>
          <p:cNvSpPr/>
          <p:nvPr/>
        </p:nvSpPr>
        <p:spPr>
          <a:xfrm>
            <a:off x="4301319" y="523720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Иногда течёт в обратном направлении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415649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7D294B-1E1E-4AC4-9A96-E5267D237842}"/>
              </a:ext>
            </a:extLst>
          </p:cNvPr>
          <p:cNvSpPr txBox="1"/>
          <p:nvPr/>
        </p:nvSpPr>
        <p:spPr>
          <a:xfrm>
            <a:off x="2168390" y="247833"/>
            <a:ext cx="58845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Какая из этих рек полностью протекает по территории вечной мерзлоты?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F1BE3D52-9145-464E-8E10-81B6B1F91907}"/>
              </a:ext>
            </a:extLst>
          </p:cNvPr>
          <p:cNvSpPr/>
          <p:nvPr/>
        </p:nvSpPr>
        <p:spPr>
          <a:xfrm>
            <a:off x="4301319" y="313696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Енисей 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7CBE6191-91EA-45B7-8154-34FBF9330261}"/>
              </a:ext>
            </a:extLst>
          </p:cNvPr>
          <p:cNvSpPr/>
          <p:nvPr/>
        </p:nvSpPr>
        <p:spPr>
          <a:xfrm>
            <a:off x="4301318" y="406439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Лена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C15F3DDA-8BAF-4B2A-86A0-9E1F24176399}"/>
              </a:ext>
            </a:extLst>
          </p:cNvPr>
          <p:cNvSpPr/>
          <p:nvPr/>
        </p:nvSpPr>
        <p:spPr>
          <a:xfrm>
            <a:off x="4301318" y="499182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Обь </a:t>
            </a:r>
          </a:p>
        </p:txBody>
      </p:sp>
    </p:spTree>
    <p:extLst>
      <p:ext uri="{BB962C8B-B14F-4D97-AF65-F5344CB8AC3E}">
        <p14:creationId xmlns:p14="http://schemas.microsoft.com/office/powerpoint/2010/main" val="29586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04381-875F-4095-A202-935D40A59AA6}"/>
              </a:ext>
            </a:extLst>
          </p:cNvPr>
          <p:cNvSpPr txBox="1"/>
          <p:nvPr/>
        </p:nvSpPr>
        <p:spPr>
          <a:xfrm>
            <a:off x="2057399" y="358098"/>
            <a:ext cx="68569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По какой из этих рек проходит государственная </a:t>
            </a:r>
          </a:p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граница?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44F1D5D3-81A8-4E34-9978-7405B9350AC4}"/>
              </a:ext>
            </a:extLst>
          </p:cNvPr>
          <p:cNvSpPr/>
          <p:nvPr/>
        </p:nvSpPr>
        <p:spPr>
          <a:xfrm>
            <a:off x="4301319" y="305880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Уссури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8F2A623E-C34A-44A3-A28E-95D460ABB56F}"/>
              </a:ext>
            </a:extLst>
          </p:cNvPr>
          <p:cNvSpPr/>
          <p:nvPr/>
        </p:nvSpPr>
        <p:spPr>
          <a:xfrm>
            <a:off x="4301318" y="403322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Нева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B50F1570-11FA-4711-A8A2-05672976546B}"/>
              </a:ext>
            </a:extLst>
          </p:cNvPr>
          <p:cNvSpPr/>
          <p:nvPr/>
        </p:nvSpPr>
        <p:spPr>
          <a:xfrm>
            <a:off x="4301317" y="507958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Оленек </a:t>
            </a:r>
          </a:p>
        </p:txBody>
      </p:sp>
    </p:spTree>
    <p:extLst>
      <p:ext uri="{BB962C8B-B14F-4D97-AF65-F5344CB8AC3E}">
        <p14:creationId xmlns:p14="http://schemas.microsoft.com/office/powerpoint/2010/main" val="44181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47980-5B1C-4C3C-B5EB-A6E97D2F9B5C}"/>
              </a:ext>
            </a:extLst>
          </p:cNvPr>
          <p:cNvSpPr txBox="1"/>
          <p:nvPr/>
        </p:nvSpPr>
        <p:spPr>
          <a:xfrm>
            <a:off x="1665142" y="362635"/>
            <a:ext cx="77074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Назовите реку, которая берёт начало у подножия Эльбруса </a:t>
            </a:r>
          </a:p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и впадает в Азовское море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27BD4830-FE04-4BFB-9D3D-260D520BD7AC}"/>
              </a:ext>
            </a:extLst>
          </p:cNvPr>
          <p:cNvSpPr/>
          <p:nvPr/>
        </p:nvSpPr>
        <p:spPr>
          <a:xfrm>
            <a:off x="4301319" y="317708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Дон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07491429-B6F3-488C-AFA0-37D86B48C16B}"/>
              </a:ext>
            </a:extLst>
          </p:cNvPr>
          <p:cNvSpPr/>
          <p:nvPr/>
        </p:nvSpPr>
        <p:spPr>
          <a:xfrm>
            <a:off x="4301319" y="4126797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Терек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E82D3444-93F6-4DC5-AB4D-0279401AA6AE}"/>
              </a:ext>
            </a:extLst>
          </p:cNvPr>
          <p:cNvSpPr/>
          <p:nvPr/>
        </p:nvSpPr>
        <p:spPr>
          <a:xfrm>
            <a:off x="4301319" y="512225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Кубань </a:t>
            </a:r>
          </a:p>
        </p:txBody>
      </p:sp>
    </p:spTree>
    <p:extLst>
      <p:ext uri="{BB962C8B-B14F-4D97-AF65-F5344CB8AC3E}">
        <p14:creationId xmlns:p14="http://schemas.microsoft.com/office/powerpoint/2010/main" val="160236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1BB94-3BB0-4B35-9698-BFE39C97EFB8}"/>
              </a:ext>
            </a:extLst>
          </p:cNvPr>
          <p:cNvSpPr txBox="1"/>
          <p:nvPr/>
        </p:nvSpPr>
        <p:spPr>
          <a:xfrm>
            <a:off x="2205471" y="248335"/>
            <a:ext cx="60942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У какой реки один берег находится в Европе, </a:t>
            </a:r>
          </a:p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 другой – в Азии?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C9F5FF1D-0BBE-4756-9115-2155E89DC465}"/>
              </a:ext>
            </a:extLst>
          </p:cNvPr>
          <p:cNvSpPr/>
          <p:nvPr/>
        </p:nvSpPr>
        <p:spPr>
          <a:xfrm>
            <a:off x="4301319" y="322009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Урал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3F846C88-9ECC-46E3-AF65-C56A099065B3}"/>
              </a:ext>
            </a:extLst>
          </p:cNvPr>
          <p:cNvSpPr/>
          <p:nvPr/>
        </p:nvSpPr>
        <p:spPr>
          <a:xfrm>
            <a:off x="4301316" y="4212606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Иртыш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8C1818FA-D7B5-4896-8D70-3D3136F0AAAA}"/>
              </a:ext>
            </a:extLst>
          </p:cNvPr>
          <p:cNvSpPr/>
          <p:nvPr/>
        </p:nvSpPr>
        <p:spPr>
          <a:xfrm>
            <a:off x="4301316" y="519219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Тобол</a:t>
            </a:r>
            <a:r>
              <a:rPr lang="ru-RU" sz="2800" b="1" dirty="0">
                <a:solidFill>
                  <a:srgbClr val="428BCE"/>
                </a:solidFill>
                <a:latin typeface="Comic Sans MS" panose="030F0702030302020204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5298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014BE0-D344-42AA-A024-80EF46C77924}"/>
              </a:ext>
            </a:extLst>
          </p:cNvPr>
          <p:cNvSpPr txBox="1"/>
          <p:nvPr/>
        </p:nvSpPr>
        <p:spPr>
          <a:xfrm>
            <a:off x="2846331" y="534743"/>
            <a:ext cx="5049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Самая глубокая река России называется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…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CC9EF349-201D-449C-8D62-D2A56C6F2173}"/>
              </a:ext>
            </a:extLst>
          </p:cNvPr>
          <p:cNvSpPr/>
          <p:nvPr/>
        </p:nvSpPr>
        <p:spPr>
          <a:xfrm>
            <a:off x="4397370" y="3199313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Енисей 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C4D2E99C-CFE1-4400-86E5-AB28B780AEEC}"/>
              </a:ext>
            </a:extLst>
          </p:cNvPr>
          <p:cNvSpPr/>
          <p:nvPr/>
        </p:nvSpPr>
        <p:spPr>
          <a:xfrm>
            <a:off x="4397370" y="4179082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Лена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1383138E-3861-418B-A08B-6908888A2A27}"/>
              </a:ext>
            </a:extLst>
          </p:cNvPr>
          <p:cNvSpPr/>
          <p:nvPr/>
        </p:nvSpPr>
        <p:spPr>
          <a:xfrm>
            <a:off x="4301319" y="515885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Амур </a:t>
            </a:r>
          </a:p>
        </p:txBody>
      </p:sp>
    </p:spTree>
    <p:extLst>
      <p:ext uri="{BB962C8B-B14F-4D97-AF65-F5344CB8AC3E}">
        <p14:creationId xmlns:p14="http://schemas.microsoft.com/office/powerpoint/2010/main" val="319919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36D627-8D4C-4113-9058-E29B8AB08F60}"/>
              </a:ext>
            </a:extLst>
          </p:cNvPr>
          <p:cNvSpPr txBox="1"/>
          <p:nvPr/>
        </p:nvSpPr>
        <p:spPr>
          <a:xfrm>
            <a:off x="2486025" y="438788"/>
            <a:ext cx="60942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Назовите самую широкую реку страны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CFAEFD87-F900-4D7A-A2D7-22B392C8BB13}"/>
              </a:ext>
            </a:extLst>
          </p:cNvPr>
          <p:cNvSpPr/>
          <p:nvPr/>
        </p:nvSpPr>
        <p:spPr>
          <a:xfrm>
            <a:off x="4189551" y="30605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Дон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50996F9F-1C59-4E54-99CD-9545E560A98E}"/>
              </a:ext>
            </a:extLst>
          </p:cNvPr>
          <p:cNvSpPr/>
          <p:nvPr/>
        </p:nvSpPr>
        <p:spPr>
          <a:xfrm>
            <a:off x="4189551" y="399165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Волга 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BACBD0A2-6FA6-4ECF-A358-DA321F6DBBF2}"/>
              </a:ext>
            </a:extLst>
          </p:cNvPr>
          <p:cNvSpPr/>
          <p:nvPr/>
        </p:nvSpPr>
        <p:spPr>
          <a:xfrm>
            <a:off x="4189550" y="492280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Обь </a:t>
            </a:r>
          </a:p>
        </p:txBody>
      </p:sp>
    </p:spTree>
    <p:extLst>
      <p:ext uri="{BB962C8B-B14F-4D97-AF65-F5344CB8AC3E}">
        <p14:creationId xmlns:p14="http://schemas.microsoft.com/office/powerpoint/2010/main" val="305385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02E751-9F2A-4797-865B-DB61E9569DF8}"/>
              </a:ext>
            </a:extLst>
          </p:cNvPr>
          <p:cNvSpPr txBox="1"/>
          <p:nvPr/>
        </p:nvSpPr>
        <p:spPr>
          <a:xfrm>
            <a:off x="2545772" y="337316"/>
            <a:ext cx="5952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Когда отмечается Международный день рек?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BB426ED4-C749-42AE-A8D9-06FE99FD5224}"/>
              </a:ext>
            </a:extLst>
          </p:cNvPr>
          <p:cNvSpPr/>
          <p:nvPr/>
        </p:nvSpPr>
        <p:spPr>
          <a:xfrm>
            <a:off x="4301319" y="315775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14 августа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2B237BB1-5FF2-42B3-8814-393A07D32A05}"/>
              </a:ext>
            </a:extLst>
          </p:cNvPr>
          <p:cNvSpPr/>
          <p:nvPr/>
        </p:nvSpPr>
        <p:spPr>
          <a:xfrm>
            <a:off x="4301318" y="415830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14 мая </a:t>
            </a: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3486440D-B1A4-4A6B-AB8D-EF7AAA3B0406}"/>
              </a:ext>
            </a:extLst>
          </p:cNvPr>
          <p:cNvSpPr/>
          <p:nvPr/>
        </p:nvSpPr>
        <p:spPr>
          <a:xfrm>
            <a:off x="4301317" y="515885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14 марта  </a:t>
            </a:r>
          </a:p>
        </p:txBody>
      </p:sp>
    </p:spTree>
    <p:extLst>
      <p:ext uri="{BB962C8B-B14F-4D97-AF65-F5344CB8AC3E}">
        <p14:creationId xmlns:p14="http://schemas.microsoft.com/office/powerpoint/2010/main" val="412763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D29277-157F-4229-9190-36ECFD6DB0A7}"/>
              </a:ext>
            </a:extLst>
          </p:cNvPr>
          <p:cNvSpPr txBox="1"/>
          <p:nvPr/>
        </p:nvSpPr>
        <p:spPr>
          <a:xfrm>
            <a:off x="2639291" y="347707"/>
            <a:ext cx="6191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 какой реке России водится наибольшее количество видов рыб?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1CA0E8C8-1B4A-4213-BCE5-4460ADE2C00A}"/>
              </a:ext>
            </a:extLst>
          </p:cNvPr>
          <p:cNvSpPr/>
          <p:nvPr/>
        </p:nvSpPr>
        <p:spPr>
          <a:xfrm>
            <a:off x="4301319" y="3261659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Енисей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FE72DCAD-28B4-4564-A1F0-D2B95CED5AA2}"/>
              </a:ext>
            </a:extLst>
          </p:cNvPr>
          <p:cNvSpPr/>
          <p:nvPr/>
        </p:nvSpPr>
        <p:spPr>
          <a:xfrm>
            <a:off x="4279605" y="4187825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Волга 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95ED5628-3534-45C5-B855-1725B80163FE}"/>
              </a:ext>
            </a:extLst>
          </p:cNvPr>
          <p:cNvSpPr/>
          <p:nvPr/>
        </p:nvSpPr>
        <p:spPr>
          <a:xfrm>
            <a:off x="4301319" y="5113991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Амур </a:t>
            </a:r>
          </a:p>
        </p:txBody>
      </p:sp>
    </p:spTree>
    <p:extLst>
      <p:ext uri="{BB962C8B-B14F-4D97-AF65-F5344CB8AC3E}">
        <p14:creationId xmlns:p14="http://schemas.microsoft.com/office/powerpoint/2010/main" val="429420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70A5DD-B5A5-43D4-9551-15E8D1655DF8}"/>
              </a:ext>
            </a:extLst>
          </p:cNvPr>
          <p:cNvSpPr txBox="1"/>
          <p:nvPr/>
        </p:nvSpPr>
        <p:spPr>
          <a:xfrm>
            <a:off x="2192482" y="337316"/>
            <a:ext cx="5836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На какой реке началась история российского кораблестроения? </a:t>
            </a:r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84219984-6C41-4B6D-8E8D-257A970CAF43}"/>
              </a:ext>
            </a:extLst>
          </p:cNvPr>
          <p:cNvSpPr/>
          <p:nvPr/>
        </p:nvSpPr>
        <p:spPr>
          <a:xfrm>
            <a:off x="4301319" y="3164424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Северная Двина </a:t>
            </a: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:a16="http://schemas.microsoft.com/office/drawing/2014/main" id="{753DA34C-10B4-4F37-A14D-633BCB246A25}"/>
              </a:ext>
            </a:extLst>
          </p:cNvPr>
          <p:cNvSpPr/>
          <p:nvPr/>
        </p:nvSpPr>
        <p:spPr>
          <a:xfrm>
            <a:off x="4301319" y="4215595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Онега </a:t>
            </a:r>
          </a:p>
        </p:txBody>
      </p:sp>
      <p:sp>
        <p:nvSpPr>
          <p:cNvPr id="11" name="Блок-схема: знак завершения 10">
            <a:extLst>
              <a:ext uri="{FF2B5EF4-FFF2-40B4-BE49-F238E27FC236}">
                <a16:creationId xmlns:a16="http://schemas.microsoft.com/office/drawing/2014/main" id="{8E63733D-0164-4CA9-8DF8-4EEA5CFBBCF5}"/>
              </a:ext>
            </a:extLst>
          </p:cNvPr>
          <p:cNvSpPr/>
          <p:nvPr/>
        </p:nvSpPr>
        <p:spPr>
          <a:xfrm>
            <a:off x="4301318" y="5266766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Печора </a:t>
            </a:r>
          </a:p>
        </p:txBody>
      </p:sp>
    </p:spTree>
    <p:extLst>
      <p:ext uri="{BB962C8B-B14F-4D97-AF65-F5344CB8AC3E}">
        <p14:creationId xmlns:p14="http://schemas.microsoft.com/office/powerpoint/2010/main" val="326149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7B8C82-E00C-4082-BE7C-1EA714586872}"/>
              </a:ext>
            </a:extLst>
          </p:cNvPr>
          <p:cNvSpPr txBox="1"/>
          <p:nvPr/>
        </p:nvSpPr>
        <p:spPr>
          <a:xfrm>
            <a:off x="2026228" y="337316"/>
            <a:ext cx="62022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Под каким девизом проходит Международный день рек? </a:t>
            </a:r>
          </a:p>
        </p:txBody>
      </p:sp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E2A0CE14-068F-4D15-927B-AA7D580F0C0D}"/>
              </a:ext>
            </a:extLst>
          </p:cNvPr>
          <p:cNvSpPr/>
          <p:nvPr/>
        </p:nvSpPr>
        <p:spPr>
          <a:xfrm>
            <a:off x="4075252" y="3060510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«За реки, воду и жизнь!»</a:t>
            </a:r>
          </a:p>
        </p:txBody>
      </p:sp>
      <p:sp>
        <p:nvSpPr>
          <p:cNvPr id="5" name="Блок-схема: знак завершения 4">
            <a:extLst>
              <a:ext uri="{FF2B5EF4-FFF2-40B4-BE49-F238E27FC236}">
                <a16:creationId xmlns:a16="http://schemas.microsoft.com/office/drawing/2014/main" id="{7F92416A-E4D6-4777-84AF-C099097CD030}"/>
              </a:ext>
            </a:extLst>
          </p:cNvPr>
          <p:cNvSpPr/>
          <p:nvPr/>
        </p:nvSpPr>
        <p:spPr>
          <a:xfrm>
            <a:off x="4075251" y="4005318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«За чистую воду!»</a:t>
            </a:r>
          </a:p>
        </p:txBody>
      </p:sp>
      <p:sp>
        <p:nvSpPr>
          <p:cNvPr id="7" name="Блок-схема: знак завершения 6">
            <a:extLst>
              <a:ext uri="{FF2B5EF4-FFF2-40B4-BE49-F238E27FC236}">
                <a16:creationId xmlns:a16="http://schemas.microsoft.com/office/drawing/2014/main" id="{1D5A7B02-F0E7-4539-8A3F-B95AEC1FD2CD}"/>
              </a:ext>
            </a:extLst>
          </p:cNvPr>
          <p:cNvSpPr/>
          <p:nvPr/>
        </p:nvSpPr>
        <p:spPr>
          <a:xfrm>
            <a:off x="4075250" y="4950126"/>
            <a:ext cx="3589361" cy="736979"/>
          </a:xfrm>
          <a:prstGeom prst="flowChartTerminator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«За воду и жизнь!»</a:t>
            </a:r>
          </a:p>
        </p:txBody>
      </p:sp>
    </p:spTree>
    <p:extLst>
      <p:ext uri="{BB962C8B-B14F-4D97-AF65-F5344CB8AC3E}">
        <p14:creationId xmlns:p14="http://schemas.microsoft.com/office/powerpoint/2010/main" val="232534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93ED6D-2D53-428E-8376-3007EFA03AA1}"/>
              </a:ext>
            </a:extLst>
          </p:cNvPr>
          <p:cNvSpPr txBox="1"/>
          <p:nvPr/>
        </p:nvSpPr>
        <p:spPr>
          <a:xfrm>
            <a:off x="2994857" y="2810352"/>
            <a:ext cx="6202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907205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0E49C7-E3E1-414F-AFD3-4B9E08210D4D}"/>
              </a:ext>
            </a:extLst>
          </p:cNvPr>
          <p:cNvSpPr/>
          <p:nvPr/>
        </p:nvSpPr>
        <p:spPr>
          <a:xfrm>
            <a:off x="11505063" y="6359857"/>
            <a:ext cx="545911" cy="382137"/>
          </a:xfrm>
          <a:prstGeom prst="chevron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2918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328</Words>
  <Application>Microsoft Office PowerPoint</Application>
  <PresentationFormat>Широкоэкранный</PresentationFormat>
  <Paragraphs>99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Никитина</dc:creator>
  <cp:lastModifiedBy>Ирина Никитина</cp:lastModifiedBy>
  <cp:revision>1</cp:revision>
  <dcterms:created xsi:type="dcterms:W3CDTF">2025-03-20T11:37:46Z</dcterms:created>
  <dcterms:modified xsi:type="dcterms:W3CDTF">2025-03-20T12:29:19Z</dcterms:modified>
</cp:coreProperties>
</file>