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7" r:id="rId2"/>
    <p:sldId id="261" r:id="rId3"/>
    <p:sldId id="271" r:id="rId4"/>
    <p:sldId id="270" r:id="rId5"/>
    <p:sldId id="269" r:id="rId6"/>
    <p:sldId id="268" r:id="rId7"/>
    <p:sldId id="267" r:id="rId8"/>
    <p:sldId id="266" r:id="rId9"/>
    <p:sldId id="265" r:id="rId10"/>
    <p:sldId id="260" r:id="rId11"/>
    <p:sldId id="280" r:id="rId12"/>
    <p:sldId id="279" r:id="rId13"/>
    <p:sldId id="278" r:id="rId14"/>
    <p:sldId id="277" r:id="rId15"/>
    <p:sldId id="276" r:id="rId16"/>
    <p:sldId id="275" r:id="rId17"/>
    <p:sldId id="263" r:id="rId18"/>
    <p:sldId id="274" r:id="rId19"/>
    <p:sldId id="273" r:id="rId20"/>
    <p:sldId id="262" r:id="rId21"/>
    <p:sldId id="272" r:id="rId22"/>
    <p:sldId id="259" r:id="rId23"/>
    <p:sldId id="281" r:id="rId24"/>
    <p:sldId id="282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1356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57158" y="214290"/>
            <a:ext cx="8458200" cy="3579829"/>
          </a:xfrm>
          <a:prstGeom prst="rect">
            <a:avLst/>
          </a:prstGeom>
        </p:spPr>
        <p:txBody>
          <a:bodyPr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Опасный лед:</a:t>
            </a:r>
            <a:b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br>
              <a:rPr kumimoji="0" lang="ru-RU" sz="6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571604" y="2357430"/>
            <a:ext cx="6553200" cy="1752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</a:t>
            </a: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Безопасность глазами </a:t>
            </a:r>
            <a:r>
              <a:rPr lang="ru-RU" sz="4800" b="1" dirty="0">
                <a:solidFill>
                  <a:srgbClr val="002060"/>
                </a:solidFill>
              </a:rPr>
              <a:t>детей</a:t>
            </a: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»</a:t>
            </a:r>
          </a:p>
        </p:txBody>
      </p:sp>
      <p:pic>
        <p:nvPicPr>
          <p:cNvPr id="1028" name="Picture 4" descr="https://avatars.mds.yandex.net/i?id=2235f0562a328f1fc332ee76554f5b399574afe5-5379000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501008"/>
            <a:ext cx="211455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05848" y="5805264"/>
            <a:ext cx="3722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Педагог-организатор </a:t>
            </a:r>
            <a:r>
              <a:rPr lang="ru-RU" dirty="0" err="1">
                <a:solidFill>
                  <a:srgbClr val="002060"/>
                </a:solidFill>
              </a:rPr>
              <a:t>Моричева</a:t>
            </a:r>
            <a:r>
              <a:rPr lang="ru-RU" dirty="0">
                <a:solidFill>
                  <a:srgbClr val="002060"/>
                </a:solidFill>
              </a:rPr>
              <a:t> А.В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5900" y="1214422"/>
            <a:ext cx="8928100" cy="3744912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5400" b="0" dirty="0">
                <a:solidFill>
                  <a:schemeClr val="bg2"/>
                </a:solidFill>
                <a:effectLst/>
                <a:latin typeface="Times New Roman" pitchFamily="18" charset="0"/>
                <a:cs typeface="Times New Roman" pitchFamily="18" charset="0"/>
              </a:rPr>
              <a:t>Меры </a:t>
            </a:r>
            <a:r>
              <a:rPr lang="ru-RU" sz="5400" b="0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предосторожности</a:t>
            </a:r>
            <a:br>
              <a:rPr lang="ru-RU" sz="5400" b="0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5400" b="0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и правила поведения детей и подростков на льду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79388" y="1268413"/>
            <a:ext cx="8856662" cy="5473700"/>
          </a:xfrm>
          <a:prstGeom prst="rect">
            <a:avLst/>
          </a:prstGeom>
        </p:spPr>
        <p:txBody>
          <a:bodyPr vert="horz" lIns="45720" tIns="0" rIns="45720" bIns="0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" pitchFamily="2" charset="2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Нередко, увлечённые отдыхом и игрой, вы забываете элементарные правила поведения на водоёмах. Между тем, лёд не любит шуток и жестоко наказывает тех, кто пренебрегает правилами безопасности. Чтобы предупредить вас от несчастных случаев мы наглядно покажем всё то, что необходимо знать при отдыхе или игре на льду. Эти правила просты и основаны на многолетнем опыте. </a:t>
            </a:r>
          </a:p>
          <a:p>
            <a:pPr marL="0" marR="0" lvl="0" indent="0" algn="just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" pitchFamily="2" charset="2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За пренебрежение ими приходится расплачиваться здоровьем, </a:t>
            </a:r>
          </a:p>
          <a:p>
            <a:pPr marL="0" marR="0" lvl="0" indent="0" algn="just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" pitchFamily="2" charset="2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а иногда и самой жизнью. </a:t>
            </a:r>
          </a:p>
          <a:p>
            <a:pPr marL="0" marR="0" lvl="0" indent="0" algn="just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" pitchFamily="2" charset="2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Помните! Кроме знания правил  безопасного поведения на льду необходимы: товарищеская взаимопомощь, хладнокровие, выдержка, а главное – предельная осторожность. </a:t>
            </a:r>
          </a:p>
        </p:txBody>
      </p:sp>
      <p:sp>
        <p:nvSpPr>
          <p:cNvPr id="3" name="Rectangle 2"/>
          <p:cNvSpPr txBox="1">
            <a:spLocks noRot="1" noChangeArrowheads="1"/>
          </p:cNvSpPr>
          <p:nvPr/>
        </p:nvSpPr>
        <p:spPr>
          <a:xfrm>
            <a:off x="428596" y="0"/>
            <a:ext cx="82296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1" i="0" u="none" strike="noStrike" kern="1200" cap="all" spc="0" normalizeH="0" baseline="0" noProof="0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Дорогие ребята!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t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4000" b="0" i="0" u="none" strike="noStrike" kern="1200" cap="all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ru-RU" sz="4000" b="0" i="0" u="none" strike="noStrike" kern="1200" cap="all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ru-RU" sz="4000" b="0" i="0" u="none" strike="noStrike" kern="1200" cap="all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ru-RU" sz="4000" b="0" i="0" u="none" strike="noStrike" kern="1200" cap="all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ru-RU" sz="4000" b="0" i="0" u="none" strike="noStrike" kern="1200" cap="all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ru-RU" sz="4000" b="0" i="0" u="none" strike="noStrike" kern="1200" cap="all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ru-RU" sz="4000" b="0" i="0" u="none" strike="noStrike" kern="1200" cap="all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ru-RU" sz="2800" b="0" i="0" u="none" strike="noStrike" kern="1200" cap="all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1600" b="0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Меры</a:t>
            </a:r>
            <a:r>
              <a:rPr kumimoji="0" lang="ru-RU" sz="21600" b="0" i="0" u="none" strike="noStrike" kern="1200" cap="all" spc="0" normalizeH="0" baseline="0" noProof="0" dirty="0">
                <a:ln>
                  <a:noFill/>
                </a:ln>
                <a:solidFill>
                  <a:srgbClr val="FF33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21600" b="0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предосторожности на льду</a:t>
            </a:r>
          </a:p>
        </p:txBody>
      </p:sp>
      <p:pic>
        <p:nvPicPr>
          <p:cNvPr id="2050" name="Picture 2" descr="https://avatars.mds.yandex.net/i?id=c306cb0ac69c89505205e39b2178b1fc54eed712-6604900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657491"/>
            <a:ext cx="45720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85720" y="-400032"/>
            <a:ext cx="8686800" cy="400032"/>
          </a:xfrm>
          <a:prstGeom prst="rect">
            <a:avLst/>
          </a:prstGeom>
        </p:spPr>
        <p:txBody>
          <a:bodyPr vert="horz" anchor="t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3600" b="0" i="0" u="none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ru-RU" sz="32000" b="0" i="0" u="none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19200" b="1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Характеристики льда</a:t>
            </a:r>
            <a:br>
              <a:rPr kumimoji="0" lang="ru-RU" sz="19200" b="1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br>
              <a:rPr kumimoji="0" lang="ru-RU" sz="3600" b="0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ru-RU" sz="3600" b="0" i="0" u="none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0" i="0" u="none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4" name="Стрелка вниз 3"/>
          <p:cNvSpPr/>
          <p:nvPr/>
        </p:nvSpPr>
        <p:spPr>
          <a:xfrm rot="1955460">
            <a:off x="2845823" y="1235592"/>
            <a:ext cx="242665" cy="823392"/>
          </a:xfrm>
          <a:prstGeom prst="downArrow">
            <a:avLst/>
          </a:prstGeom>
          <a:solidFill>
            <a:srgbClr val="E9072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 rot="19628231">
            <a:off x="5997848" y="1168611"/>
            <a:ext cx="278789" cy="908525"/>
          </a:xfrm>
          <a:prstGeom prst="downArrow">
            <a:avLst/>
          </a:prstGeom>
          <a:solidFill>
            <a:srgbClr val="E9072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6" name="Содержимое 3"/>
          <p:cNvGraphicFramePr>
            <a:graphicFrameLocks/>
          </p:cNvGraphicFramePr>
          <p:nvPr/>
        </p:nvGraphicFramePr>
        <p:xfrm>
          <a:off x="285720" y="2214554"/>
          <a:ext cx="3979168" cy="648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9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rgbClr val="002060"/>
                          </a:solidFill>
                        </a:rPr>
                        <a:t>Прочный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660334"/>
              </p:ext>
            </p:extLst>
          </p:nvPr>
        </p:nvGraphicFramePr>
        <p:xfrm>
          <a:off x="323850" y="3213100"/>
          <a:ext cx="3960440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rgbClr val="002060"/>
                          </a:solidFill>
                        </a:rPr>
                        <a:t>Синий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407359"/>
              </p:ext>
            </p:extLst>
          </p:nvPr>
        </p:nvGraphicFramePr>
        <p:xfrm>
          <a:off x="395288" y="4076700"/>
          <a:ext cx="3888432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8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rgbClr val="002060"/>
                          </a:solidFill>
                        </a:rPr>
                        <a:t>Голубой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5695411"/>
              </p:ext>
            </p:extLst>
          </p:nvPr>
        </p:nvGraphicFramePr>
        <p:xfrm>
          <a:off x="468313" y="4868863"/>
          <a:ext cx="3816424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4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rgbClr val="002060"/>
                          </a:solidFill>
                        </a:rPr>
                        <a:t>Зеленоватый</a:t>
                      </a:r>
                      <a:r>
                        <a:rPr lang="ru-RU" sz="3200" dirty="0">
                          <a:solidFill>
                            <a:srgbClr val="C00000"/>
                          </a:solidFill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4601250"/>
              </p:ext>
            </p:extLst>
          </p:nvPr>
        </p:nvGraphicFramePr>
        <p:xfrm>
          <a:off x="539750" y="5732463"/>
          <a:ext cx="3744416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4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rgbClr val="002060"/>
                          </a:solidFill>
                        </a:rPr>
                        <a:t>Лазоревый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932363" y="2133600"/>
          <a:ext cx="3600400" cy="648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rgbClr val="002060"/>
                          </a:solidFill>
                        </a:rPr>
                        <a:t>Непрочный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294871"/>
              </p:ext>
            </p:extLst>
          </p:nvPr>
        </p:nvGraphicFramePr>
        <p:xfrm>
          <a:off x="4932363" y="3213100"/>
          <a:ext cx="3600400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rgbClr val="002060"/>
                          </a:solidFill>
                        </a:rPr>
                        <a:t>Темный</a:t>
                      </a:r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39159"/>
              </p:ext>
            </p:extLst>
          </p:nvPr>
        </p:nvGraphicFramePr>
        <p:xfrm>
          <a:off x="4932363" y="4076700"/>
          <a:ext cx="3600400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rgbClr val="002060"/>
                          </a:solidFill>
                        </a:rPr>
                        <a:t>Матово-серый</a:t>
                      </a:r>
                      <a:r>
                        <a:rPr lang="ru-RU" sz="3200" dirty="0">
                          <a:solidFill>
                            <a:srgbClr val="C00000"/>
                          </a:solidFill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810237"/>
              </p:ext>
            </p:extLst>
          </p:nvPr>
        </p:nvGraphicFramePr>
        <p:xfrm>
          <a:off x="4932363" y="4941888"/>
          <a:ext cx="3600400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solidFill>
                            <a:srgbClr val="002060"/>
                          </a:solidFill>
                        </a:rPr>
                        <a:t>Рыхлый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img0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260350"/>
            <a:ext cx="6551613" cy="4152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0" y="1357298"/>
            <a:ext cx="8964613" cy="52578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Не выходите на лёд в одиночку!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Не проверяйте прочность льда ногой!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Будьте внимательны, осторожны и готовы в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любую минуту к опасности!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Копия img0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260350"/>
            <a:ext cx="6840537" cy="4267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58775" y="1214422"/>
            <a:ext cx="8785225" cy="5068888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Будьте осторожны!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Под снегом могут быть полыньи, трещины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или лунки!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0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404813"/>
            <a:ext cx="6697663" cy="4156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23850" y="1600200"/>
            <a:ext cx="8362950" cy="4852988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Внимание! В таких местах пол снегом могут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быть глубокие трещины и разломы.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Копия img0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476250"/>
            <a:ext cx="6335713" cy="3917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58775" y="1357298"/>
            <a:ext cx="8785225" cy="5141913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Осторожно! В местах рядом с заводами 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станциями даже после сильных морозов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слабый лёд!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0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188913"/>
            <a:ext cx="6121400" cy="3871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87338" y="1357298"/>
            <a:ext cx="8856662" cy="5141913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Внимание! Если пол вами затрещал лёд 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появились трещины не пугайтесь и не бегите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от опасности! Плавно ложитесь на лёд 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перекатывайтесь в безопасное место!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Копия img0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260350"/>
            <a:ext cx="6388100" cy="4097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14282" y="1071546"/>
            <a:ext cx="8507412" cy="52578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Помните! Быстрое оказание помощи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попавшим в беду возможно только в зоне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разрешённого перехода!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t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4000" b="0" i="0" u="none" strike="noStrike" kern="1200" cap="all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ru-RU" sz="4000" b="0" i="0" u="none" strike="noStrike" kern="1200" cap="all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ru-RU" sz="4000" b="0" i="0" u="none" strike="noStrike" kern="1200" cap="all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ru-RU" sz="4000" b="0" i="0" u="none" strike="noStrike" kern="1200" cap="all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ru-RU" sz="4000" b="0" i="0" u="none" strike="noStrike" kern="1200" cap="all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ru-RU" sz="4000" b="0" i="0" u="none" strike="noStrike" kern="1200" cap="all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ru-RU" sz="4000" b="0" i="0" u="none" strike="noStrike" kern="1200" cap="all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ru-RU" sz="21600" b="0" i="0" u="none" strike="noStrike" kern="1200" cap="all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1600" b="0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Оказание помощи пострадавшим на льду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img0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260350"/>
            <a:ext cx="5834063" cy="3654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07950" y="1000108"/>
            <a:ext cx="9036050" cy="5373687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 поддавайтесь панике! Кричите,  зовите</a:t>
            </a:r>
            <a:r>
              <a:rPr kumimoji="0" lang="ru-RU" sz="2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 помощь, но берегите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силы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 Наползайте на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лёд с широко расставленными руками. Делайте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попытки ещё и ещё.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img0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115888"/>
            <a:ext cx="3771900" cy="4421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6" descr="img0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0200" y="1125538"/>
            <a:ext cx="5003800" cy="3405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1285860"/>
            <a:ext cx="9144000" cy="52578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 спасении действуйте быстро, решительно,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но предельно осторожно. Громко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подбадривайте спасаемого. Подавайте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спасательный предмет с расстояния 3-4 метра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468313" y="115888"/>
            <a:ext cx="8229600" cy="1143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Спасательные предметы</a:t>
            </a:r>
          </a:p>
        </p:txBody>
      </p:sp>
      <p:pic>
        <p:nvPicPr>
          <p:cNvPr id="3" name="Picture 4" descr="Копия (2) Копия img0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1196975"/>
            <a:ext cx="6191250" cy="3549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30213" y="1357298"/>
            <a:ext cx="8713787" cy="5141913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ДОСКА                                                                      СВЯЗАННЫЕ РЕМНИ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ЛЕСТНИЦА                                                               КОНЕЦ АЛЕКСАНДРОВА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ВЕРЁВКА С ПЕТЛЯМИ                                           БОЛЬШАЯ ВЕТКА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НА КОНЦАХ                                                             БАГОР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СВЯЗАННЫЕ ШАРФЫ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Копия Копия img0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260350"/>
            <a:ext cx="5688013" cy="3735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42844" y="1357298"/>
            <a:ext cx="8578850" cy="5141913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Дайте пострадавшему часть своей одежды.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Разведите костёр и обогрейте пострадавшего.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Вызовите спасателей или «скорую помощь».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0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476250"/>
            <a:ext cx="5886450" cy="3705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0" y="1000108"/>
            <a:ext cx="9144000" cy="52578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Выбравшись из проруби снимите, тщательно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отожмите и снова наденьте одежду. Бегом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следуйте к ближайшему населённому пункту.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Вызовите спасателей или «скорую».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Копия img0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115888"/>
            <a:ext cx="5832475" cy="37322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15900" y="1428736"/>
            <a:ext cx="8928100" cy="52578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 допускайте обморожения и замерзания.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Признаки обморожения- побледнение кожи и потеря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чувствительности на побледневшем участке.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Совет- плавно растирая обмороженный участок рукой идите домой.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Снегом не растирать!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Признаки замерзания- озноб, вялость, чувство усталости, тяга ко сну.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Совет- позовите на помощь друзей и бегом с ними домой.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 txBox="1">
            <a:spLocks noRot="1" noChangeArrowheads="1"/>
          </p:cNvSpPr>
          <p:nvPr/>
        </p:nvSpPr>
        <p:spPr>
          <a:xfrm>
            <a:off x="395288" y="2000240"/>
            <a:ext cx="8229600" cy="2066935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Обобщение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all" spc="0" normalizeH="0" baseline="0" noProof="0">
                <a:ln>
                  <a:noFill/>
                </a:ln>
                <a:solidFill>
                  <a:srgbClr val="FF33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БЕЗОПАСНАЯ ТОЛЩИНА ЛЬДА ДЛЯ: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0" y="1428736"/>
            <a:ext cx="9144000" cy="3714776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400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Одиночного пешехода с ручной кладью – 7см</a:t>
            </a: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400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Легкового автомобиля – 19-26см</a:t>
            </a:r>
          </a:p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400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Грузового автомобиля – 25-45см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ЭТО НУЖНО ЗНАТЬ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0" y="857232"/>
            <a:ext cx="9144000" cy="5589587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</a:t>
            </a: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Безопасным для человека считается лёд толщиной не менее 10см в пресной воде и 15см в солёной.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 В устьях рек и протоках прочность льда ослаблен. Лёд непрочен в местах быстрого течения, бьющих ключей и стоковых вод, а так же в районах произрастания водной растительности, вблизи деревьев, кустов, камыша.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 Если температура воздуха выше 0ºС держится более 3-х дней, то прочность льда снижается на 25%.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 Прочность льда можно определить визуально: Лёд </a:t>
            </a:r>
            <a:r>
              <a:rPr kumimoji="0" lang="ru-RU" sz="32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голубого</a:t>
            </a: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цвета – прочный, белого – прочность в 2 раза меньше, матово белый или с желтоватым оттенком – ненадёжен.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t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ЕСЛИ СЛУЧИЛАСЬ БЕДА</a:t>
            </a:r>
            <a:br>
              <a:rPr kumimoji="0" lang="ru-RU" sz="4000" b="0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000" b="0" i="0" u="none" strike="noStrike" kern="1200" cap="all" spc="0" normalizeH="0" baseline="0" noProof="0" dirty="0">
              <a:ln>
                <a:noFill/>
              </a:ln>
              <a:solidFill>
                <a:srgbClr val="00206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0" y="428604"/>
            <a:ext cx="9324975" cy="5732462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Вы провалились в холодную воду: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 Не паникуйте, не делайте резких движений, сохраняйте дыхание.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  Раскиньте руки в стороны и постарайтесь зацепится за кромку льда, придав телу горизонтальное положение по направлению течения.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 Попытайтесь осторожно налечь грудью на край льда и забросить одну, а затем другую ноги на лёд.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Если лёд выдержал, перекатывайтесь, медленно ползите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 ту сторону, откуда пришли, ведь лёд  уже проверен вами на прочность.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036050" cy="1417638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dirty="0">
                <a:solidFill>
                  <a:srgbClr val="002060"/>
                </a:solidFill>
              </a:rPr>
              <a:t>Если нужна ваша помощь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0" y="1341438"/>
            <a:ext cx="9144000" cy="55165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 dirty="0"/>
              <a:t>-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Вооружитесь любой длинной палкой, доскою, шестом или верёвкою. Если их нет под рукой, свяжите воедино шарфы, ремни, одежду.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Ползком, широко расставляя руки и ноги и толкая перед собою спасательные средства, осторожно передвигайтесь к полынье.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Остановитесь в нескольких метрах от находящегося в воде человека и бросьте ему орудие спасения.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Осторожно вытащите пострадавшего на лёд и вместе с ним ползком выбирайтесь из опасной зоны.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Доставьте пострадавшего в тёплое место. Окажите ему первую помощь. Вызовите скорую медицинскую помощь.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avatars.mds.yandex.net/i?id=272cffa0ea5270bc44e3c1e2ad38176d-4079813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68759"/>
            <a:ext cx="6264696" cy="469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6631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38</TotalTime>
  <Words>771</Words>
  <Application>Microsoft Office PowerPoint</Application>
  <PresentationFormat>Экран (4:3)</PresentationFormat>
  <Paragraphs>167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Franklin Gothic Book</vt:lpstr>
      <vt:lpstr>Franklin Gothic Medium</vt:lpstr>
      <vt:lpstr>Times New Roman</vt:lpstr>
      <vt:lpstr>Wingdings</vt:lpstr>
      <vt:lpstr>Wingdings 2</vt:lpstr>
      <vt:lpstr>Трек</vt:lpstr>
      <vt:lpstr>Презентация PowerPoint</vt:lpstr>
      <vt:lpstr>Меры предосторожности и правила поведения детей и подростков на льду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Если нужна ваша помощь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Huawei</dc:creator>
  <cp:lastModifiedBy>Lenovo</cp:lastModifiedBy>
  <cp:revision>7</cp:revision>
  <dcterms:modified xsi:type="dcterms:W3CDTF">2025-03-18T05:14:37Z</dcterms:modified>
</cp:coreProperties>
</file>