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69" r:id="rId4"/>
    <p:sldId id="270" r:id="rId5"/>
    <p:sldId id="268" r:id="rId6"/>
    <p:sldId id="266" r:id="rId7"/>
    <p:sldId id="298" r:id="rId8"/>
    <p:sldId id="272" r:id="rId9"/>
    <p:sldId id="291" r:id="rId10"/>
    <p:sldId id="304" r:id="rId11"/>
    <p:sldId id="305" r:id="rId12"/>
    <p:sldId id="271" r:id="rId13"/>
    <p:sldId id="273" r:id="rId14"/>
    <p:sldId id="274" r:id="rId15"/>
    <p:sldId id="309" r:id="rId16"/>
    <p:sldId id="275" r:id="rId17"/>
    <p:sldId id="292" r:id="rId18"/>
    <p:sldId id="299" r:id="rId19"/>
    <p:sldId id="300" r:id="rId20"/>
    <p:sldId id="301" r:id="rId21"/>
    <p:sldId id="302" r:id="rId22"/>
    <p:sldId id="303" r:id="rId23"/>
    <p:sldId id="281" r:id="rId24"/>
    <p:sldId id="282" r:id="rId25"/>
    <p:sldId id="283" r:id="rId26"/>
    <p:sldId id="294" r:id="rId27"/>
    <p:sldId id="30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2244" y="-7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ьная выноска 10"/>
          <p:cNvSpPr/>
          <p:nvPr userDrawn="1"/>
        </p:nvSpPr>
        <p:spPr>
          <a:xfrm>
            <a:off x="1007604" y="548680"/>
            <a:ext cx="7128792" cy="3473674"/>
          </a:xfrm>
          <a:prstGeom prst="wedgeEllipseCallout">
            <a:avLst>
              <a:gd name="adj1" fmla="val 47755"/>
              <a:gd name="adj2" fmla="val 3507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5390"/>
          <a:stretch/>
        </p:blipFill>
        <p:spPr>
          <a:xfrm>
            <a:off x="6660232" y="3409156"/>
            <a:ext cx="2223864" cy="32074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-3189"/>
          <a:stretch/>
        </p:blipFill>
        <p:spPr>
          <a:xfrm>
            <a:off x="179512" y="1841514"/>
            <a:ext cx="2345804" cy="47238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8862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1547664" y="332656"/>
            <a:ext cx="7272808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16632"/>
            <a:ext cx="1584176" cy="2327588"/>
          </a:xfrm>
          <a:prstGeom prst="rect">
            <a:avLst/>
          </a:prstGeom>
        </p:spPr>
      </p:pic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5748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003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3987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68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3923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Рамка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7381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174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642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799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04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B1103-D07C-4AB6-9C1B-ECA8BF145E08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BBA4E-4E21-4CD9-BA04-AB53F3AF14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90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336943E-DB88-4B96-AB0A-99C9B7F76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57"/>
            <a:ext cx="9144000" cy="6820487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31291" y="2163187"/>
            <a:ext cx="6521630" cy="1109987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rgbClr val="C00000"/>
                </a:solidFill>
                <a:latin typeface="Bookman Old Style" pitchFamily="18" charset="0"/>
              </a:rPr>
              <a:t>Тема: 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Буква Ы. Звук </a:t>
            </a:r>
            <a:r>
              <a:rPr lang="en-US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[</a:t>
            </a:r>
            <a:r>
              <a:rPr lang="ru-RU" sz="2400" b="1" i="1" dirty="0" err="1" smtClean="0">
                <a:solidFill>
                  <a:srgbClr val="C00000"/>
                </a:solidFill>
                <a:latin typeface="Bookman Old Style" pitchFamily="18" charset="0"/>
              </a:rPr>
              <a:t>ы</a:t>
            </a:r>
            <a:r>
              <a:rPr lang="en-US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]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.</a:t>
            </a:r>
            <a:endParaRPr lang="ru-RU" sz="2400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AutoShape 2" descr="https://userscontent2.emaze.com/images/23c2446f-7dfe-4db2-a4e8-f2530bbac087/8b94495cc20d2354a23fc74884104b72.jpg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31874" y="983050"/>
            <a:ext cx="728468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+mj-lt"/>
              </a:rPr>
              <a:t>МУНИЦИПАЛЬНОЕ  АВТОНОМНОЕ УЧРЕЖДЕНИЕ  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latin typeface="+mj-lt"/>
              </a:rPr>
              <a:t>ДОПОЛНИТЕЛЬНОГО ОБРАЗОВАНИЯ Г.НЯГАНИ «ЦЕНТР ДЕТСКОГО ТВОРЧЕСТВА»</a:t>
            </a:r>
          </a:p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1928802"/>
            <a:ext cx="2847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ПРЕЗЕНТАЦИЯ К ЗАНЯТИЮ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86867" y="3509222"/>
            <a:ext cx="6035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Школа раннего развития «</a:t>
            </a:r>
            <a:r>
              <a:rPr lang="ru-RU" b="1" dirty="0" err="1">
                <a:solidFill>
                  <a:schemeClr val="tx2"/>
                </a:solidFill>
              </a:rPr>
              <a:t>Познавайка</a:t>
            </a:r>
            <a:r>
              <a:rPr lang="ru-RU" b="1" dirty="0">
                <a:solidFill>
                  <a:schemeClr val="tx2"/>
                </a:solidFill>
              </a:rPr>
              <a:t>» (Д/С «Росинка</a:t>
            </a:r>
            <a:r>
              <a:rPr lang="ru-RU" b="1" dirty="0" smtClean="0">
                <a:solidFill>
                  <a:schemeClr val="tx2"/>
                </a:solidFill>
              </a:rPr>
              <a:t>»)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2302" y="4643446"/>
            <a:ext cx="3391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Подготовила: Долгих Татьяна Сергеевна, </a:t>
            </a:r>
          </a:p>
          <a:p>
            <a:r>
              <a:rPr lang="ru-RU" sz="1400" b="1" dirty="0">
                <a:solidFill>
                  <a:schemeClr val="tx2"/>
                </a:solidFill>
              </a:rPr>
              <a:t>педагог дополнительного образования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4427" y="6063129"/>
            <a:ext cx="1646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chemeClr val="tx2"/>
                </a:solidFill>
              </a:rPr>
              <a:t>г.Нягань</a:t>
            </a:r>
            <a:r>
              <a:rPr lang="ru-RU" b="1" dirty="0">
                <a:solidFill>
                  <a:schemeClr val="tx2"/>
                </a:solidFill>
              </a:rPr>
              <a:t>, </a:t>
            </a:r>
            <a:r>
              <a:rPr lang="ru-RU" b="1" dirty="0" smtClean="0">
                <a:solidFill>
                  <a:schemeClr val="tx2"/>
                </a:solidFill>
              </a:rPr>
              <a:t>2025 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8491" y="0"/>
            <a:ext cx="9192491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93B50C6-77DC-42FA-A1F6-6E1DD67DFF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" y="4671840"/>
            <a:ext cx="2556512" cy="1846250"/>
          </a:xfrm>
          <a:prstGeom prst="rect">
            <a:avLst/>
          </a:prstGeom>
        </p:spPr>
      </p:pic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xmlns="" id="{444EBBB2-34E4-4377-85DE-F79F5B473D46}"/>
              </a:ext>
            </a:extLst>
          </p:cNvPr>
          <p:cNvSpPr/>
          <p:nvPr/>
        </p:nvSpPr>
        <p:spPr>
          <a:xfrm>
            <a:off x="1643042" y="642918"/>
            <a:ext cx="7131626" cy="5247408"/>
          </a:xfrm>
          <a:prstGeom prst="wedgeEllipseCallout">
            <a:avLst>
              <a:gd name="adj1" fmla="val -48811"/>
              <a:gd name="adj2" fmla="val 3760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357298"/>
            <a:ext cx="4929222" cy="4071966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Здравствуйте, дорогие ребята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Сегодня мы с вами познакомимся с новой буквой и звуком, который она обозначает.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Но для начала, чётко проговорите </a:t>
            </a: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</a:rPr>
              <a:t>чистоговорки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 и подумайте, какой звук повторяется?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2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704375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Бы-бы-бы – выросли у нас грибы.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492896"/>
            <a:ext cx="7859216" cy="3973339"/>
          </a:xfrm>
        </p:spPr>
      </p:pic>
    </p:spTree>
    <p:extLst>
      <p:ext uri="{BB962C8B-B14F-4D97-AF65-F5344CB8AC3E}">
        <p14:creationId xmlns="" xmlns:p14="http://schemas.microsoft.com/office/powerpoint/2010/main" val="282460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7067128" cy="1012974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4900" dirty="0" err="1" smtClean="0"/>
              <a:t>Сы-сы-сы</a:t>
            </a:r>
            <a:r>
              <a:rPr lang="ru-RU" sz="4900" dirty="0" smtClean="0"/>
              <a:t> – тикают часы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88840"/>
            <a:ext cx="6236766" cy="4392487"/>
          </a:xfrm>
        </p:spPr>
      </p:pic>
    </p:spTree>
    <p:extLst>
      <p:ext uri="{BB962C8B-B14F-4D97-AF65-F5344CB8AC3E}">
        <p14:creationId xmlns="" xmlns:p14="http://schemas.microsoft.com/office/powerpoint/2010/main" val="381955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Цы</a:t>
            </a:r>
            <a:r>
              <a:rPr lang="ru-RU" dirty="0" smtClean="0"/>
              <a:t> - </a:t>
            </a:r>
            <a:r>
              <a:rPr lang="ru-RU" dirty="0" err="1" smtClean="0"/>
              <a:t>цы</a:t>
            </a:r>
            <a:r>
              <a:rPr lang="ru-RU" dirty="0" smtClean="0"/>
              <a:t>- </a:t>
            </a:r>
            <a:r>
              <a:rPr lang="ru-RU" dirty="0" err="1" smtClean="0"/>
              <a:t>цы</a:t>
            </a:r>
            <a:r>
              <a:rPr lang="ru-RU" dirty="0" smtClean="0"/>
              <a:t> – пели</a:t>
            </a:r>
            <a:br>
              <a:rPr lang="ru-RU" dirty="0" smtClean="0"/>
            </a:br>
            <a:r>
              <a:rPr lang="ru-RU" dirty="0" smtClean="0"/>
              <a:t> звонко бубенцы.</a:t>
            </a:r>
            <a:endParaRPr lang="ru-RU" dirty="0"/>
          </a:p>
        </p:txBody>
      </p:sp>
      <p:pic>
        <p:nvPicPr>
          <p:cNvPr id="3074" name="Picture 2" descr="Бубенцы на деревянной ручке Jingle Bell (13 бубенцов), GRACE G19-13B в  Интернет-магазине Музыка Детям с доставкой по всей России без предоплат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8136904" cy="41044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529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Ыр-ыр-ыр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–съела мышка сыр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26" name="Picture 2" descr="Thinking out loud – Teleg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708920"/>
            <a:ext cx="8003232" cy="3528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454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8491" y="0"/>
            <a:ext cx="9192491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93B50C6-77DC-42FA-A1F6-6E1DD67DFF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" y="4671840"/>
            <a:ext cx="2556512" cy="1846250"/>
          </a:xfrm>
          <a:prstGeom prst="rect">
            <a:avLst/>
          </a:prstGeom>
        </p:spPr>
      </p:pic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xmlns="" id="{444EBBB2-34E4-4377-85DE-F79F5B473D46}"/>
              </a:ext>
            </a:extLst>
          </p:cNvPr>
          <p:cNvSpPr/>
          <p:nvPr/>
        </p:nvSpPr>
        <p:spPr>
          <a:xfrm>
            <a:off x="1428728" y="3357562"/>
            <a:ext cx="4500594" cy="2714644"/>
          </a:xfrm>
          <a:prstGeom prst="wedgeEllipseCallout">
            <a:avLst>
              <a:gd name="adj1" fmla="val -48811"/>
              <a:gd name="adj2" fmla="val 3760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3714752"/>
            <a:ext cx="3857652" cy="192882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-Какой звук повторялся? </a:t>
            </a: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(звук </a:t>
            </a:r>
            <a:r>
              <a:rPr lang="en-US" sz="2800" i="1" dirty="0" smtClean="0">
                <a:solidFill>
                  <a:schemeClr val="accent1">
                    <a:lumMod val="50000"/>
                  </a:schemeClr>
                </a:solidFill>
              </a:rPr>
              <a:t>[</a:t>
            </a:r>
            <a:r>
              <a:rPr lang="ru-RU" sz="2800" i="1" dirty="0" err="1" smtClean="0">
                <a:solidFill>
                  <a:schemeClr val="accent1">
                    <a:lumMod val="50000"/>
                  </a:schemeClr>
                </a:solidFill>
              </a:rPr>
              <a:t>ы</a:t>
            </a:r>
            <a:r>
              <a:rPr lang="en-US" sz="2800" i="1" dirty="0" smtClean="0">
                <a:solidFill>
                  <a:schemeClr val="accent1">
                    <a:lumMod val="50000"/>
                  </a:schemeClr>
                </a:solidFill>
              </a:rPr>
              <a:t>]</a:t>
            </a: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b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- Проговорите слова еще раз, 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выделяя звук 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[</a:t>
            </a: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</a:rPr>
              <a:t>ы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]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2" descr="Thinking out loud – Tele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8104"/>
          <a:stretch>
            <a:fillRect/>
          </a:stretch>
        </p:blipFill>
        <p:spPr bwMode="auto">
          <a:xfrm>
            <a:off x="1" y="500042"/>
            <a:ext cx="3145490" cy="19288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Бубенцы на деревянной ручке Jingle Bell (13 бубенцов), GRACE G19-13B в  Интернет-магазине Музыка Детям с доставкой по всей России без предоплат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386" y="571480"/>
            <a:ext cx="3102614" cy="1565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78" y="500042"/>
            <a:ext cx="2738685" cy="1928826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282" y="2428869"/>
            <a:ext cx="3249980" cy="16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22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dirty="0" smtClean="0"/>
              <a:t>Звук </a:t>
            </a:r>
            <a:r>
              <a:rPr lang="en-US" dirty="0"/>
              <a:t>[</a:t>
            </a:r>
            <a:r>
              <a:rPr lang="ru-RU" dirty="0"/>
              <a:t>Ы</a:t>
            </a:r>
            <a:r>
              <a:rPr lang="en-US" dirty="0" smtClean="0"/>
              <a:t>]</a:t>
            </a:r>
            <a:r>
              <a:rPr lang="ru-RU" dirty="0" smtClean="0"/>
              <a:t> обозначаем  </a:t>
            </a:r>
            <a:endParaRPr lang="ru-RU" dirty="0"/>
          </a:p>
        </p:txBody>
      </p:sp>
      <p:pic>
        <p:nvPicPr>
          <p:cNvPr id="1026" name="Picture 2" descr="https://www.studiocreativegroup.com/wp-content/uploads/2015/11/favicon-0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88816"/>
            <a:ext cx="3035533" cy="2244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5320" y="4509120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Когда мы произносим звук [ы],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воздух свободно выходит изо рта,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язык напряжен, слегка оттянут назад,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спинка языка приподнята, голос </a:t>
            </a:r>
            <a:r>
              <a:rPr lang="ru-RU" b="1" dirty="0" smtClean="0">
                <a:solidFill>
                  <a:srgbClr val="C00000"/>
                </a:solidFill>
              </a:rPr>
              <a:t>включен, губы чуть-чуть улыбается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Звук </a:t>
            </a:r>
            <a:r>
              <a:rPr lang="ru-RU" b="1" dirty="0">
                <a:solidFill>
                  <a:srgbClr val="C00000"/>
                </a:solidFill>
              </a:rPr>
              <a:t>[ы] – гласный. </a:t>
            </a:r>
          </a:p>
        </p:txBody>
      </p:sp>
      <p:pic>
        <p:nvPicPr>
          <p:cNvPr id="1028" name="Picture 4" descr="https://fsd.multiurok.ru/html/2016/12/16/s_5853b82265133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808" y="2129474"/>
            <a:ext cx="4320480" cy="44085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7160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48680"/>
            <a:ext cx="6707088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Звук </a:t>
            </a:r>
            <a:r>
              <a:rPr lang="en-US" dirty="0"/>
              <a:t>[</a:t>
            </a:r>
            <a:r>
              <a:rPr lang="ru-RU" dirty="0"/>
              <a:t>Ы</a:t>
            </a:r>
            <a:r>
              <a:rPr lang="en-US" dirty="0"/>
              <a:t>]</a:t>
            </a:r>
            <a:r>
              <a:rPr lang="ru-RU" dirty="0"/>
              <a:t> </a:t>
            </a:r>
            <a:r>
              <a:rPr lang="ru-RU" dirty="0" smtClean="0"/>
              <a:t>живет в красном домике для гласных звуков</a:t>
            </a:r>
            <a:endParaRPr lang="ru-RU" dirty="0"/>
          </a:p>
        </p:txBody>
      </p:sp>
      <p:pic>
        <p:nvPicPr>
          <p:cNvPr id="6146" name="Picture 2" descr="https://ds05.infourok.ru/uploads/ex/1298/000b0f17-c2765ff6/hello_html_m1acdadf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832"/>
            <a:ext cx="6696744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2233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476250"/>
            <a:ext cx="4038600" cy="5649913"/>
          </a:xfrm>
        </p:spPr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8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pitchFamily="34" charset="0"/>
              <a:buNone/>
            </a:pPr>
            <a:endParaRPr lang="ru-RU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Звуки мы слышим 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 произносим</a:t>
            </a:r>
          </a:p>
          <a:p>
            <a:pPr algn="ctr" eaLnBrk="1" hangingPunct="1">
              <a:buFont typeface="Arial" pitchFamily="34" charset="0"/>
              <a:buNone/>
            </a:pPr>
            <a:endParaRPr lang="ru-RU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2" descr="C:\Documents and Settings\Admin.MICROSOF-0E6F24\Рабочий стол\Новая папка (2)\_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643563" y="714375"/>
            <a:ext cx="2238375" cy="1785938"/>
          </a:xfrm>
          <a:noFill/>
        </p:spPr>
      </p:pic>
      <p:pic>
        <p:nvPicPr>
          <p:cNvPr id="8" name="Содержимое 11" descr="УХО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005263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13" descr="ГУБЫ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4149725"/>
            <a:ext cx="168116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ЧТЕНИЕ КНИГИ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005263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РУКА С РУЧКОЙ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4076700"/>
            <a:ext cx="20193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Прямоугольник 11"/>
          <p:cNvSpPr>
            <a:spLocks noChangeArrowheads="1"/>
          </p:cNvSpPr>
          <p:nvPr/>
        </p:nvSpPr>
        <p:spPr bwMode="auto">
          <a:xfrm>
            <a:off x="4929188" y="2428875"/>
            <a:ext cx="3929062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ru-RU" sz="3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Буквы </a:t>
            </a:r>
            <a:r>
              <a:rPr lang="ru-RU" sz="3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пишим</a:t>
            </a:r>
            <a:r>
              <a:rPr lang="ru-RU" sz="3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и видим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600075" y="571500"/>
            <a:ext cx="716438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ru-RU" sz="3600" dirty="0">
                <a:solidFill>
                  <a:srgbClr val="0070C0"/>
                </a:solidFill>
                <a:latin typeface="FuturaDemiCTT"/>
                <a:ea typeface="Tahoma" pitchFamily="34" charset="0"/>
                <a:cs typeface="Gotham Pro"/>
              </a:rPr>
              <a:t>Букву Ы немножко жалко – </a:t>
            </a:r>
          </a:p>
          <a:p>
            <a:pPr marL="514350" indent="-514350">
              <a:lnSpc>
                <a:spcPct val="150000"/>
              </a:lnSpc>
            </a:pPr>
            <a:r>
              <a:rPr lang="ru-RU" sz="3600" dirty="0">
                <a:solidFill>
                  <a:srgbClr val="0070C0"/>
                </a:solidFill>
                <a:latin typeface="FuturaDemiCTT"/>
                <a:ea typeface="Tahoma" pitchFamily="34" charset="0"/>
                <a:cs typeface="Gotham Pro"/>
              </a:rPr>
              <a:t>Опирается на палку.</a:t>
            </a:r>
          </a:p>
          <a:p>
            <a:pPr marL="514350" indent="-514350">
              <a:lnSpc>
                <a:spcPct val="150000"/>
              </a:lnSpc>
            </a:pPr>
            <a:r>
              <a:rPr lang="ru-RU" sz="3600" dirty="0">
                <a:solidFill>
                  <a:srgbClr val="0070C0"/>
                </a:solidFill>
                <a:latin typeface="FuturaDemiCTT"/>
                <a:ea typeface="Tahoma" pitchFamily="34" charset="0"/>
                <a:cs typeface="Gotham Pro"/>
              </a:rPr>
              <a:t>И при этом говорит:</a:t>
            </a:r>
          </a:p>
          <a:p>
            <a:pPr marL="514350" indent="-514350">
              <a:lnSpc>
                <a:spcPct val="150000"/>
              </a:lnSpc>
            </a:pPr>
            <a:r>
              <a:rPr lang="ru-RU" sz="3600" dirty="0">
                <a:solidFill>
                  <a:srgbClr val="0070C0"/>
                </a:solidFill>
                <a:latin typeface="FuturaDemiCTT"/>
                <a:ea typeface="Tahoma" pitchFamily="34" charset="0"/>
                <a:cs typeface="Gotham Pro"/>
              </a:rPr>
              <a:t>- У меня живот болит!</a:t>
            </a:r>
          </a:p>
        </p:txBody>
      </p:sp>
      <p:pic>
        <p:nvPicPr>
          <p:cNvPr id="8195" name="Picture 2" descr="https://ds05.infourok.ru/uploads/ex/003d/0003a9bc-37905f97/2/img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2525713"/>
            <a:ext cx="5327650" cy="399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Д</a:t>
            </a:r>
            <a:r>
              <a:rPr lang="en-US" dirty="0" smtClean="0"/>
              <a:t>/</a:t>
            </a:r>
            <a:r>
              <a:rPr lang="ru-RU" dirty="0" smtClean="0"/>
              <a:t>игра «Поймай звук»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Сейчас на экране появятся картинки. Вы должны похлопать в </a:t>
            </a:r>
            <a:r>
              <a:rPr lang="ru-RU" dirty="0"/>
              <a:t>ладоши, если </a:t>
            </a:r>
            <a:r>
              <a:rPr lang="ru-RU" dirty="0" smtClean="0"/>
              <a:t> слове есть </a:t>
            </a:r>
            <a:r>
              <a:rPr lang="ru-RU" dirty="0"/>
              <a:t>звук [Ы</a:t>
            </a:r>
            <a:r>
              <a:rPr lang="ru-RU" dirty="0" smtClean="0"/>
              <a:t>].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93B50C6-77DC-42FA-A1F6-6E1DD67DFF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214282" y="4786322"/>
            <a:ext cx="2556512" cy="1846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631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47956"/>
            <a:ext cx="3092574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15916"/>
            <a:ext cx="2672720" cy="2125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730" y="2154304"/>
            <a:ext cx="2852566" cy="26642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1821"/>
            <a:ext cx="2946231" cy="23340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23" y="3821556"/>
            <a:ext cx="2500593" cy="25005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50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89" y="312774"/>
            <a:ext cx="3977191" cy="2798025"/>
          </a:xfrm>
          <a:prstGeom prst="rect">
            <a:avLst/>
          </a:prstGeom>
        </p:spPr>
      </p:pic>
      <p:sp>
        <p:nvSpPr>
          <p:cNvPr id="10" name="AutoShape 2" descr="Тыква | Фонд Луи Бондюэля"/>
          <p:cNvSpPr>
            <a:spLocks noChangeAspect="1" noChangeArrowheads="1"/>
          </p:cNvSpPr>
          <p:nvPr/>
        </p:nvSpPr>
        <p:spPr bwMode="auto">
          <a:xfrm flipV="1">
            <a:off x="755576" y="404664"/>
            <a:ext cx="3168352" cy="2304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Тыква | Фонд Луи Бондюэля"/>
          <p:cNvSpPr>
            <a:spLocks noChangeAspect="1" noChangeArrowheads="1"/>
          </p:cNvSpPr>
          <p:nvPr/>
        </p:nvSpPr>
        <p:spPr bwMode="auto">
          <a:xfrm>
            <a:off x="971600" y="1462125"/>
            <a:ext cx="3456384" cy="34563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66" y="3766385"/>
            <a:ext cx="4014393" cy="2808312"/>
          </a:xfrm>
          <a:prstGeom prst="rect">
            <a:avLst/>
          </a:prstGeom>
        </p:spPr>
      </p:pic>
      <p:sp>
        <p:nvSpPr>
          <p:cNvPr id="13" name="AutoShape 6" descr="Доктор Комаровский: топ-10 важных советов как действовать когда на улице дым  - Здоровье на Joinfo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95" y="312774"/>
            <a:ext cx="3943689" cy="27980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51045"/>
            <a:ext cx="4320480" cy="2921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807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Тыква | Фонд Луи Бондюэля"/>
          <p:cNvSpPr>
            <a:spLocks noChangeAspect="1" noChangeArrowheads="1"/>
          </p:cNvSpPr>
          <p:nvPr/>
        </p:nvSpPr>
        <p:spPr bwMode="auto">
          <a:xfrm flipV="1">
            <a:off x="755576" y="404664"/>
            <a:ext cx="3168352" cy="2304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Тыква | Фонд Луи Бондюэля"/>
          <p:cNvSpPr>
            <a:spLocks noChangeAspect="1" noChangeArrowheads="1"/>
          </p:cNvSpPr>
          <p:nvPr/>
        </p:nvSpPr>
        <p:spPr bwMode="auto">
          <a:xfrm>
            <a:off x="971600" y="1462125"/>
            <a:ext cx="3456384" cy="34563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6" descr="Доктор Комаровский: топ-10 важных советов как действовать когда на улице дым  - Здоровье на Joinfo.u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7123"/>
            <a:ext cx="8215370" cy="6113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807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Д</a:t>
            </a:r>
            <a:r>
              <a:rPr lang="en-US" dirty="0"/>
              <a:t>/</a:t>
            </a:r>
            <a:r>
              <a:rPr lang="ru-RU" dirty="0" smtClean="0"/>
              <a:t>игра «Найди место звука в слове»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18277165"/>
              </p:ext>
            </p:extLst>
          </p:nvPr>
        </p:nvGraphicFramePr>
        <p:xfrm>
          <a:off x="4716015" y="3861048"/>
          <a:ext cx="4104456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</a:tblGrid>
              <a:tr h="1224136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Овал 9"/>
          <p:cNvSpPr/>
          <p:nvPr/>
        </p:nvSpPr>
        <p:spPr>
          <a:xfrm>
            <a:off x="6228184" y="4077072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0230383"/>
              </p:ext>
            </p:extLst>
          </p:nvPr>
        </p:nvGraphicFramePr>
        <p:xfrm>
          <a:off x="1187626" y="2348880"/>
          <a:ext cx="4464495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65"/>
                <a:gridCol w="1488165"/>
                <a:gridCol w="1488165"/>
              </a:tblGrid>
              <a:tr h="1296144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Овал 12"/>
          <p:cNvSpPr/>
          <p:nvPr/>
        </p:nvSpPr>
        <p:spPr>
          <a:xfrm>
            <a:off x="1403648" y="2564904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031940" y="5445224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973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Макароны</a:t>
            </a:r>
            <a:br>
              <a:rPr lang="ru-RU" dirty="0" smtClean="0"/>
            </a:br>
            <a:r>
              <a:rPr lang="ru-RU" dirty="0" smtClean="0"/>
              <a:t>(где спрятался звук </a:t>
            </a:r>
            <a:r>
              <a:rPr lang="en-US" dirty="0" smtClean="0"/>
              <a:t>[</a:t>
            </a:r>
            <a:r>
              <a:rPr lang="ru-RU" dirty="0" smtClean="0"/>
              <a:t>Ы</a:t>
            </a:r>
            <a:r>
              <a:rPr lang="en-US" dirty="0" smtClean="0"/>
              <a:t>]</a:t>
            </a:r>
            <a:r>
              <a:rPr lang="ru-RU" dirty="0" smtClean="0"/>
              <a:t>?)</a:t>
            </a:r>
            <a:endParaRPr lang="ru-RU" dirty="0"/>
          </a:p>
        </p:txBody>
      </p:sp>
      <p:pic>
        <p:nvPicPr>
          <p:cNvPr id="5122" name="Picture 2" descr="https://www.tasty-store.ru/upload/iblock/b4b/b4b02c017d2d871106085a3f3d8f14a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1731669"/>
            <a:ext cx="4786346" cy="35746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4031940" y="5445224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49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СЫР</a:t>
            </a:r>
            <a:br>
              <a:rPr lang="ru-RU" dirty="0" smtClean="0"/>
            </a:br>
            <a:r>
              <a:rPr lang="ru-RU" dirty="0" smtClean="0"/>
              <a:t>(где спрятался звук </a:t>
            </a:r>
            <a:r>
              <a:rPr lang="en-US" dirty="0" smtClean="0"/>
              <a:t>[</a:t>
            </a:r>
            <a:r>
              <a:rPr lang="ru-RU" dirty="0" smtClean="0"/>
              <a:t>Ы</a:t>
            </a:r>
            <a:r>
              <a:rPr lang="en-US" dirty="0" smtClean="0"/>
              <a:t>]</a:t>
            </a:r>
            <a:r>
              <a:rPr lang="ru-RU" dirty="0" smtClean="0"/>
              <a:t>?)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2571736" y="5500702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Голландский сыр: виды, состав и польза, калорийность голландских сыро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92" t="9615" r="7692" b="11538"/>
          <a:stretch>
            <a:fillRect/>
          </a:stretch>
        </p:blipFill>
        <p:spPr bwMode="auto">
          <a:xfrm>
            <a:off x="3500430" y="2143116"/>
            <a:ext cx="4214842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49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МЫШЬ</a:t>
            </a:r>
            <a:br>
              <a:rPr lang="ru-RU" dirty="0" smtClean="0"/>
            </a:br>
            <a:r>
              <a:rPr lang="ru-RU" dirty="0" smtClean="0"/>
              <a:t>(где спрятался звук </a:t>
            </a:r>
            <a:r>
              <a:rPr lang="en-US" dirty="0" smtClean="0"/>
              <a:t>[</a:t>
            </a:r>
            <a:r>
              <a:rPr lang="ru-RU" dirty="0" smtClean="0"/>
              <a:t>Ы</a:t>
            </a:r>
            <a:r>
              <a:rPr lang="en-US" dirty="0" smtClean="0"/>
              <a:t>]</a:t>
            </a:r>
            <a:r>
              <a:rPr lang="ru-RU" dirty="0" smtClean="0"/>
              <a:t>?)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2571736" y="5500702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Мышь - виды, чем питаются, сколько живут, где живут, описани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82" t="11329" r="8925" b="12907"/>
          <a:stretch>
            <a:fillRect/>
          </a:stretch>
        </p:blipFill>
        <p:spPr bwMode="auto">
          <a:xfrm>
            <a:off x="2571736" y="1785926"/>
            <a:ext cx="6072230" cy="34290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49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КУКЛЫ</a:t>
            </a:r>
            <a:br>
              <a:rPr lang="ru-RU" dirty="0" smtClean="0"/>
            </a:br>
            <a:r>
              <a:rPr lang="ru-RU" dirty="0" smtClean="0"/>
              <a:t>(где спрятался звук </a:t>
            </a:r>
            <a:r>
              <a:rPr lang="en-US" dirty="0" smtClean="0"/>
              <a:t>[</a:t>
            </a:r>
            <a:r>
              <a:rPr lang="ru-RU" dirty="0" smtClean="0"/>
              <a:t>Ы</a:t>
            </a:r>
            <a:r>
              <a:rPr lang="en-US" dirty="0" smtClean="0"/>
              <a:t>]</a:t>
            </a:r>
            <a:r>
              <a:rPr lang="ru-RU" dirty="0" smtClean="0"/>
              <a:t>?)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4031940" y="5445224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5384" b="16923"/>
          <a:stretch>
            <a:fillRect/>
          </a:stretch>
        </p:blipFill>
        <p:spPr bwMode="auto">
          <a:xfrm>
            <a:off x="2571736" y="2000240"/>
            <a:ext cx="4500594" cy="29819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149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КОНФЕТЫ</a:t>
            </a:r>
            <a:br>
              <a:rPr lang="ru-RU" dirty="0" smtClean="0"/>
            </a:br>
            <a:r>
              <a:rPr lang="ru-RU" dirty="0" smtClean="0"/>
              <a:t>(где спрятался звук </a:t>
            </a:r>
            <a:r>
              <a:rPr lang="en-US" dirty="0" smtClean="0"/>
              <a:t>[</a:t>
            </a:r>
            <a:r>
              <a:rPr lang="ru-RU" dirty="0" smtClean="0"/>
              <a:t>Ы</a:t>
            </a:r>
            <a:r>
              <a:rPr lang="en-US" dirty="0" smtClean="0"/>
              <a:t>]</a:t>
            </a:r>
            <a:r>
              <a:rPr lang="ru-RU" dirty="0" smtClean="0"/>
              <a:t>?)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4031940" y="5445224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Сладкая жизнь - кондитерские изделия оптом по всей России - Конфеты Fruit  Story мал,лим,ананас,смородина (упаковка 1 кг) (1/6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688" y="1844675"/>
            <a:ext cx="4165386" cy="31301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49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ДЫНЯ</a:t>
            </a:r>
            <a:br>
              <a:rPr lang="ru-RU" dirty="0" smtClean="0"/>
            </a:br>
            <a:r>
              <a:rPr lang="ru-RU" dirty="0" smtClean="0"/>
              <a:t>(где спрятался звук </a:t>
            </a:r>
            <a:r>
              <a:rPr lang="en-US" dirty="0" smtClean="0"/>
              <a:t>[</a:t>
            </a:r>
            <a:r>
              <a:rPr lang="ru-RU" dirty="0" smtClean="0"/>
              <a:t>Ы</a:t>
            </a:r>
            <a:r>
              <a:rPr lang="en-US" dirty="0" smtClean="0"/>
              <a:t>]</a:t>
            </a:r>
            <a:r>
              <a:rPr lang="ru-RU" dirty="0" smtClean="0"/>
              <a:t>?)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93974064"/>
              </p:ext>
            </p:extLst>
          </p:nvPr>
        </p:nvGraphicFramePr>
        <p:xfrm>
          <a:off x="755575" y="5301208"/>
          <a:ext cx="4608513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71"/>
                <a:gridCol w="1536171"/>
                <a:gridCol w="1536171"/>
              </a:tblGrid>
              <a:tr h="1152128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2571736" y="5500702"/>
            <a:ext cx="1080120" cy="86409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4" descr="ЛЕТНЕЕ ПЮРЕ ИЗ ДЫНИ (ДЛЯ ДЕТЕЙ ОТ 8 МЕСЯЦЕВ) | Женский журнал Мэджик Леди  сайт для женщ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02" y="2071678"/>
            <a:ext cx="4304858" cy="28182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49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Игра  «Один-много»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260" y="1628800"/>
            <a:ext cx="3072540" cy="23044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628800"/>
            <a:ext cx="3017673" cy="23044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46" y="4144367"/>
            <a:ext cx="3307528" cy="23987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238002"/>
            <a:ext cx="4096398" cy="23051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69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8229600" cy="1143000"/>
          </a:xfrm>
        </p:spPr>
        <p:txBody>
          <a:bodyPr/>
          <a:lstStyle/>
          <a:p>
            <a:r>
              <a:rPr lang="ru-RU" dirty="0" smtClean="0"/>
              <a:t> Игра  «Один-много»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010" y="1700808"/>
            <a:ext cx="2952328" cy="3634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1" y="2636912"/>
            <a:ext cx="2893491" cy="3743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015" y="2636912"/>
            <a:ext cx="2392415" cy="37420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84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Игра  «Один-много»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42" y="4143380"/>
            <a:ext cx="3284438" cy="22342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093500"/>
            <a:ext cx="3186106" cy="2215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74" y="2143116"/>
            <a:ext cx="3789464" cy="20694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571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85786" y="357166"/>
            <a:ext cx="7572428" cy="22859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ЗВУКОВОЙ АНАЛИЗ СЛОВА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Съедобность эта, 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Нежно-жёлтого цвета.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Любимая слишком,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Каждой опытной мышкой! (Сыр)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Picture 2" descr="Тема недели &quot;Продукты питания&quot;. Новости 9 &quot;старшая&quot;. Ясли-сад № 63 г. Грод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00" t="11819" r="9178" b="13905"/>
          <a:stretch>
            <a:fillRect/>
          </a:stretch>
        </p:blipFill>
        <p:spPr bwMode="auto">
          <a:xfrm>
            <a:off x="2428859" y="2714620"/>
            <a:ext cx="5306823" cy="34290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00496" y="5572140"/>
            <a:ext cx="642942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857752" y="5572140"/>
            <a:ext cx="642942" cy="4286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15008" y="5572140"/>
            <a:ext cx="642942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781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357290" y="928671"/>
            <a:ext cx="7100910" cy="26717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Молодцы! Вы сегодня хорошо поработали. </a:t>
            </a:r>
            <a:br>
              <a:rPr lang="ru-RU" dirty="0" smtClean="0"/>
            </a:br>
            <a:r>
              <a:rPr lang="ru-RU" dirty="0" smtClean="0"/>
              <a:t>До свидания, ребята!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540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236</Words>
  <Application>Microsoft Office PowerPoint</Application>
  <PresentationFormat>Экран (4:3)</PresentationFormat>
  <Paragraphs>46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Тема: Буква Ы. Звук [ы].</vt:lpstr>
      <vt:lpstr>Здравствуйте, дорогие ребята! Сегодня мы с вами познакомимся с новой буквой и звуком, который она обозначает. Но для начала, чётко проговорите чистоговорки и подумайте, какой звук повторяется?</vt:lpstr>
      <vt:lpstr>       Бы-бы-бы – выросли у нас грибы.</vt:lpstr>
      <vt:lpstr>   Сы-сы-сы – тикают часы.</vt:lpstr>
      <vt:lpstr>Цы - цы- цы – пели  звонко бубенцы.</vt:lpstr>
      <vt:lpstr>Ыр-ыр-ыр –съела мышка сыр </vt:lpstr>
      <vt:lpstr>-Какой звук повторялся? (звук [ы]) - Проговорите слова еще раз,  выделяя звук [ы]</vt:lpstr>
      <vt:lpstr>Звук [Ы] обозначаем  </vt:lpstr>
      <vt:lpstr>Звук [Ы] живет в красном домике для гласных звуков</vt:lpstr>
      <vt:lpstr>Слайд 10</vt:lpstr>
      <vt:lpstr>Слайд 11</vt:lpstr>
      <vt:lpstr>     Д/игра «Поймай звук»</vt:lpstr>
      <vt:lpstr>Слайд 13</vt:lpstr>
      <vt:lpstr>Слайд 14</vt:lpstr>
      <vt:lpstr>Слайд 15</vt:lpstr>
      <vt:lpstr>         Д/игра «Найди место звука в слове»</vt:lpstr>
      <vt:lpstr>Макароны (где спрятался звук [Ы]?)</vt:lpstr>
      <vt:lpstr>СЫР (где спрятался звук [Ы]?)</vt:lpstr>
      <vt:lpstr>МЫШЬ (где спрятался звук [Ы]?)</vt:lpstr>
      <vt:lpstr>КУКЛЫ (где спрятался звук [Ы]?)</vt:lpstr>
      <vt:lpstr>КОНФЕТЫ (где спрятался звук [Ы]?)</vt:lpstr>
      <vt:lpstr>ДЫНЯ (где спрятался звук [Ы]?)</vt:lpstr>
      <vt:lpstr>          Игра  «Один-много»</vt:lpstr>
      <vt:lpstr> Игра  «Один-много»</vt:lpstr>
      <vt:lpstr> Игра  «Один-много»</vt:lpstr>
      <vt:lpstr>Слайд 26</vt:lpstr>
      <vt:lpstr> Молодцы! Вы сегодня хорошо поработали.  До свидания, ребята!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Искорка</cp:lastModifiedBy>
  <cp:revision>64</cp:revision>
  <dcterms:created xsi:type="dcterms:W3CDTF">2016-03-27T15:48:48Z</dcterms:created>
  <dcterms:modified xsi:type="dcterms:W3CDTF">2025-03-24T07:10:51Z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535095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