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80" r:id="rId2"/>
    <p:sldId id="256" r:id="rId3"/>
    <p:sldId id="257" r:id="rId4"/>
    <p:sldId id="258" r:id="rId5"/>
    <p:sldId id="259" r:id="rId6"/>
    <p:sldId id="260" r:id="rId7"/>
    <p:sldId id="262" r:id="rId8"/>
    <p:sldId id="265" r:id="rId9"/>
    <p:sldId id="268" r:id="rId10"/>
    <p:sldId id="270" r:id="rId11"/>
    <p:sldId id="271" r:id="rId12"/>
    <p:sldId id="272" r:id="rId13"/>
    <p:sldId id="275" r:id="rId14"/>
    <p:sldId id="277" r:id="rId15"/>
    <p:sldId id="279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24" autoAdjust="0"/>
    <p:restoredTop sz="94660"/>
  </p:normalViewPr>
  <p:slideViewPr>
    <p:cSldViewPr>
      <p:cViewPr>
        <p:scale>
          <a:sx n="79" d="100"/>
          <a:sy n="79" d="100"/>
        </p:scale>
        <p:origin x="-2544" y="-77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17.02.2022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Объект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17.02.2022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17.02.2022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17.02.2022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Объект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17.02.2022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17.02.2022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17.02.2022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17.02.2022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936645" y="642918"/>
            <a:ext cx="736611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Телефонный этикет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1" name="Текст 10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4800" b="1" dirty="0" smtClean="0">
                <a:solidFill>
                  <a:srgbClr val="00B0F0"/>
                </a:solidFill>
              </a:rPr>
              <a:t>Вдруг зазвонил телефон…….</a:t>
            </a:r>
            <a:endParaRPr lang="ru-RU" sz="4800" b="1" dirty="0">
              <a:solidFill>
                <a:srgbClr val="00B0F0"/>
              </a:solidFill>
            </a:endParaRPr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Подготовила: педагог ДО </a:t>
            </a:r>
            <a:br>
              <a:rPr lang="ru-RU" sz="2400" dirty="0" smtClean="0"/>
            </a:br>
            <a:r>
              <a:rPr lang="ru-RU" sz="2400" dirty="0" err="1" smtClean="0"/>
              <a:t>Бельтюгова</a:t>
            </a:r>
            <a:r>
              <a:rPr lang="ru-RU" sz="2400" dirty="0" smtClean="0"/>
              <a:t> </a:t>
            </a:r>
            <a:r>
              <a:rPr lang="ru-RU" sz="2400" dirty="0" err="1" smtClean="0"/>
              <a:t>юлия</a:t>
            </a:r>
            <a:r>
              <a:rPr lang="ru-RU" sz="2400" dirty="0" smtClean="0"/>
              <a:t> Сергеевна</a:t>
            </a:r>
            <a:endParaRPr lang="ru-RU" sz="2400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3861048"/>
            <a:ext cx="2846472" cy="27847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advTm="2000"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32657"/>
            <a:ext cx="7772400" cy="1512167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a_AlgeriusRough" pitchFamily="82" charset="-52"/>
              </a:rPr>
              <a:t>Правила разговора по телефону.</a:t>
            </a:r>
            <a:endParaRPr lang="ru-RU" b="1" dirty="0">
              <a:solidFill>
                <a:srgbClr val="FF0000"/>
              </a:solidFill>
              <a:latin typeface="a_AlgeriusRough" pitchFamily="82" charset="-52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1916832"/>
            <a:ext cx="6400800" cy="3960440"/>
          </a:xfrm>
        </p:spPr>
        <p:txBody>
          <a:bodyPr>
            <a:normAutofit/>
          </a:bodyPr>
          <a:lstStyle/>
          <a:p>
            <a:endParaRPr lang="ru-RU" b="1" dirty="0" smtClean="0">
              <a:solidFill>
                <a:srgbClr val="C00000"/>
              </a:solidFill>
            </a:endParaRPr>
          </a:p>
          <a:p>
            <a:endParaRPr lang="ru-RU" b="1" dirty="0" smtClean="0">
              <a:solidFill>
                <a:srgbClr val="C00000"/>
              </a:solidFill>
            </a:endParaRPr>
          </a:p>
          <a:p>
            <a:endParaRPr lang="ru-RU" b="1" dirty="0" smtClean="0">
              <a:solidFill>
                <a:srgbClr val="C00000"/>
              </a:solidFill>
            </a:endParaRPr>
          </a:p>
          <a:p>
            <a:endParaRPr lang="ru-RU" b="1" dirty="0" smtClean="0">
              <a:solidFill>
                <a:srgbClr val="C00000"/>
              </a:solidFill>
            </a:endParaRPr>
          </a:p>
          <a:p>
            <a:endParaRPr lang="ru-RU" b="1" dirty="0" smtClean="0">
              <a:solidFill>
                <a:srgbClr val="C00000"/>
              </a:solidFill>
            </a:endParaRPr>
          </a:p>
          <a:p>
            <a:endParaRPr lang="ru-RU" b="1" dirty="0" smtClean="0">
              <a:solidFill>
                <a:srgbClr val="C00000"/>
              </a:solidFill>
            </a:endParaRPr>
          </a:p>
          <a:p>
            <a:endParaRPr lang="ru-RU" b="1" dirty="0" smtClean="0">
              <a:solidFill>
                <a:srgbClr val="C00000"/>
              </a:solidFill>
            </a:endParaRPr>
          </a:p>
          <a:p>
            <a:endParaRPr lang="ru-RU" b="1" dirty="0" smtClean="0">
              <a:solidFill>
                <a:srgbClr val="C00000"/>
              </a:solidFill>
              <a:latin typeface="a_AlbionicExp" pitchFamily="34" charset="-52"/>
            </a:endParaRPr>
          </a:p>
          <a:p>
            <a:endParaRPr lang="ru-RU" b="1" dirty="0" smtClean="0">
              <a:solidFill>
                <a:srgbClr val="C00000"/>
              </a:solidFill>
              <a:latin typeface="a_AlbionicExp" pitchFamily="34" charset="-52"/>
            </a:endParaRPr>
          </a:p>
          <a:p>
            <a:endParaRPr lang="ru-RU" b="1" dirty="0" smtClean="0">
              <a:solidFill>
                <a:srgbClr val="C00000"/>
              </a:solidFill>
              <a:latin typeface="a_AlbionicExp" pitchFamily="34" charset="-52"/>
            </a:endParaRPr>
          </a:p>
          <a:p>
            <a:endParaRPr lang="ru-RU" b="1" dirty="0" smtClean="0">
              <a:solidFill>
                <a:srgbClr val="C00000"/>
              </a:solidFill>
              <a:latin typeface="a_AlbionicExp" pitchFamily="34" charset="-52"/>
            </a:endParaRPr>
          </a:p>
          <a:p>
            <a:endParaRPr lang="ru-RU" b="1" dirty="0" smtClean="0">
              <a:solidFill>
                <a:srgbClr val="C00000"/>
              </a:solidFill>
              <a:latin typeface="a_AlbionicExp" pitchFamily="34" charset="-52"/>
            </a:endParaRPr>
          </a:p>
        </p:txBody>
      </p:sp>
      <p:pic>
        <p:nvPicPr>
          <p:cNvPr id="4" name="Рисунок 3" descr="tel-dove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915816" y="1916832"/>
            <a:ext cx="3744415" cy="3024336"/>
          </a:xfrm>
          <a:prstGeom prst="rect">
            <a:avLst/>
          </a:prstGeom>
        </p:spPr>
      </p:pic>
    </p:spTree>
  </p:cSld>
  <p:clrMapOvr>
    <a:masterClrMapping/>
  </p:clrMapOvr>
  <p:transition advTm="2000">
    <p:wheel spokes="8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1196752"/>
            <a:ext cx="8173536" cy="3816040"/>
          </a:xfrm>
        </p:spPr>
        <p:txBody>
          <a:bodyPr>
            <a:normAutofit/>
          </a:bodyPr>
          <a:lstStyle/>
          <a:p>
            <a:r>
              <a:rPr lang="ru-RU" sz="2700" dirty="0" smtClean="0">
                <a:solidFill>
                  <a:srgbClr val="002060"/>
                </a:solidFill>
              </a:rPr>
              <a:t>Еще до того, как вы наберете номер, следует подумать:</a:t>
            </a:r>
            <a:br>
              <a:rPr lang="ru-RU" sz="2700" dirty="0" smtClean="0">
                <a:solidFill>
                  <a:srgbClr val="002060"/>
                </a:solidFill>
              </a:rPr>
            </a:br>
            <a:r>
              <a:rPr lang="ru-RU" sz="2700" dirty="0" smtClean="0">
                <a:solidFill>
                  <a:srgbClr val="002060"/>
                </a:solidFill>
              </a:rPr>
              <a:t>Будет ли ваш звонок приятен? </a:t>
            </a:r>
            <a:br>
              <a:rPr lang="ru-RU" sz="2700" dirty="0" smtClean="0">
                <a:solidFill>
                  <a:srgbClr val="002060"/>
                </a:solidFill>
              </a:rPr>
            </a:br>
            <a:r>
              <a:rPr lang="ru-RU" sz="2700" dirty="0" smtClean="0">
                <a:solidFill>
                  <a:srgbClr val="002060"/>
                </a:solidFill>
              </a:rPr>
              <a:t>Не побеспокоите ли вы того, кому звоните? </a:t>
            </a:r>
            <a:br>
              <a:rPr lang="ru-RU" sz="2700" dirty="0" smtClean="0">
                <a:solidFill>
                  <a:srgbClr val="002060"/>
                </a:solidFill>
              </a:rPr>
            </a:br>
            <a:r>
              <a:rPr lang="ru-RU" sz="2700" dirty="0" smtClean="0">
                <a:solidFill>
                  <a:srgbClr val="002060"/>
                </a:solidFill>
              </a:rPr>
              <a:t>Заслуживает ли дело, по которому вы звоните, того, чтобы ради него кого-то беспокоить?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124246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4000" dirty="0" smtClean="0">
                <a:solidFill>
                  <a:srgbClr val="C00000"/>
                </a:solidFill>
                <a:latin typeface="a_AlbionicTitulInfl" pitchFamily="34" charset="-52"/>
              </a:rPr>
              <a:t>   Необходимость </a:t>
            </a:r>
            <a:r>
              <a:rPr lang="ru-RU" sz="4000" dirty="0" smtClean="0">
                <a:solidFill>
                  <a:srgbClr val="C00000"/>
                </a:solidFill>
                <a:latin typeface="a_AlbionicTitulInfl" pitchFamily="34" charset="-52"/>
              </a:rPr>
              <a:t>звонка</a:t>
            </a:r>
            <a:endParaRPr lang="ru-RU" sz="4000" dirty="0">
              <a:solidFill>
                <a:srgbClr val="C00000"/>
              </a:solidFill>
              <a:latin typeface="a_AlbionicTitulInfl" pitchFamily="34" charset="-52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6091" y="4005064"/>
            <a:ext cx="3729608" cy="2743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advTm="7000">
    <p:wheel spokes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548680"/>
            <a:ext cx="8686800" cy="2592288"/>
          </a:xfrm>
        </p:spPr>
        <p:txBody>
          <a:bodyPr>
            <a:normAutofit/>
          </a:bodyPr>
          <a:lstStyle/>
          <a:p>
            <a:r>
              <a:rPr lang="ru-RU" dirty="0" smtClean="0"/>
              <a:t> </a:t>
            </a:r>
            <a:r>
              <a:rPr lang="ru-RU" b="1" dirty="0">
                <a:solidFill>
                  <a:srgbClr val="C00000"/>
                </a:solidFill>
                <a:latin typeface="a_AlbionicTitulBrk" pitchFamily="34" charset="-52"/>
              </a:rPr>
              <a:t>Начало разговора.</a:t>
            </a:r>
            <a:r>
              <a:rPr lang="ru-RU" dirty="0">
                <a:solidFill>
                  <a:srgbClr val="C00000"/>
                </a:solidFill>
                <a:latin typeface="a_AlbionicTitulBrk" pitchFamily="34" charset="-52"/>
              </a:rPr>
              <a:t/>
            </a:r>
            <a:br>
              <a:rPr lang="ru-RU" dirty="0">
                <a:solidFill>
                  <a:srgbClr val="C00000"/>
                </a:solidFill>
                <a:latin typeface="a_AlbionicTitulBrk" pitchFamily="34" charset="-52"/>
              </a:rPr>
            </a:br>
            <a:r>
              <a:rPr lang="ru-RU" dirty="0" smtClean="0">
                <a:solidFill>
                  <a:srgbClr val="C00000"/>
                </a:solidFill>
                <a:latin typeface="a_AlbionicTitulBrk" pitchFamily="34" charset="-52"/>
              </a:rPr>
              <a:t> - </a:t>
            </a:r>
            <a:r>
              <a:rPr lang="ru-RU" dirty="0" smtClean="0">
                <a:solidFill>
                  <a:srgbClr val="002060"/>
                </a:solidFill>
              </a:rPr>
              <a:t>Первым </a:t>
            </a:r>
            <a:r>
              <a:rPr lang="ru-RU" dirty="0" smtClean="0">
                <a:solidFill>
                  <a:srgbClr val="002060"/>
                </a:solidFill>
              </a:rPr>
              <a:t>всегда представляется тот, кто звонит.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1844824"/>
            <a:ext cx="8183880" cy="129614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3600" b="1" dirty="0" smtClean="0">
                <a:solidFill>
                  <a:srgbClr val="C00000"/>
                </a:solidFill>
                <a:latin typeface="a_AlbionicTitulBrk" pitchFamily="34" charset="-52"/>
              </a:rPr>
              <a:t>           </a:t>
            </a:r>
            <a:endParaRPr lang="ru-RU" sz="3600" b="1" dirty="0" smtClean="0">
              <a:solidFill>
                <a:srgbClr val="C00000"/>
              </a:solidFill>
              <a:latin typeface="a_AlbionicTitulBrk" pitchFamily="34" charset="-52"/>
            </a:endParaRPr>
          </a:p>
          <a:p>
            <a:pPr>
              <a:buNone/>
            </a:pPr>
            <a:endParaRPr lang="ru-RU" sz="3600" b="1" dirty="0">
              <a:solidFill>
                <a:srgbClr val="C00000"/>
              </a:solidFill>
              <a:latin typeface="a_AlbionicTitulBrk" pitchFamily="34" charset="-52"/>
            </a:endParaRPr>
          </a:p>
          <a:p>
            <a:pPr>
              <a:buNone/>
            </a:pPr>
            <a:endParaRPr lang="ru-RU" sz="3600" b="1" dirty="0" smtClean="0">
              <a:solidFill>
                <a:srgbClr val="C00000"/>
              </a:solidFill>
              <a:latin typeface="a_AlbionicTitulBrk" pitchFamily="34" charset="-52"/>
            </a:endParaRPr>
          </a:p>
        </p:txBody>
      </p:sp>
      <p:pic>
        <p:nvPicPr>
          <p:cNvPr id="4" name="Рисунок 3" descr="ar13161448562781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707904" y="3284984"/>
            <a:ext cx="5256584" cy="3046429"/>
          </a:xfrm>
          <a:prstGeom prst="rect">
            <a:avLst/>
          </a:prstGeom>
        </p:spPr>
      </p:pic>
    </p:spTree>
  </p:cSld>
  <p:clrMapOvr>
    <a:masterClrMapping/>
  </p:clrMapOvr>
  <p:transition advTm="4000">
    <p:zoom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3284984"/>
            <a:ext cx="7200800" cy="1872208"/>
          </a:xfrm>
        </p:spPr>
        <p:txBody>
          <a:bodyPr>
            <a:noAutofit/>
          </a:bodyPr>
          <a:lstStyle/>
          <a:p>
            <a:r>
              <a:rPr lang="ru-RU" sz="2800" dirty="0" smtClean="0">
                <a:solidFill>
                  <a:srgbClr val="002060"/>
                </a:solidFill>
                <a:latin typeface="a_AlbionicTitulBrk" pitchFamily="34" charset="-52"/>
              </a:rPr>
              <a:t> </a:t>
            </a:r>
            <a:endParaRPr lang="ru-RU" sz="2800" dirty="0">
              <a:latin typeface="a_AlbionicTitulBrk" pitchFamily="34" charset="-52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27584" y="530352"/>
            <a:ext cx="6984776" cy="418795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b="1" dirty="0" smtClean="0">
                <a:latin typeface="a_AlbionicTitulBrk" pitchFamily="34" charset="-52"/>
              </a:rPr>
              <a:t>   </a:t>
            </a:r>
            <a:r>
              <a:rPr lang="ru-RU" b="1" dirty="0" smtClean="0">
                <a:solidFill>
                  <a:srgbClr val="002060"/>
                </a:solidFill>
                <a:latin typeface="a_AlbionicTitulBrk" pitchFamily="34" charset="-52"/>
              </a:rPr>
              <a:t>В начале телефонного разговора уместно поинтересоваться, имеет ли ваш абонент время и возможность разговаривать с вами, не отвлекаете ли вы его от дел</a:t>
            </a:r>
          </a:p>
          <a:p>
            <a:endParaRPr lang="ru-RU" dirty="0"/>
          </a:p>
        </p:txBody>
      </p:sp>
      <p:sp>
        <p:nvSpPr>
          <p:cNvPr id="4" name="Блок-схема: знак завершения 3"/>
          <p:cNvSpPr/>
          <p:nvPr/>
        </p:nvSpPr>
        <p:spPr>
          <a:xfrm>
            <a:off x="611560" y="5661248"/>
            <a:ext cx="7992888" cy="157736"/>
          </a:xfrm>
          <a:prstGeom prst="flowChartTermina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9171" y="3573016"/>
            <a:ext cx="3792071" cy="29388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advTm="7000">
    <p:wheel spokes="3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214290"/>
            <a:ext cx="8183880" cy="1051560"/>
          </a:xfrm>
        </p:spPr>
        <p:txBody>
          <a:bodyPr>
            <a:noAutofit/>
          </a:bodyPr>
          <a:lstStyle/>
          <a:p>
            <a:r>
              <a:rPr lang="ru-RU" dirty="0" smtClean="0">
                <a:solidFill>
                  <a:srgbClr val="C00000"/>
                </a:solidFill>
                <a:latin typeface="a_AlbionicTitulBrk" pitchFamily="34" charset="-52"/>
              </a:rPr>
              <a:t>Как начать разговор по телефону?</a:t>
            </a:r>
            <a:endParaRPr lang="ru-RU" dirty="0">
              <a:solidFill>
                <a:srgbClr val="C00000"/>
              </a:solidFill>
              <a:latin typeface="a_AlbionicTitulBrk" pitchFamily="34" charset="-52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929058" y="1357298"/>
            <a:ext cx="4786346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ru-RU" sz="2400" b="1" dirty="0" smtClean="0">
                <a:solidFill>
                  <a:srgbClr val="002060"/>
                </a:solidFill>
                <a:latin typeface="a_AlbionicTitulBrk" pitchFamily="34" charset="-52"/>
              </a:rPr>
              <a:t>Тот, кто звонит, после слов приветствия должен представиться сам. Например</a:t>
            </a:r>
            <a:r>
              <a:rPr lang="ru-RU" sz="2400" dirty="0" smtClean="0">
                <a:latin typeface="a_AlbionicTitulBrk" pitchFamily="34" charset="-52"/>
              </a:rPr>
              <a:t>: </a:t>
            </a:r>
            <a:r>
              <a:rPr lang="ru-RU" sz="2400" dirty="0" smtClean="0">
                <a:solidFill>
                  <a:srgbClr val="FF0000"/>
                </a:solidFill>
                <a:latin typeface="a_AlbionicTitulBrk" pitchFamily="34" charset="-52"/>
              </a:rPr>
              <a:t>"Здравствуйте. Это звонит Сергей Можно попросить к телефону Ольгу ?". </a:t>
            </a:r>
          </a:p>
          <a:p>
            <a:pPr>
              <a:buFont typeface="Wingdings" pitchFamily="2" charset="2"/>
              <a:buChar char="§"/>
            </a:pPr>
            <a:endParaRPr lang="ru-RU" sz="2400" i="1" dirty="0" smtClean="0">
              <a:latin typeface="a_AlbionicTitulBrk" pitchFamily="34" charset="-52"/>
            </a:endParaRPr>
          </a:p>
          <a:p>
            <a:r>
              <a:rPr lang="ru-RU" sz="2400" b="1" dirty="0" smtClean="0">
                <a:solidFill>
                  <a:srgbClr val="002060"/>
                </a:solidFill>
                <a:latin typeface="a_AlbionicTitulBrk" pitchFamily="34" charset="-52"/>
              </a:rPr>
              <a:t>Звонящий обычно просит позвать к телефону нужное лицо. Эту просьбу надо сопроводить вежливыми словами: </a:t>
            </a:r>
            <a:r>
              <a:rPr lang="ru-RU" sz="2400" dirty="0" smtClean="0">
                <a:solidFill>
                  <a:srgbClr val="FF0000"/>
                </a:solidFill>
                <a:latin typeface="a_AlbionicTitulBrk" pitchFamily="34" charset="-52"/>
              </a:rPr>
              <a:t>«Попросите Юрия Петрова, пожалуйста».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556792"/>
            <a:ext cx="3289548" cy="4934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advTm="7000">
    <p:pull dir="l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458200" cy="3888432"/>
          </a:xfrm>
        </p:spPr>
        <p:txBody>
          <a:bodyPr>
            <a:normAutofit/>
          </a:bodyPr>
          <a:lstStyle/>
          <a:p>
            <a:r>
              <a:rPr lang="ru-RU" dirty="0" smtClean="0"/>
              <a:t>. </a:t>
            </a:r>
            <a:r>
              <a:rPr lang="ru-RU" sz="4400" b="0" dirty="0" smtClean="0">
                <a:solidFill>
                  <a:srgbClr val="002060"/>
                </a:solidFill>
                <a:latin typeface="a_AlbionicTitulBrk" pitchFamily="34" charset="-52"/>
              </a:rPr>
              <a:t>Тому, кто снял трубку, отвечая на телефонный звонок, нужно, подняв трубку, проговорить</a:t>
            </a:r>
            <a:r>
              <a:rPr lang="ru-RU" sz="4400" b="0" dirty="0" smtClean="0">
                <a:solidFill>
                  <a:srgbClr val="002060"/>
                </a:solidFill>
                <a:latin typeface="a_AlbionicTitulBrk" pitchFamily="34" charset="-52"/>
              </a:rPr>
              <a:t>:</a:t>
            </a:r>
            <a:br>
              <a:rPr lang="ru-RU" sz="4400" b="0" dirty="0" smtClean="0">
                <a:solidFill>
                  <a:srgbClr val="002060"/>
                </a:solidFill>
                <a:latin typeface="a_AlbionicTitulBrk" pitchFamily="34" charset="-52"/>
              </a:rPr>
            </a:br>
            <a:r>
              <a:rPr lang="ru-RU" sz="4400" b="0" dirty="0" smtClean="0">
                <a:solidFill>
                  <a:srgbClr val="002060"/>
                </a:solidFill>
                <a:latin typeface="a_AlbionicTitulBrk" pitchFamily="34" charset="-52"/>
              </a:rPr>
              <a:t> </a:t>
            </a:r>
            <a:r>
              <a:rPr lang="ru-RU" sz="4400" b="0" dirty="0" smtClean="0">
                <a:solidFill>
                  <a:srgbClr val="C00000"/>
                </a:solidFill>
                <a:latin typeface="a_AlbionicTitulBrk" pitchFamily="34" charset="-52"/>
              </a:rPr>
              <a:t>"Я слушаю!", "Алло!"</a:t>
            </a:r>
            <a:endParaRPr lang="ru-RU" sz="4400" b="0" dirty="0">
              <a:solidFill>
                <a:srgbClr val="C00000"/>
              </a:solidFill>
              <a:latin typeface="a_AlbionicTitulBrk" pitchFamily="34" charset="-52"/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4293096"/>
            <a:ext cx="3168352" cy="2315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advTm="7000">
    <p:wheel spokes="8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8183880" cy="1051560"/>
          </a:xfrm>
        </p:spPr>
        <p:txBody>
          <a:bodyPr>
            <a:normAutofit/>
          </a:bodyPr>
          <a:lstStyle/>
          <a:p>
            <a:pPr algn="ctr"/>
            <a:r>
              <a:rPr lang="ru-RU" sz="4400" dirty="0" smtClean="0">
                <a:solidFill>
                  <a:srgbClr val="C00000"/>
                </a:solidFill>
                <a:latin typeface="a_AlbionicTitulBrk" pitchFamily="34" charset="-52"/>
              </a:rPr>
              <a:t>Разрыв связи</a:t>
            </a:r>
            <a:endParaRPr lang="ru-RU" sz="4400" dirty="0">
              <a:solidFill>
                <a:srgbClr val="C00000"/>
              </a:solidFill>
              <a:latin typeface="a_AlbionicTitulBrk" pitchFamily="34" charset="-52"/>
            </a:endParaRPr>
          </a:p>
        </p:txBody>
      </p:sp>
      <p:pic>
        <p:nvPicPr>
          <p:cNvPr id="4" name="Содержимое 3" descr="item_268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928670"/>
            <a:ext cx="3384376" cy="3888431"/>
          </a:xfrm>
        </p:spPr>
      </p:pic>
      <p:sp>
        <p:nvSpPr>
          <p:cNvPr id="5" name="Прямоугольник 4"/>
          <p:cNvSpPr/>
          <p:nvPr/>
        </p:nvSpPr>
        <p:spPr>
          <a:xfrm>
            <a:off x="3428992" y="1214422"/>
            <a:ext cx="571500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rgbClr val="002060"/>
                </a:solidFill>
                <a:latin typeface="a_AlbionicTitulBrk" pitchFamily="34" charset="-52"/>
              </a:rPr>
              <a:t>Если во время разговора произошел разрыв связи, то перезвонить первым должен тот, кто звонил первым.</a:t>
            </a:r>
            <a:endParaRPr lang="ru-RU" sz="2800" dirty="0">
              <a:solidFill>
                <a:srgbClr val="002060"/>
              </a:solidFill>
              <a:latin typeface="a_AlbionicTitulBrk" pitchFamily="34" charset="-52"/>
            </a:endParaRPr>
          </a:p>
        </p:txBody>
      </p:sp>
      <p:pic>
        <p:nvPicPr>
          <p:cNvPr id="6" name="Рисунок 5" descr="item_268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500826" y="3035876"/>
            <a:ext cx="2448272" cy="3822124"/>
          </a:xfrm>
          <a:prstGeom prst="rect">
            <a:avLst/>
          </a:prstGeom>
        </p:spPr>
      </p:pic>
    </p:spTree>
  </p:cSld>
  <p:clrMapOvr>
    <a:masterClrMapping/>
  </p:clrMapOvr>
  <p:transition advTm="5000">
    <p:split orient="vert" dir="in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85728"/>
            <a:ext cx="8183880" cy="1051560"/>
          </a:xfrm>
        </p:spPr>
        <p:txBody>
          <a:bodyPr>
            <a:noAutofit/>
          </a:bodyPr>
          <a:lstStyle/>
          <a:p>
            <a:pPr algn="ctr"/>
            <a:r>
              <a:rPr lang="ru-RU" sz="4000" dirty="0" smtClean="0">
                <a:solidFill>
                  <a:srgbClr val="C00000"/>
                </a:solidFill>
                <a:latin typeface="a_AlbionicTitulBrk" pitchFamily="34" charset="-52"/>
              </a:rPr>
              <a:t>Общие правила разговора по телефону</a:t>
            </a:r>
            <a:endParaRPr lang="ru-RU" sz="4000" dirty="0">
              <a:solidFill>
                <a:srgbClr val="C00000"/>
              </a:solidFill>
              <a:latin typeface="a_AlbionicTitulBrk" pitchFamily="34" charset="-52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143372" y="1785926"/>
            <a:ext cx="4572000" cy="310854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800" dirty="0" smtClean="0">
                <a:solidFill>
                  <a:srgbClr val="002060"/>
                </a:solidFill>
                <a:latin typeface="a_AlbionicTitulBrk" pitchFamily="34" charset="-52"/>
              </a:rPr>
              <a:t>Продумать заранее содержание звонка, </a:t>
            </a:r>
            <a:r>
              <a:rPr lang="ru-RU" sz="2800" dirty="0" smtClean="0">
                <a:solidFill>
                  <a:srgbClr val="002060"/>
                </a:solidFill>
                <a:latin typeface="a_AlbionicTitulBrk" pitchFamily="34" charset="-52"/>
              </a:rPr>
              <a:t>Следует </a:t>
            </a:r>
            <a:r>
              <a:rPr lang="ru-RU" sz="2800" dirty="0" smtClean="0">
                <a:solidFill>
                  <a:srgbClr val="002060"/>
                </a:solidFill>
                <a:latin typeface="a_AlbionicTitulBrk" pitchFamily="34" charset="-52"/>
              </a:rPr>
              <a:t>говорить максимально кратко и по существу.</a:t>
            </a:r>
          </a:p>
          <a:p>
            <a:r>
              <a:rPr lang="ru-RU" sz="2800" dirty="0" smtClean="0">
                <a:solidFill>
                  <a:srgbClr val="002060"/>
                </a:solidFill>
                <a:latin typeface="a_AlbionicTitulBrk" pitchFamily="34" charset="-52"/>
              </a:rPr>
              <a:t> Не вести по телефону пустой болтовни.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556792"/>
            <a:ext cx="3096344" cy="43687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advTm="5000">
    <p:strips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5445224"/>
            <a:ext cx="8183880" cy="58981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4573136" cy="4187952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 </a:t>
            </a:r>
            <a:r>
              <a:rPr lang="ru-RU" dirty="0" smtClean="0">
                <a:solidFill>
                  <a:srgbClr val="002060"/>
                </a:solidFill>
                <a:latin typeface="a_AlbionicTitulBrk" pitchFamily="34" charset="-52"/>
              </a:rPr>
              <a:t>Нельзя говорить слишком громко в трубку, избегая в то же время и слишком тихой речи.</a:t>
            </a:r>
          </a:p>
          <a:p>
            <a:r>
              <a:rPr lang="ru-RU" dirty="0" smtClean="0">
                <a:solidFill>
                  <a:srgbClr val="002060"/>
                </a:solidFill>
                <a:latin typeface="a_AlbionicTitulBrk" pitchFamily="34" charset="-52"/>
              </a:rPr>
              <a:t> Не стоит спрашивать, с кем Вы говорите, можно лишь уточнить, правильно ли Вы набрали номер и дозвонились ли туда, куда хотели.</a:t>
            </a:r>
          </a:p>
          <a:p>
            <a:endParaRPr lang="ru-RU" dirty="0"/>
          </a:p>
        </p:txBody>
      </p:sp>
      <p:pic>
        <p:nvPicPr>
          <p:cNvPr id="4" name="Рисунок 3" descr="little-gir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24128" y="476672"/>
            <a:ext cx="3024336" cy="4200128"/>
          </a:xfrm>
          <a:prstGeom prst="rect">
            <a:avLst/>
          </a:prstGeom>
        </p:spPr>
      </p:pic>
      <p:sp>
        <p:nvSpPr>
          <p:cNvPr id="5" name="Блок-схема: знак завершения 4"/>
          <p:cNvSpPr/>
          <p:nvPr/>
        </p:nvSpPr>
        <p:spPr>
          <a:xfrm>
            <a:off x="539552" y="5661248"/>
            <a:ext cx="8136904" cy="373760"/>
          </a:xfrm>
          <a:prstGeom prst="flowChartTermina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Tm="6000">
    <p:zoom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5445224"/>
            <a:ext cx="8183880" cy="58981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95936" y="530352"/>
            <a:ext cx="4690864" cy="4410816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002060"/>
                </a:solidFill>
                <a:latin typeface="a_AlbionicTitulBrk" pitchFamily="34" charset="-52"/>
              </a:rPr>
              <a:t>Если вы ошиблись номером, то при следующем его наборе необходимо сразу уточнить, тот ли это номер, что Вам нужен.</a:t>
            </a:r>
            <a:endParaRPr lang="ru-RU" sz="3200" dirty="0">
              <a:solidFill>
                <a:srgbClr val="002060"/>
              </a:solidFill>
              <a:latin typeface="a_AlbionicTitulBrk" pitchFamily="34" charset="-52"/>
            </a:endParaRPr>
          </a:p>
        </p:txBody>
      </p:sp>
      <p:pic>
        <p:nvPicPr>
          <p:cNvPr id="4" name="Рисунок 3" descr="fotolia_48870_x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544" y="476672"/>
            <a:ext cx="3888432" cy="4896544"/>
          </a:xfrm>
          <a:prstGeom prst="rect">
            <a:avLst/>
          </a:prstGeom>
        </p:spPr>
      </p:pic>
      <p:sp>
        <p:nvSpPr>
          <p:cNvPr id="5" name="Блок-схема: знак завершения 4"/>
          <p:cNvSpPr/>
          <p:nvPr/>
        </p:nvSpPr>
        <p:spPr>
          <a:xfrm>
            <a:off x="539552" y="5733256"/>
            <a:ext cx="8208912" cy="373760"/>
          </a:xfrm>
          <a:prstGeom prst="flowChartTermina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Tm="5000">
    <p:strips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5589240"/>
            <a:ext cx="8183880" cy="445800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5437232" cy="4770856"/>
          </a:xfrm>
        </p:spPr>
        <p:txBody>
          <a:bodyPr>
            <a:normAutofit fontScale="85000" lnSpcReduction="10000"/>
          </a:bodyPr>
          <a:lstStyle/>
          <a:p>
            <a:r>
              <a:rPr lang="ru-RU" b="1" dirty="0" smtClean="0">
                <a:solidFill>
                  <a:srgbClr val="002060"/>
                </a:solidFill>
                <a:latin typeface="a_AlbionicTitulBrk" pitchFamily="34" charset="-52"/>
              </a:rPr>
              <a:t>Если вы звоните кому-то и на ваш звонок не отвечают, не кладите трубку, пока не услышите 4-6 длинных гудков — вашему собеседнику может потребоваться некоторое время для того, чтобы подойти к телефону, однако не нужно долго держать трубку, если на другом конце никто не отвечает.</a:t>
            </a:r>
            <a:endParaRPr lang="ru-RU" b="1" dirty="0">
              <a:solidFill>
                <a:srgbClr val="002060"/>
              </a:solidFill>
              <a:latin typeface="a_AlbionicTitulBrk" pitchFamily="34" charset="-52"/>
            </a:endParaRPr>
          </a:p>
        </p:txBody>
      </p:sp>
      <p:pic>
        <p:nvPicPr>
          <p:cNvPr id="4" name="Рисунок 3" descr="tel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84168" y="908720"/>
            <a:ext cx="2585864" cy="3672408"/>
          </a:xfrm>
          <a:prstGeom prst="rect">
            <a:avLst/>
          </a:prstGeom>
        </p:spPr>
      </p:pic>
      <p:sp>
        <p:nvSpPr>
          <p:cNvPr id="5" name="Блок-схема: знак завершения 4"/>
          <p:cNvSpPr/>
          <p:nvPr/>
        </p:nvSpPr>
        <p:spPr>
          <a:xfrm>
            <a:off x="683568" y="5733256"/>
            <a:ext cx="8136904" cy="373760"/>
          </a:xfrm>
          <a:prstGeom prst="flowChartTermina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Tm="7000">
    <p:dissolv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8183880" cy="1051560"/>
          </a:xfrm>
        </p:spPr>
        <p:txBody>
          <a:bodyPr>
            <a:noAutofit/>
          </a:bodyPr>
          <a:lstStyle/>
          <a:p>
            <a:pPr algn="ctr"/>
            <a:r>
              <a:rPr lang="ru-RU" b="0" dirty="0" smtClean="0">
                <a:solidFill>
                  <a:srgbClr val="C00000"/>
                </a:solidFill>
                <a:latin typeface="a_AlbionicTitulInfl" pitchFamily="34" charset="-52"/>
              </a:rPr>
              <a:t>Время телефонных разговоров</a:t>
            </a:r>
            <a:endParaRPr lang="ru-RU" b="0" dirty="0">
              <a:solidFill>
                <a:srgbClr val="C00000"/>
              </a:solidFill>
              <a:latin typeface="a_AlbionicTitulInfl" pitchFamily="34" charset="-52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357686" y="1643050"/>
            <a:ext cx="4572000" cy="440120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</a:rPr>
              <a:t>Не рекомендуется звонить по телефону раньше </a:t>
            </a:r>
            <a:r>
              <a:rPr lang="ru-RU" sz="2800" b="1" dirty="0" smtClean="0">
                <a:solidFill>
                  <a:srgbClr val="C00000"/>
                </a:solidFill>
              </a:rPr>
              <a:t>8</a:t>
            </a:r>
            <a:r>
              <a:rPr lang="ru-RU" sz="2800" b="1" dirty="0" smtClean="0">
                <a:solidFill>
                  <a:srgbClr val="002060"/>
                </a:solidFill>
              </a:rPr>
              <a:t> часов утра в будние дни и раньше </a:t>
            </a:r>
            <a:r>
              <a:rPr lang="ru-RU" sz="2800" b="1" dirty="0" smtClean="0">
                <a:solidFill>
                  <a:srgbClr val="C00000"/>
                </a:solidFill>
              </a:rPr>
              <a:t>10</a:t>
            </a:r>
            <a:r>
              <a:rPr lang="ru-RU" sz="2800" b="1" dirty="0" smtClean="0">
                <a:solidFill>
                  <a:srgbClr val="002060"/>
                </a:solidFill>
              </a:rPr>
              <a:t> часов - в выходные, заканчиваться телефонные звонки должны не позже </a:t>
            </a:r>
            <a:r>
              <a:rPr lang="ru-RU" sz="2800" b="1" dirty="0" smtClean="0">
                <a:solidFill>
                  <a:srgbClr val="C00000"/>
                </a:solidFill>
              </a:rPr>
              <a:t>10 </a:t>
            </a:r>
            <a:r>
              <a:rPr lang="ru-RU" sz="2800" b="1" dirty="0" smtClean="0">
                <a:solidFill>
                  <a:srgbClr val="002060"/>
                </a:solidFill>
              </a:rPr>
              <a:t>часов вечера.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726396"/>
            <a:ext cx="3661420" cy="4234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advTm="7000">
    <p:circl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57356" y="428604"/>
            <a:ext cx="7286644" cy="1051560"/>
          </a:xfrm>
        </p:spPr>
        <p:txBody>
          <a:bodyPr>
            <a:normAutofit/>
          </a:bodyPr>
          <a:lstStyle/>
          <a:p>
            <a:r>
              <a:rPr lang="ru-RU" sz="4400" dirty="0" smtClean="0">
                <a:solidFill>
                  <a:srgbClr val="C00000"/>
                </a:solidFill>
                <a:latin typeface="a_AlbionicTitulInfl" pitchFamily="34" charset="-52"/>
              </a:rPr>
              <a:t>Не рекомендуется:</a:t>
            </a:r>
            <a:endParaRPr lang="ru-RU" sz="4400" dirty="0">
              <a:solidFill>
                <a:srgbClr val="C00000"/>
              </a:solidFill>
              <a:latin typeface="a_AlbionicTitulInfl" pitchFamily="34" charset="-52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143372" y="1500174"/>
            <a:ext cx="457200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  <a:latin typeface="a_AlbionicTitulBrk" pitchFamily="34" charset="-52"/>
              </a:rPr>
              <a:t>Долго "висеть на телефоне". </a:t>
            </a:r>
          </a:p>
          <a:p>
            <a:r>
              <a:rPr lang="ru-RU" sz="2800" b="1" dirty="0" smtClean="0">
                <a:solidFill>
                  <a:srgbClr val="002060"/>
                </a:solidFill>
                <a:latin typeface="a_AlbionicTitulBrk" pitchFamily="34" charset="-52"/>
              </a:rPr>
              <a:t>Спрашивать звонящего: "А кто это говорит?" - в том случае, если звонят не вам. </a:t>
            </a:r>
          </a:p>
          <a:p>
            <a:r>
              <a:rPr lang="ru-RU" sz="2800" b="1" dirty="0" smtClean="0">
                <a:solidFill>
                  <a:srgbClr val="002060"/>
                </a:solidFill>
                <a:latin typeface="a_AlbionicTitulBrk" pitchFamily="34" charset="-52"/>
              </a:rPr>
              <a:t>Позвонив по телефону и не представившись самому, спрашивать: "А кто это?".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893" y="1791399"/>
            <a:ext cx="3275737" cy="3696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advTm="7000">
    <p:pull dir="l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b="0" dirty="0" smtClean="0">
                <a:solidFill>
                  <a:srgbClr val="FF0000"/>
                </a:solidFill>
                <a:latin typeface="a_AlbionicTitulBrk" pitchFamily="34" charset="-52"/>
              </a:rPr>
              <a:t>Будьте вежливы!!!</a:t>
            </a:r>
            <a:endParaRPr lang="ru-RU" sz="4800" b="0" dirty="0">
              <a:solidFill>
                <a:srgbClr val="FF0000"/>
              </a:solidFill>
              <a:latin typeface="a_AlbionicTitulBrk" pitchFamily="34" charset="-52"/>
            </a:endParaRPr>
          </a:p>
        </p:txBody>
      </p:sp>
      <p:pic>
        <p:nvPicPr>
          <p:cNvPr id="4" name="Содержимое 3" descr="x_b9f1fcc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627784" y="2060848"/>
            <a:ext cx="4496668" cy="4338935"/>
          </a:xfrm>
        </p:spPr>
      </p:pic>
    </p:spTree>
  </p:cSld>
  <p:clrMapOvr>
    <a:masterClrMapping/>
  </p:clrMapOvr>
  <p:transition advTm="2000">
    <p:dissolv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50</TotalTime>
  <Words>314</Words>
  <Application>Microsoft Office PowerPoint</Application>
  <PresentationFormat>Экран (4:3)</PresentationFormat>
  <Paragraphs>41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Трек</vt:lpstr>
      <vt:lpstr>Подготовила: педагог ДО  Бельтюгова юлия Сергеевна</vt:lpstr>
      <vt:lpstr>Правила разговора по телефону.</vt:lpstr>
      <vt:lpstr>Еще до того, как вы наберете номер, следует подумать: Будет ли ваш звонок приятен?  Не побеспокоите ли вы того, кому звоните?  Заслуживает ли дело, по которому вы звоните, того, чтобы ради него кого-то беспокоить? </vt:lpstr>
      <vt:lpstr> Начало разговора.  - Первым всегда представляется тот, кто звонит.</vt:lpstr>
      <vt:lpstr> </vt:lpstr>
      <vt:lpstr>Как начать разговор по телефону?</vt:lpstr>
      <vt:lpstr>. Тому, кто снял трубку, отвечая на телефонный звонок, нужно, подняв трубку, проговорить:  "Я слушаю!", "Алло!"</vt:lpstr>
      <vt:lpstr>Разрыв связи</vt:lpstr>
      <vt:lpstr>Общие правила разговора по телефону</vt:lpstr>
      <vt:lpstr>Презентация PowerPoint</vt:lpstr>
      <vt:lpstr>Презентация PowerPoint</vt:lpstr>
      <vt:lpstr>Презентация PowerPoint</vt:lpstr>
      <vt:lpstr>Время телефонных разговоров</vt:lpstr>
      <vt:lpstr>Не рекомендуется:</vt:lpstr>
      <vt:lpstr>Будьте вежливы!!!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Правила разговора по телефону.</dc:title>
  <dc:creator>xxl</dc:creator>
  <cp:lastModifiedBy>Методотдел</cp:lastModifiedBy>
  <cp:revision>8</cp:revision>
  <dcterms:modified xsi:type="dcterms:W3CDTF">2022-02-17T05:35:18Z</dcterms:modified>
</cp:coreProperties>
</file>