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81" r:id="rId4"/>
    <p:sldId id="280" r:id="rId5"/>
    <p:sldId id="284" r:id="rId6"/>
    <p:sldId id="258" r:id="rId7"/>
    <p:sldId id="259" r:id="rId8"/>
    <p:sldId id="260" r:id="rId9"/>
    <p:sldId id="271" r:id="rId10"/>
    <p:sldId id="272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9" r:id="rId19"/>
    <p:sldId id="270" r:id="rId20"/>
    <p:sldId id="268" r:id="rId21"/>
    <p:sldId id="273" r:id="rId22"/>
    <p:sldId id="274" r:id="rId23"/>
    <p:sldId id="275" r:id="rId24"/>
    <p:sldId id="276" r:id="rId25"/>
    <p:sldId id="278" r:id="rId26"/>
    <p:sldId id="285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330" y="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8E954-3BA0-4520-A7D9-C29D308C1B5B}" type="datetimeFigureOut">
              <a:rPr lang="ru-RU"/>
              <a:pPr>
                <a:defRPr/>
              </a:pPr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5E874-052A-4D34-994E-8CC61097AB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74F69-6F88-4856-B9CD-147E587094E4}" type="datetimeFigureOut">
              <a:rPr lang="ru-RU"/>
              <a:pPr>
                <a:defRPr/>
              </a:pPr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E4C7C-74EA-43C6-9A3A-377C00FF35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0BAA5-AEF6-4C10-971C-B022B75680D7}" type="datetimeFigureOut">
              <a:rPr lang="ru-RU"/>
              <a:pPr>
                <a:defRPr/>
              </a:pPr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8E215-0956-4A33-8CF2-350D698E24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FCEFA-2961-4749-8A10-2DD373A8B360}" type="datetimeFigureOut">
              <a:rPr lang="ru-RU"/>
              <a:pPr>
                <a:defRPr/>
              </a:pPr>
              <a:t>27.03.2025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9509B-F68C-4017-A8F3-533FAAE097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024B2-03EF-4E16-B5CE-DE13CD5FECE4}" type="datetimeFigureOut">
              <a:rPr lang="ru-RU"/>
              <a:pPr>
                <a:defRPr/>
              </a:pPr>
              <a:t>27.03.2025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8A5B0-63F2-4B3F-9E36-7FEB822FC0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169D5-794C-49F2-82B2-047690FCD6DF}" type="datetimeFigureOut">
              <a:rPr lang="ru-RU"/>
              <a:pPr>
                <a:defRPr/>
              </a:pPr>
              <a:t>27.03.2025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2205A-6F08-41DA-BAC8-6238C57693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F1936-21B5-4ECE-A658-51129CC66C76}" type="datetimeFigureOut">
              <a:rPr lang="ru-RU"/>
              <a:pPr>
                <a:defRPr/>
              </a:pPr>
              <a:t>27.03.2025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44BC8-AD5D-4C09-BFDF-6E88951B50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AE7AB-F0E8-402B-AA5F-49BA5D14C81B}" type="datetimeFigureOut">
              <a:rPr lang="ru-RU"/>
              <a:pPr>
                <a:defRPr/>
              </a:pPr>
              <a:t>27.03.2025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8BB25-B007-498E-A158-741A0D64C8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4EC5C-7E71-4DA1-8D60-214C48D3E290}" type="datetimeFigureOut">
              <a:rPr lang="ru-RU"/>
              <a:pPr>
                <a:defRPr/>
              </a:pPr>
              <a:t>27.03.2025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5BB92-797C-4FAD-8F30-1FEF30C960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40FE9-51BF-4CFC-840C-47D20A0CA544}" type="datetimeFigureOut">
              <a:rPr lang="ru-RU"/>
              <a:pPr>
                <a:defRPr/>
              </a:pPr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885BE-0EBF-4CCB-A378-FA6F75DEE1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8DDD1-93DC-4CC5-BF87-720D10A53937}" type="datetimeFigureOut">
              <a:rPr lang="ru-RU"/>
              <a:pPr>
                <a:defRPr/>
              </a:pPr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1C95D-659F-4866-9C0D-E682D91140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C:\Documents and Settings\Admin\Рабочий стол\Копия СВЕТОФОРЧИК\Копия (2) г7ш78вак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4558784-F11B-4E09-9F69-D8A9AE5C3541}" type="datetimeFigureOut">
              <a:rPr lang="ru-RU"/>
              <a:pPr>
                <a:defRPr/>
              </a:pPr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248DE27-2EAE-4706-ABB6-0D7E33936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18733355">
            <a:off x="-245284" y="3696492"/>
            <a:ext cx="4464107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Дорожные</a:t>
            </a:r>
            <a:endParaRPr lang="ru-RU" sz="5400" b="1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00206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176761">
            <a:off x="5796257" y="3185744"/>
            <a:ext cx="254108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cap="all" dirty="0">
                <a:ln/>
                <a:solidFill>
                  <a:srgbClr val="00206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знаки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130562" y="5661248"/>
            <a:ext cx="38724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400" b="1" cap="all" dirty="0" smtClean="0">
                <a:ln/>
                <a:solidFill>
                  <a:srgbClr val="00206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Педагог-организатор </a:t>
            </a:r>
            <a:r>
              <a:rPr lang="ru-RU" sz="1400" b="1" cap="all" dirty="0" err="1" smtClean="0">
                <a:ln/>
                <a:solidFill>
                  <a:srgbClr val="00206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Моричева</a:t>
            </a:r>
            <a:r>
              <a:rPr lang="ru-RU" sz="1400" b="1" cap="all" dirty="0" smtClean="0">
                <a:ln/>
                <a:solidFill>
                  <a:srgbClr val="00206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А.В</a:t>
            </a:r>
            <a:endParaRPr lang="ru-RU" sz="1400" b="1" cap="all" dirty="0">
              <a:ln/>
              <a:solidFill>
                <a:srgbClr val="00206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 advTm="7532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2428868"/>
            <a:ext cx="5857916" cy="2554545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Хоть у вас терпенья нет,</a:t>
            </a:r>
          </a:p>
          <a:p>
            <a:pPr algn="ctr">
              <a:defRPr/>
            </a:pPr>
            <a:r>
              <a:rPr lang="ru-RU" sz="3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Подождите: красный свет!</a:t>
            </a:r>
          </a:p>
          <a:p>
            <a:pPr algn="ctr">
              <a:defRPr/>
            </a:pPr>
            <a:r>
              <a:rPr lang="ru-RU" sz="3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Красный свет нам говорит: Стой! Опасно! </a:t>
            </a:r>
          </a:p>
          <a:p>
            <a:pPr algn="ctr">
              <a:defRPr/>
            </a:pPr>
            <a:r>
              <a:rPr lang="ru-RU" sz="3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Путь закрыт!</a:t>
            </a:r>
            <a:endParaRPr lang="ru-RU" sz="2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7358063" y="5786438"/>
            <a:ext cx="1000125" cy="9286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7358063" y="4786313"/>
            <a:ext cx="1000125" cy="9286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7358063" y="3857625"/>
            <a:ext cx="1000125" cy="928688"/>
          </a:xfrm>
          <a:prstGeom prst="flowChartConnector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3786188" y="0"/>
            <a:ext cx="1500187" cy="1285875"/>
          </a:xfrm>
          <a:prstGeom prst="flowChartConnector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147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53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53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3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53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53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53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53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53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0"/>
                            </p:stCondLst>
                            <p:childTnLst>
                              <p:par>
                                <p:cTn id="79" presetID="53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53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6" grpId="4" animBg="1"/>
      <p:bldP spid="6" grpId="5" animBg="1"/>
      <p:bldP spid="6" grpId="6" animBg="1"/>
      <p:bldP spid="7" grpId="0" animBg="1"/>
      <p:bldP spid="7" grpId="1" animBg="1"/>
      <p:bldP spid="7" grpId="2" animBg="1"/>
      <p:bldP spid="7" grpId="3" animBg="1"/>
      <p:bldP spid="7" grpId="4" animBg="1"/>
      <p:bldP spid="7" grpId="5" animBg="1"/>
      <p:bldP spid="7" grpId="6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2214554"/>
            <a:ext cx="5572164" cy="353943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Жёлтый свет-предупрежденье:</a:t>
            </a:r>
          </a:p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Жди сигнала для движенья.</a:t>
            </a:r>
          </a:p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Объявляю вам заранее:</a:t>
            </a:r>
          </a:p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Перехода больше нет!</a:t>
            </a:r>
          </a:p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Не спешите, посмотрите,</a:t>
            </a:r>
          </a:p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посмотрите на меня!</a:t>
            </a:r>
          </a:p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Не спешите, </a:t>
            </a:r>
          </a:p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подождите до зелёного огня.</a:t>
            </a:r>
            <a:endParaRPr lang="ru-RU" sz="2800" dirty="0">
              <a:ln w="10541" cmpd="sng">
                <a:solidFill>
                  <a:srgbClr val="FFFF00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7429500" y="4786313"/>
            <a:ext cx="928688" cy="92868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7429500" y="3857625"/>
            <a:ext cx="928688" cy="92868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358063" y="5786438"/>
            <a:ext cx="1000125" cy="9286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AutoShape 2"/>
          <p:cNvSpPr>
            <a:spLocks noChangeArrowheads="1"/>
          </p:cNvSpPr>
          <p:nvPr/>
        </p:nvSpPr>
        <p:spPr bwMode="auto">
          <a:xfrm>
            <a:off x="3714750" y="142875"/>
            <a:ext cx="1428750" cy="1285875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210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" presetID="53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500"/>
                            </p:stCondLst>
                            <p:childTnLst>
                              <p:par>
                                <p:cTn id="20" presetID="53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500"/>
                            </p:stCondLst>
                            <p:childTnLst>
                              <p:par>
                                <p:cTn id="26" presetID="53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53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53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53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0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0"/>
                            </p:stCondLst>
                            <p:childTnLst>
                              <p:par>
                                <p:cTn id="6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500"/>
                            </p:stCondLst>
                            <p:childTnLst>
                              <p:par>
                                <p:cTn id="7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6500"/>
                            </p:stCondLst>
                            <p:childTnLst>
                              <p:par>
                                <p:cTn id="7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500"/>
                            </p:stCondLst>
                            <p:childTnLst>
                              <p:par>
                                <p:cTn id="8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4" grpId="4" animBg="1"/>
      <p:bldP spid="4" grpId="5" animBg="1"/>
      <p:bldP spid="4" grpId="6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000240"/>
            <a:ext cx="5643602" cy="35394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ln w="10160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Зелёный свет  открыл дорогу:</a:t>
            </a:r>
          </a:p>
          <a:p>
            <a:pPr algn="ctr">
              <a:defRPr/>
            </a:pPr>
            <a:r>
              <a:rPr lang="ru-RU" sz="2800" dirty="0">
                <a:ln w="10160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Переходить ребят могут.</a:t>
            </a:r>
          </a:p>
          <a:p>
            <a:pPr algn="ctr">
              <a:defRPr/>
            </a:pPr>
            <a:r>
              <a:rPr lang="ru-RU" sz="2800" dirty="0">
                <a:ln w="10160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Вот теперь идите смело -</a:t>
            </a:r>
          </a:p>
          <a:p>
            <a:pPr algn="ctr">
              <a:defRPr/>
            </a:pPr>
            <a:r>
              <a:rPr lang="ru-RU" sz="2800" dirty="0">
                <a:ln w="10160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Пешеходам путь открыт!</a:t>
            </a:r>
          </a:p>
          <a:p>
            <a:pPr algn="ctr">
              <a:defRPr/>
            </a:pPr>
            <a:r>
              <a:rPr lang="ru-RU" sz="2800" dirty="0">
                <a:ln w="10160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Проходите, разрешаю,</a:t>
            </a:r>
          </a:p>
          <a:p>
            <a:pPr algn="ctr">
              <a:defRPr/>
            </a:pPr>
            <a:r>
              <a:rPr lang="ru-RU" sz="2800" dirty="0">
                <a:ln w="10160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Не беда, что я один,</a:t>
            </a:r>
          </a:p>
          <a:p>
            <a:pPr algn="ctr">
              <a:defRPr/>
            </a:pPr>
            <a:r>
              <a:rPr lang="ru-RU" sz="2800" dirty="0">
                <a:ln w="10160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Я надёжно защищаю</a:t>
            </a:r>
          </a:p>
          <a:p>
            <a:pPr algn="ctr">
              <a:defRPr/>
            </a:pPr>
            <a:r>
              <a:rPr lang="ru-RU" sz="2800" dirty="0">
                <a:ln w="10160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От трамваев и машин!</a:t>
            </a:r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7429500" y="5786438"/>
            <a:ext cx="928688" cy="928687"/>
          </a:xfrm>
          <a:prstGeom prst="flowChartConnector">
            <a:avLst/>
          </a:prstGeom>
          <a:solidFill>
            <a:srgbClr val="00B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7429500" y="4786313"/>
            <a:ext cx="928688" cy="9286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7358063" y="3857625"/>
            <a:ext cx="1000125" cy="92868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3857625" y="0"/>
            <a:ext cx="1500188" cy="1285875"/>
          </a:xfrm>
          <a:prstGeom prst="flowChartConnector">
            <a:avLst/>
          </a:prstGeom>
          <a:solidFill>
            <a:srgbClr val="00B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1735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3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53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53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53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53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99" presetID="53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53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4" grpId="4" animBg="1"/>
      <p:bldP spid="4" grpId="5" animBg="1"/>
      <p:bldP spid="4" grpId="6" animBg="1"/>
      <p:bldP spid="7" grpId="0" animBg="1"/>
      <p:bldP spid="7" grpId="1" animBg="1"/>
      <p:bldP spid="7" grpId="2" animBg="1"/>
      <p:bldP spid="7" grpId="3" animBg="1"/>
      <p:bldP spid="7" grpId="4" animBg="1"/>
      <p:bldP spid="7" grpId="5" animBg="1"/>
      <p:bldP spid="7" grpId="6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928794" y="1785926"/>
            <a:ext cx="5214942" cy="471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>
              <a:defRPr/>
            </a:pPr>
            <a:r>
              <a:rPr lang="ru-RU" sz="4000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4000" dirty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</a:rPr>
              <a:t>красный – молчим</a:t>
            </a:r>
          </a:p>
          <a:p>
            <a:pPr algn="r">
              <a:defRPr/>
            </a:pPr>
            <a:endParaRPr lang="ru-RU" sz="4000" dirty="0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0" scaled="1"/>
                <a:tileRect/>
              </a:gra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ea typeface="Times New Roman" pitchFamily="18" charset="0"/>
            </a:endParaRPr>
          </a:p>
          <a:p>
            <a:pPr algn="r">
              <a:defRPr/>
            </a:pPr>
            <a:endParaRPr lang="ru-RU" sz="1400" dirty="0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0" scaled="1"/>
                <a:tileRect/>
              </a:gra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ea typeface="Times New Roman" pitchFamily="18" charset="0"/>
            </a:endParaRPr>
          </a:p>
          <a:p>
            <a:pPr algn="r">
              <a:defRPr/>
            </a:pPr>
            <a:endParaRPr lang="ru-RU" sz="1050" dirty="0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0" scaled="1"/>
                <a:tileRect/>
              </a:gra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ea typeface="Times New Roman" pitchFamily="18" charset="0"/>
            </a:endParaRPr>
          </a:p>
          <a:p>
            <a:pPr algn="r">
              <a:defRPr/>
            </a:pPr>
            <a:r>
              <a:rPr lang="ru-RU" sz="4000" dirty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0" scaled="1"/>
                  <a:tileRect/>
                </a:gra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4000" dirty="0">
                <a:ln>
                  <a:solidFill>
                    <a:srgbClr val="FFC00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</a:rPr>
              <a:t>желтый – хлопаем</a:t>
            </a:r>
            <a:endParaRPr lang="ru-RU" sz="4000" dirty="0">
              <a:ln>
                <a:solidFill>
                  <a:srgbClr val="FFC000"/>
                </a:solidFill>
              </a:ln>
              <a:solidFill>
                <a:srgbClr val="002060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  <a:p>
            <a:pPr algn="r" eaLnBrk="0" hangingPunct="0">
              <a:defRPr/>
            </a:pPr>
            <a:r>
              <a:rPr lang="ru-RU" sz="4000" dirty="0"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0" scaled="1"/>
                  <a:tileRect/>
                </a:gra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</a:rPr>
              <a:t> </a:t>
            </a:r>
          </a:p>
          <a:p>
            <a:pPr algn="r" eaLnBrk="0" hangingPunct="0">
              <a:defRPr/>
            </a:pPr>
            <a:endParaRPr lang="ru-RU" sz="1050" dirty="0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0" scaled="1"/>
                <a:tileRect/>
              </a:gra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ea typeface="Times New Roman" pitchFamily="18" charset="0"/>
            </a:endParaRPr>
          </a:p>
          <a:p>
            <a:pPr algn="r" eaLnBrk="0" hangingPunct="0">
              <a:defRPr/>
            </a:pPr>
            <a:endParaRPr lang="ru-RU" sz="4000" dirty="0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0" scaled="1"/>
                <a:tileRect/>
              </a:gra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ea typeface="Times New Roman" pitchFamily="18" charset="0"/>
            </a:endParaRPr>
          </a:p>
          <a:p>
            <a:pPr algn="r" eaLnBrk="0" hangingPunct="0">
              <a:defRPr/>
            </a:pPr>
            <a:r>
              <a:rPr lang="ru-RU" sz="4000" dirty="0">
                <a:ln>
                  <a:solidFill>
                    <a:srgbClr val="00B05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</a:rPr>
              <a:t>зеленый – топаем</a:t>
            </a:r>
            <a:endParaRPr lang="ru-RU" sz="4000" dirty="0">
              <a:ln>
                <a:solidFill>
                  <a:srgbClr val="00B050"/>
                </a:solidFill>
              </a:ln>
              <a:solidFill>
                <a:srgbClr val="002060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  <a:p>
            <a:pPr eaLnBrk="0" hangingPunct="0">
              <a:defRPr/>
            </a:pPr>
            <a:endParaRPr lang="ru-RU" dirty="0">
              <a:latin typeface="Arial" pitchFamily="34" charset="0"/>
            </a:endParaRPr>
          </a:p>
        </p:txBody>
      </p:sp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857250" y="1428750"/>
            <a:ext cx="1714500" cy="1714500"/>
          </a:xfrm>
          <a:prstGeom prst="flowChartConnector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785813" y="3143250"/>
            <a:ext cx="1714500" cy="1714500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714375" y="4857750"/>
            <a:ext cx="1857375" cy="1857375"/>
          </a:xfrm>
          <a:prstGeom prst="flowChartConnector">
            <a:avLst/>
          </a:prstGeom>
          <a:solidFill>
            <a:srgbClr val="00B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  <p:custDataLst>
      <p:tags r:id="rId1"/>
    </p:custDataLst>
  </p:cSld>
  <p:clrMapOvr>
    <a:masterClrMapping/>
  </p:clrMapOvr>
  <p:transition advTm="4528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  <p:bldP spid="3" grpId="4" animBg="1"/>
      <p:bldP spid="4" grpId="0" animBg="1"/>
      <p:bldP spid="4" grpId="1" animBg="1"/>
      <p:bldP spid="4" grpId="2" animBg="1"/>
      <p:bldP spid="4" grpId="3" animBg="1"/>
      <p:bldP spid="4" grpId="4" animBg="1"/>
      <p:bldP spid="5" grpId="0" animBg="1"/>
      <p:bldP spid="5" grpId="1" animBg="1"/>
      <p:bldP spid="5" grpId="2" animBg="1"/>
      <p:bldP spid="5" grpId="3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1" descr="Стихи о дорожных знаках. Дорожный знак. Уступи дорогу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1805" y="1484784"/>
            <a:ext cx="3022600" cy="273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642938" y="3286125"/>
            <a:ext cx="585787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Если видишь этот знак,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Знай, что он не просто так.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Чтобы не было проблем,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Уступи дорогу всем!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285984" y="357166"/>
            <a:ext cx="571504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sz="4000" b="1" dirty="0">
                <a:ln w="12700">
                  <a:solidFill>
                    <a:srgbClr val="7030A0"/>
                  </a:solidFill>
                </a:ln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Знак  "Уступи   дорогу"</a:t>
            </a:r>
            <a:endParaRPr lang="ru-RU" sz="4000" dirty="0">
              <a:ln w="12700">
                <a:solidFill>
                  <a:srgbClr val="7030A0"/>
                </a:solidFill>
              </a:ln>
              <a:solidFill>
                <a:srgbClr val="002060"/>
              </a:solidFill>
              <a:latin typeface="Calibri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advTm="181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08 0.07407 L 0.29896 -0.1673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0" y="-1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2" descr="Стихи о дорожных знаках. Дорожный знак. Движение запрещено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1556792"/>
            <a:ext cx="27146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571500" y="3500438"/>
            <a:ext cx="600075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Этот знак ну очень строгий,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Коль стоит он на дороге.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Говорит он нам: "Друзья,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Ездить здесь совсем нельзя!"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2143108" y="0"/>
            <a:ext cx="578644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4000" b="1" dirty="0">
                <a:ln w="9525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Знак "Движение запрещено"</a:t>
            </a:r>
            <a:endParaRPr lang="ru-RU" sz="4000" dirty="0">
              <a:ln w="9525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Calibri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advTm="1685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81 0.08241 L 0.31181 -0.2509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67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Рисунок 3" descr="Стихи о дорожных знаках. Дорожный знак. Въезд запрещен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1556792"/>
            <a:ext cx="27146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500063" y="3571875"/>
            <a:ext cx="600075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Знак водителей стращает,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Въезд машинам запрещает!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Не пытайтесь сгоряча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Ехать мимо кирпича!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500042"/>
            <a:ext cx="64921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ln w="9525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Знак  "Въезд  запрещен"</a:t>
            </a:r>
            <a:endParaRPr lang="ru-RU" sz="4000" dirty="0">
              <a:ln w="9525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26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7 0.1449 L 0.23333 -0.1884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67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Рисунок 21" descr="Стихи о дорожных знаках. Дорожный знак. Дети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1136490"/>
            <a:ext cx="2898775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85750" y="3357563"/>
            <a:ext cx="657225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Посреди дороги дети,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Мы всегда за них в ответе.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Чтоб не плакал их родитель,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Будь внимательней, водитель!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714612" y="428604"/>
            <a:ext cx="32042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ln w="12700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Знак "Дети"</a:t>
            </a:r>
            <a:endParaRPr lang="ru-RU" sz="4000" dirty="0">
              <a:ln w="12700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228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07407E-6 L 0.18576 -0.2560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00" y="-128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Рисунок 29" descr="Стихи о дорожных знаках. Дорожный знак. Дорожные работы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1196753"/>
            <a:ext cx="2797498" cy="247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428625" y="3429000"/>
            <a:ext cx="6357938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Знак "дорожные работы".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Чинит здесь дорогу кто-то.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Скорость сбавить нужно будет,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Там ведь на дороге люди.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00232" y="357166"/>
            <a:ext cx="6732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ln w="12700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Знак "Дорожные работы"</a:t>
            </a:r>
            <a:endParaRPr lang="ru-RU" sz="4000" dirty="0">
              <a:ln w="12700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25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0.20469 -0.25649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0" y="-128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5" descr="Стихи о дорожных знаках. Дорожный знак. Обгон запрещен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1464470"/>
            <a:ext cx="2449264" cy="2489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571500" y="3286125"/>
            <a:ext cx="557212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Знак любителей обгона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Объявляет вне закона.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В этом месте, сразу ясно,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Обгонять других опасно!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285728"/>
            <a:ext cx="61423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ln w="12700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Знак "Обгон запрещен"</a:t>
            </a:r>
            <a:endParaRPr lang="ru-RU" sz="4000" dirty="0">
              <a:ln w="12700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245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0.09838 L 0.25034 -0.2349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67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6" descr="Стихи о дорожных знаках. Дорожный знак. Пешеходный переход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832" y="1409941"/>
            <a:ext cx="2179960" cy="232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714375" y="3357563"/>
            <a:ext cx="5572125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Здесь наземный переход,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Ходит целый день народ.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Ты, водитель, не грусти,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Пешехода пропусти!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57422" y="0"/>
            <a:ext cx="521270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ln w="9525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Знак "Пешеходный </a:t>
            </a:r>
          </a:p>
          <a:p>
            <a:pPr algn="ctr">
              <a:defRPr/>
            </a:pPr>
            <a:r>
              <a:rPr lang="ru-RU" sz="4000" b="1" dirty="0">
                <a:ln w="9525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переход"</a:t>
            </a:r>
            <a:endParaRPr lang="ru-RU" sz="4000" dirty="0">
              <a:ln w="9525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22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11 0.08217 L 0.19757 -0.1986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0" y="-141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Рисунок 7" descr="Стихи о дорожных знаках. Дорожный знак. Движение без остановки запрещено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1527838"/>
            <a:ext cx="25717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57188" y="3643313"/>
            <a:ext cx="6215062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Ты, шофер, не торопись,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Видишь знак, остановись!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Прежде чем продолжить путь,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Осмотреться не забудь.</a:t>
            </a:r>
            <a:endParaRPr lang="ru-RU" sz="36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5952" y="214290"/>
            <a:ext cx="6572328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ln w="12700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Знак "Движение без остановки запрещено"</a:t>
            </a:r>
            <a:endParaRPr lang="ru-RU" sz="4000" dirty="0">
              <a:ln w="12700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304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75 0.05093 L 0.27275 -0.282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67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Рисунок 8" descr="Стихи о дорожных знаках. Дорожный знак. Движение пешеходов запрещено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1355312"/>
            <a:ext cx="2439722" cy="243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428625" y="3571875"/>
            <a:ext cx="585787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Monotype Corsiva" pitchFamily="66" charset="0"/>
              </a:rPr>
              <a:t>В дождь и в ясную погоду</a:t>
            </a:r>
            <a:br>
              <a:rPr lang="ru-RU" sz="44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400" b="1" dirty="0">
                <a:solidFill>
                  <a:srgbClr val="002060"/>
                </a:solidFill>
                <a:latin typeface="Monotype Corsiva" pitchFamily="66" charset="0"/>
              </a:rPr>
              <a:t>Здесь не ходят пешеходы.</a:t>
            </a:r>
            <a:br>
              <a:rPr lang="ru-RU" sz="44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400" b="1" dirty="0">
                <a:solidFill>
                  <a:srgbClr val="002060"/>
                </a:solidFill>
                <a:latin typeface="Monotype Corsiva" pitchFamily="66" charset="0"/>
              </a:rPr>
              <a:t>Говорит им знак одно:</a:t>
            </a:r>
            <a:br>
              <a:rPr lang="ru-RU" sz="44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400" b="1" dirty="0">
                <a:solidFill>
                  <a:srgbClr val="002060"/>
                </a:solidFill>
                <a:latin typeface="Monotype Corsiva" pitchFamily="66" charset="0"/>
              </a:rPr>
              <a:t>"Вам ходить запрещено!"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00298" y="0"/>
            <a:ext cx="6286544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ln w="12700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Знак "Движение пешеходов запрещено"</a:t>
            </a:r>
            <a:endParaRPr lang="ru-RU" sz="4000" dirty="0">
              <a:ln w="12700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2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37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77 0.12939 L 0.26077 -0.2039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67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Рисунок 10" descr="Стихи о дорожных знаках. Дорожный знак. Поворот запрещен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1340768"/>
            <a:ext cx="55499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57188" y="3714750"/>
            <a:ext cx="642937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Эти знаки на пути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Ни за что не пропусти.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Есть у них одна забота –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Запрещать нам повороты.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357166"/>
            <a:ext cx="67644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ln w="12700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Знак "Поворот запрещен"</a:t>
            </a:r>
            <a:endParaRPr lang="ru-RU" sz="4000" dirty="0">
              <a:ln w="12700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242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05 0.05995 L 0.16285 -0.241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0" y="-151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Рисунок 11" descr="Стихи о дорожных знаках. Дорожный знак. Остановка запрещена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1340768"/>
            <a:ext cx="2426023" cy="2426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57188" y="3571875"/>
            <a:ext cx="6643687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Здесь машину не грузи,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Не паркуй, не тормози.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Этот знак всем говорит: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"Тот не прав, кто здесь стоит!"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43108" y="142852"/>
            <a:ext cx="5286412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ln w="12700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Знак "Остановка запрещена"</a:t>
            </a:r>
            <a:endParaRPr lang="ru-RU" sz="4000" dirty="0">
              <a:ln w="12700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24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19 0.07176 L 0.28247 -0.2405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00" y="-15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Рисунок 13" descr="Стихи о дорожных знаках. Дорожный знак. Главная дорога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1453982"/>
            <a:ext cx="31432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57188" y="3286125"/>
            <a:ext cx="558296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Вот он знак, каких немного:</a:t>
            </a:r>
            <a:b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Это главная дорога!</a:t>
            </a:r>
            <a:b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Если едешь ты по ней,</a:t>
            </a:r>
            <a:b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Всех становишься главней,</a:t>
            </a:r>
            <a:b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И тебе, как будто Богу,</a:t>
            </a:r>
            <a:b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Уступают все дорогу</a:t>
            </a: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5984" y="357166"/>
            <a:ext cx="59764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ln w="12700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Знак "Главная дорога"</a:t>
            </a:r>
            <a:endParaRPr lang="ru-RU" sz="4000" dirty="0">
              <a:ln w="12700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21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211 0.07222 L 0.21198 -0.261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0" y="-167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Рисунок 14" descr="Стихи о дорожных знаках. Дорожный знак. Автомагистраль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93660" y="3717032"/>
            <a:ext cx="1935162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95536" y="1383567"/>
            <a:ext cx="656996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С ветерком и без печали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Мчимся мы по магистрали.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Там, где этот знак стоит,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Путь ничто не преградит!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5984" y="357166"/>
            <a:ext cx="61802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ln w="12700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Знак "Автомагистраль"</a:t>
            </a:r>
            <a:endParaRPr lang="ru-RU" sz="4000" dirty="0">
              <a:ln w="12700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23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89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0.14514 L 0.26268 -0.1569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0" y="-151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Рисунок 16" descr="Стихи о дорожных знаках. Дорожный знак. Место остановки автобуса, троллейбуса, трамвая и такси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" y="3789040"/>
            <a:ext cx="5957887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928794" y="214290"/>
            <a:ext cx="7215206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n w="12700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Знак "Место остановки автобуса, троллейбуса, трамвая и такси"</a:t>
            </a:r>
            <a:endParaRPr lang="ru-RU" sz="2000" dirty="0">
              <a:ln w="12700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971599" y="1412776"/>
            <a:ext cx="5810399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В этом месте пешеход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Терпеливо транспорт ждет.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Он пешком устал шагать,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Хочет пассажиром стать.</a:t>
            </a:r>
          </a:p>
        </p:txBody>
      </p:sp>
    </p:spTree>
    <p:custDataLst>
      <p:tags r:id="rId1"/>
    </p:custDataLst>
  </p:cSld>
  <p:clrMapOvr>
    <a:masterClrMapping/>
  </p:clrMapOvr>
  <p:transition advTm="248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33333E-6 L 0.03299 -0.2925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Рисунок 9" descr="Стихи о дорожных знаках. Дорожный знак. Место стоянки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6746" y="3573016"/>
            <a:ext cx="26098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23528" y="1268760"/>
            <a:ext cx="5786437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Коль водитель вышел весь,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Ставит он машину здесь,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Чтоб, не нужная ему,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Не мешала никому.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28860" y="428604"/>
            <a:ext cx="51440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dirty="0">
                <a:ln w="12700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Знак "Место стоянки"</a:t>
            </a:r>
            <a:endParaRPr lang="ru-RU" sz="3600" dirty="0">
              <a:ln w="12700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23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3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21 0.03588 L 0.27431 -0.2266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0" y="-131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Рисунок 33" descr="Стихи о дорожных знаках. Дорожный знак. Пункт первой медицинской помощи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920" y="3933056"/>
            <a:ext cx="1656755" cy="2383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1484784"/>
            <a:ext cx="659164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Если кто сломает ногу,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Здесь врачи всегда помогут.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Помощь первую окажут,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Где лечиться дальше, скажут.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142852"/>
            <a:ext cx="6715172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n w="12700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Знак "Пункт первой </a:t>
            </a:r>
          </a:p>
          <a:p>
            <a:pPr algn="ctr">
              <a:defRPr/>
            </a:pPr>
            <a:r>
              <a:rPr lang="ru-RU" sz="3600" b="1" dirty="0">
                <a:ln w="12700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медицинской помощи"</a:t>
            </a:r>
            <a:endParaRPr lang="ru-RU" sz="3600" dirty="0">
              <a:ln w="12700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20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0.1875 -0.251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00" y="-12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Рисунок 35" descr="Стихи о дорожных знаках. Дорожный знак. Автозаправочная станция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936" y="3969327"/>
            <a:ext cx="1656184" cy="2231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683568" y="1412777"/>
            <a:ext cx="678941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Не доедешь без бензина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До кафе и магазина.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Этот знак вам скажет звонко: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"Рядышком бензоколонка!"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28794" y="142852"/>
            <a:ext cx="69587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n w="12700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Знак "Автозаправочная станция"</a:t>
            </a:r>
            <a:endParaRPr lang="ru-RU" sz="3600" dirty="0">
              <a:ln w="12700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2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L 0.22744 -0.2597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00" y="-130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Рисунок 37" descr="Стихи о дорожных знаках. Дорожный знак. Телефон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7864" y="3573016"/>
            <a:ext cx="2143125" cy="288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41826" y="1484784"/>
            <a:ext cx="6357937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Если нужно дозвониться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Хоть домой, хоть заграницу,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Знак поможет, скажет он,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Где искать вам телефон!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500042"/>
            <a:ext cx="38251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dirty="0">
                <a:ln w="12700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Знак "Телефон"</a:t>
            </a:r>
            <a:endParaRPr lang="ru-RU" sz="3600" dirty="0">
              <a:ln w="12700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20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7.40741E-7 L 0.20382 -0.2247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0" y="-112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Рисунок 39" descr="Стихи о дорожных знаках. Дорожный знак. Пункт питания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984" y="1844824"/>
            <a:ext cx="2246313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1412776"/>
            <a:ext cx="5929312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Коли вам нужна еда,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То пожалуйте сюда.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Эй, шофер, внимание!</a:t>
            </a:r>
            <a:b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Скоро пункт питания!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00298" y="500042"/>
            <a:ext cx="51363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dirty="0">
                <a:ln w="12700"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Знак "Пункт питания"</a:t>
            </a:r>
            <a:endParaRPr lang="ru-RU" sz="3600" dirty="0">
              <a:ln w="12700">
                <a:solidFill>
                  <a:srgbClr val="7030A0"/>
                </a:solidFill>
              </a:ln>
              <a:solidFill>
                <a:srgbClr val="00206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22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L 0.19062 -0.2319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00" y="-11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Прямоугольник 2"/>
          <p:cNvSpPr>
            <a:spLocks noChangeArrowheads="1"/>
          </p:cNvSpPr>
          <p:nvPr/>
        </p:nvSpPr>
        <p:spPr bwMode="auto">
          <a:xfrm>
            <a:off x="214313" y="2571750"/>
            <a:ext cx="642937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77825" indent="-377825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7413" algn="l"/>
                <a:tab pos="7961313" algn="l"/>
              </a:tabLst>
            </a:pPr>
            <a:r>
              <a:rPr lang="en-GB" sz="4000" b="1" dirty="0" err="1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Правила</a:t>
            </a:r>
            <a:r>
              <a:rPr lang="en-GB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GB" sz="4000" b="1" dirty="0" err="1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движения</a:t>
            </a:r>
            <a:r>
              <a:rPr lang="en-GB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</a:t>
            </a:r>
          </a:p>
          <a:p>
            <a:pPr marL="377825" indent="-377825">
              <a:spcBef>
                <a:spcPct val="20000"/>
              </a:spcBef>
              <a:buClr>
                <a:schemeClr val="hlink"/>
              </a:buClr>
              <a:buSzPct val="8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7413" algn="l"/>
                <a:tab pos="7961313" algn="l"/>
              </a:tabLst>
            </a:pP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    </a:t>
            </a:r>
            <a:r>
              <a:rPr lang="en-GB" sz="4000" b="1" dirty="0" err="1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каждый</a:t>
            </a:r>
            <a:r>
              <a:rPr lang="en-GB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GB" sz="4000" b="1" dirty="0" err="1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должен</a:t>
            </a:r>
            <a:r>
              <a:rPr lang="en-GB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GB" sz="4000" b="1" dirty="0" err="1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знать</a:t>
            </a:r>
            <a:r>
              <a:rPr lang="en-GB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,</a:t>
            </a: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</a:t>
            </a:r>
          </a:p>
          <a:p>
            <a:pPr marL="377825" indent="-377825">
              <a:spcBef>
                <a:spcPct val="20000"/>
              </a:spcBef>
              <a:buClr>
                <a:schemeClr val="hlink"/>
              </a:buClr>
              <a:buSzPct val="8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7413" algn="l"/>
                <a:tab pos="7961313" algn="l"/>
              </a:tabLst>
            </a:pP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          и</a:t>
            </a:r>
            <a:r>
              <a:rPr lang="en-GB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GB" sz="4000" b="1" dirty="0" err="1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без</a:t>
            </a:r>
            <a:r>
              <a:rPr lang="en-GB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GB" sz="4000" b="1" dirty="0" err="1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промедления</a:t>
            </a:r>
            <a:r>
              <a:rPr lang="en-GB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endParaRPr lang="ru-RU" sz="4000" b="1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77825" indent="-377825">
              <a:spcBef>
                <a:spcPct val="20000"/>
              </a:spcBef>
              <a:buClr>
                <a:schemeClr val="hlink"/>
              </a:buClr>
              <a:buSzPct val="8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7413" algn="l"/>
                <a:tab pos="7961313" algn="l"/>
              </a:tabLst>
            </a:pP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             </a:t>
            </a:r>
            <a:r>
              <a:rPr lang="en-GB" sz="4000" b="1" dirty="0" err="1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их</a:t>
            </a:r>
            <a:r>
              <a:rPr lang="en-GB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GB" sz="4000" b="1" dirty="0" err="1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нужно</a:t>
            </a:r>
            <a:r>
              <a:rPr lang="en-GB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GB" sz="4000" b="1" dirty="0" err="1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выполнять</a:t>
            </a:r>
            <a:r>
              <a:rPr lang="en-GB" sz="40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  <p:transition advTm="15547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 административном участке № 14 (п.Прикамский, с.Ольховка, д.Харнавы), обязан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16832"/>
            <a:ext cx="40671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784754"/>
      </p:ext>
    </p:extLst>
  </p:cSld>
  <p:clrMapOvr>
    <a:masterClrMapping/>
  </p:clrMapOvr>
  <p:transition advTm="15547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2.1|3.4|2.6|2.3|2.5|2.6|2.7|2.7|3.4|2.9|2.7|2.9|2.8|2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346</TotalTime>
  <Words>330</Words>
  <Application>Microsoft Office PowerPoint</Application>
  <PresentationFormat>Экран (4:3)</PresentationFormat>
  <Paragraphs>76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Шаповал Виктория Николаевна</dc:creator>
  <cp:lastModifiedBy>Huawei</cp:lastModifiedBy>
  <cp:revision>38</cp:revision>
  <dcterms:created xsi:type="dcterms:W3CDTF">2010-08-08T18:35:59Z</dcterms:created>
  <dcterms:modified xsi:type="dcterms:W3CDTF">2025-03-27T08:21:31Z</dcterms:modified>
</cp:coreProperties>
</file>