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3.wav" ContentType="audio/x-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8" r:id="rId3"/>
    <p:sldId id="269" r:id="rId4"/>
    <p:sldId id="256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5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FF0066"/>
    <a:srgbClr val="FF66CC"/>
    <a:srgbClr val="FFCCFF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7" d="100"/>
          <a:sy n="47" d="100"/>
        </p:scale>
        <p:origin x="1027" y="81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3D84F-6648-405E-A49E-B2CB48BC617C}" type="datetimeFigureOut">
              <a:rPr lang="ru-RU" smtClean="0"/>
              <a:pPr/>
              <a:t>23.03.2025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0F24B-ECF1-44E9-9E26-DA061EAC113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17.png"/><Relationship Id="rId12" Type="http://schemas.openxmlformats.org/officeDocument/2006/relationships/image" Target="../media/image2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19.jpe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17.png"/><Relationship Id="rId12" Type="http://schemas.openxmlformats.org/officeDocument/2006/relationships/image" Target="../media/image2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23.jpe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17.png"/><Relationship Id="rId12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26.jpeg"/><Relationship Id="rId4" Type="http://schemas.openxmlformats.org/officeDocument/2006/relationships/image" Target="../media/image14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2.wav"/><Relationship Id="rId7" Type="http://schemas.openxmlformats.org/officeDocument/2006/relationships/image" Target="../media/image17.png"/><Relationship Id="rId12" Type="http://schemas.openxmlformats.org/officeDocument/2006/relationships/image" Target="../media/image29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28.jpeg"/><Relationship Id="rId4" Type="http://schemas.openxmlformats.org/officeDocument/2006/relationships/image" Target="../media/image14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17.png"/><Relationship Id="rId12" Type="http://schemas.openxmlformats.org/officeDocument/2006/relationships/image" Target="../media/image3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31.jpeg"/><Relationship Id="rId4" Type="http://schemas.openxmlformats.org/officeDocument/2006/relationships/image" Target="../media/image14.pn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17.png"/><Relationship Id="rId12" Type="http://schemas.openxmlformats.org/officeDocument/2006/relationships/image" Target="../media/image2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34.jpeg"/><Relationship Id="rId4" Type="http://schemas.openxmlformats.org/officeDocument/2006/relationships/image" Target="../media/image14.png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audio" Target="../media/audio3.wav"/><Relationship Id="rId7" Type="http://schemas.openxmlformats.org/officeDocument/2006/relationships/image" Target="../media/image17.png"/><Relationship Id="rId12" Type="http://schemas.openxmlformats.org/officeDocument/2006/relationships/image" Target="../media/image3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36.jpeg"/><Relationship Id="rId4" Type="http://schemas.openxmlformats.org/officeDocument/2006/relationships/image" Target="../media/image14.png"/><Relationship Id="rId9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.jpeg"/><Relationship Id="rId3" Type="http://schemas.openxmlformats.org/officeDocument/2006/relationships/audio" Target="../media/audio3.wav"/><Relationship Id="rId7" Type="http://schemas.openxmlformats.org/officeDocument/2006/relationships/image" Target="../media/image17.png"/><Relationship Id="rId12" Type="http://schemas.openxmlformats.org/officeDocument/2006/relationships/image" Target="../media/image37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0" Type="http://schemas.openxmlformats.org/officeDocument/2006/relationships/image" Target="../media/image39.jpeg"/><Relationship Id="rId4" Type="http://schemas.openxmlformats.org/officeDocument/2006/relationships/image" Target="../media/image14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11660" y="2060848"/>
            <a:ext cx="61206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ln>
                  <a:solidFill>
                    <a:srgbClr val="FFC000"/>
                  </a:solidFill>
                </a:ln>
                <a:solidFill>
                  <a:srgbClr val="FF0066"/>
                </a:solidFill>
                <a:latin typeface="Comic Sans MS" pitchFamily="66" charset="0"/>
              </a:rPr>
              <a:t>Интерактивная игра на внимание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7624" y="3812268"/>
            <a:ext cx="705678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692205"/>
              </a:avLst>
            </a:prstTxWarp>
            <a:spAutoFit/>
          </a:bodyPr>
          <a:lstStyle/>
          <a:p>
            <a:r>
              <a:rPr lang="ru-RU" sz="72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«Найди цветок»</a:t>
            </a:r>
          </a:p>
        </p:txBody>
      </p:sp>
      <p:pic>
        <p:nvPicPr>
          <p:cNvPr id="14" name="Рисунок 1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360" y="5765652"/>
            <a:ext cx="1512168" cy="1043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3" r="21413"/>
          <a:stretch/>
        </p:blipFill>
        <p:spPr>
          <a:xfrm rot="20968470">
            <a:off x="7464327" y="5441815"/>
            <a:ext cx="1248653" cy="15078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549E17-8B50-401D-9784-1AE05F57FFED}"/>
              </a:ext>
            </a:extLst>
          </p:cNvPr>
          <p:cNvSpPr txBox="1"/>
          <p:nvPr/>
        </p:nvSpPr>
        <p:spPr>
          <a:xfrm>
            <a:off x="1117239" y="764704"/>
            <a:ext cx="7164796" cy="2969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n>
                  <a:solidFill>
                    <a:srgbClr val="FFC000"/>
                  </a:solidFill>
                </a:ln>
                <a:solidFill>
                  <a:srgbClr val="660033"/>
                </a:solidFill>
                <a:latin typeface="Comic Sans MS" pitchFamily="66" charset="0"/>
                <a:cs typeface="Times New Roman" pitchFamily="18" charset="0"/>
              </a:rPr>
              <a:t>Шла весна неспешным шагом,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ln>
                  <a:solidFill>
                    <a:srgbClr val="FFC000"/>
                  </a:solidFill>
                </a:ln>
                <a:solidFill>
                  <a:srgbClr val="660033"/>
                </a:solidFill>
                <a:latin typeface="Comic Sans MS" pitchFamily="66" charset="0"/>
                <a:cs typeface="Times New Roman" pitchFamily="18" charset="0"/>
              </a:rPr>
              <a:t>Одаряя мир теплом,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ln>
                  <a:solidFill>
                    <a:srgbClr val="FFC000"/>
                  </a:solidFill>
                </a:ln>
                <a:solidFill>
                  <a:srgbClr val="660033"/>
                </a:solidFill>
                <a:latin typeface="Comic Sans MS" pitchFamily="66" charset="0"/>
                <a:cs typeface="Times New Roman" pitchFamily="18" charset="0"/>
              </a:rPr>
              <a:t>Под её лучистым взглядом</a:t>
            </a:r>
          </a:p>
          <a:p>
            <a:pPr algn="ctr">
              <a:lnSpc>
                <a:spcPct val="150000"/>
              </a:lnSpc>
            </a:pPr>
            <a:r>
              <a:rPr lang="ru-RU" sz="3200" b="1" dirty="0">
                <a:ln>
                  <a:solidFill>
                    <a:srgbClr val="FFC000"/>
                  </a:solidFill>
                </a:ln>
                <a:solidFill>
                  <a:srgbClr val="660033"/>
                </a:solidFill>
                <a:latin typeface="Comic Sans MS" pitchFamily="66" charset="0"/>
                <a:cs typeface="Times New Roman" pitchFamily="18" charset="0"/>
              </a:rPr>
              <a:t>Расцветало всё кругом.</a:t>
            </a:r>
            <a:endParaRPr lang="ru-RU" sz="2000" dirty="0">
              <a:solidFill>
                <a:srgbClr val="660033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6A64C6-2FD7-43C1-8946-ABDBF32461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465810"/>
            <a:ext cx="2575655" cy="4494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045 -0.0088 L 1.04045 -0.0088 " pathEditMode="relative" rAng="0" ptsTypes="AA">
                                      <p:cBhvr>
                                        <p:cTn id="13" dur="9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3" r="21413"/>
          <a:stretch/>
        </p:blipFill>
        <p:spPr>
          <a:xfrm rot="20968470">
            <a:off x="7502927" y="5398907"/>
            <a:ext cx="1203526" cy="145331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95636" y="1659285"/>
            <a:ext cx="655272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n>
                  <a:solidFill>
                    <a:srgbClr val="FFC000"/>
                  </a:solidFill>
                </a:ln>
                <a:solidFill>
                  <a:srgbClr val="FF0066"/>
                </a:solidFill>
                <a:latin typeface="Comic Sans MS" pitchFamily="66" charset="0"/>
                <a:cs typeface="Times New Roman" pitchFamily="18" charset="0"/>
              </a:rPr>
              <a:t>Друзья!</a:t>
            </a:r>
          </a:p>
          <a:p>
            <a:pPr algn="ctr"/>
            <a:r>
              <a:rPr lang="ru-RU" sz="2800" b="1" dirty="0">
                <a:ln>
                  <a:solidFill>
                    <a:srgbClr val="FFC000"/>
                  </a:solidFill>
                </a:ln>
                <a:solidFill>
                  <a:srgbClr val="FF0066"/>
                </a:solidFill>
                <a:latin typeface="Comic Sans MS" pitchFamily="66" charset="0"/>
                <a:cs typeface="Times New Roman" pitchFamily="18" charset="0"/>
              </a:rPr>
              <a:t>Давайте проверим свою зрительную память!</a:t>
            </a:r>
          </a:p>
          <a:p>
            <a:pPr algn="ctr"/>
            <a:r>
              <a:rPr lang="ru-RU" sz="2800" b="1" dirty="0">
                <a:ln>
                  <a:solidFill>
                    <a:srgbClr val="FFC000"/>
                  </a:solidFill>
                </a:ln>
                <a:solidFill>
                  <a:srgbClr val="FF0066"/>
                </a:solidFill>
                <a:latin typeface="Comic Sans MS" pitchFamily="66" charset="0"/>
                <a:cs typeface="Times New Roman" pitchFamily="18" charset="0"/>
              </a:rPr>
              <a:t>Запоминаем расположение цветов, пока звучит таймер, </a:t>
            </a:r>
          </a:p>
          <a:p>
            <a:pPr algn="ctr"/>
            <a:r>
              <a:rPr lang="ru-RU" sz="2800" b="1" dirty="0">
                <a:ln>
                  <a:solidFill>
                    <a:srgbClr val="FFC000"/>
                  </a:solidFill>
                </a:ln>
                <a:solidFill>
                  <a:srgbClr val="FF0066"/>
                </a:solidFill>
                <a:latin typeface="Comic Sans MS" pitchFamily="66" charset="0"/>
                <a:cs typeface="Times New Roman" pitchFamily="18" charset="0"/>
              </a:rPr>
              <a:t>а затем находим нужный цветок, кликая мышкой по пустой плашке.</a:t>
            </a:r>
          </a:p>
          <a:p>
            <a:pPr algn="ctr"/>
            <a:r>
              <a:rPr lang="ru-RU" sz="2800" b="1" dirty="0">
                <a:ln>
                  <a:solidFill>
                    <a:srgbClr val="FFC000"/>
                  </a:solidFill>
                </a:ln>
                <a:solidFill>
                  <a:srgbClr val="FF0066"/>
                </a:solidFill>
                <a:latin typeface="Comic Sans MS" pitchFamily="66" charset="0"/>
                <a:cs typeface="Times New Roman" pitchFamily="18" charset="0"/>
              </a:rPr>
              <a:t>Удачи вам!</a:t>
            </a:r>
          </a:p>
        </p:txBody>
      </p:sp>
    </p:spTree>
    <p:extLst>
      <p:ext uri="{BB962C8B-B14F-4D97-AF65-F5344CB8AC3E}">
        <p14:creationId xmlns:p14="http://schemas.microsoft.com/office/powerpoint/2010/main" val="13596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251520" y="3140968"/>
            <a:ext cx="8640960" cy="504056"/>
          </a:xfrm>
          <a:prstGeom prst="rect">
            <a:avLst/>
          </a:prstGeom>
          <a:noFill/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059832" y="260648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Запоминаем!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3140968"/>
            <a:ext cx="8640960" cy="504056"/>
          </a:xfrm>
          <a:prstGeom prst="rect">
            <a:avLst/>
          </a:prstGeom>
          <a:solidFill>
            <a:srgbClr val="FF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124744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124744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124744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124744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933256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933256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933256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933256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5377" y="1148112"/>
            <a:ext cx="1838095" cy="183809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0877" y="1138755"/>
            <a:ext cx="1980620" cy="173634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625923" y="881772"/>
            <a:ext cx="1980621" cy="20162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17773" y="1198615"/>
            <a:ext cx="1822438" cy="13825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696937">
            <a:off x="347132" y="3925434"/>
            <a:ext cx="1676103" cy="167610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0669" y="3911726"/>
            <a:ext cx="1819159" cy="183735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3217" y="3951725"/>
            <a:ext cx="1815275" cy="172194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4715" y="3958713"/>
            <a:ext cx="1775757" cy="1810008"/>
          </a:xfrm>
          <a:prstGeom prst="rect">
            <a:avLst/>
          </a:prstGeom>
        </p:spPr>
      </p:pic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xit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95736" y="260648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Где подснежник?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945" y="1515169"/>
            <a:ext cx="1429360" cy="14293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038007">
            <a:off x="2659577" y="1509654"/>
            <a:ext cx="1584176" cy="1388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860032" y="1484784"/>
            <a:ext cx="1636361" cy="1440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81061" y="1618270"/>
            <a:ext cx="1613633" cy="12241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223003">
            <a:off x="556177" y="3899574"/>
            <a:ext cx="1162444" cy="11624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6019" y="3963972"/>
            <a:ext cx="1453776" cy="146831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3228" y="3719261"/>
            <a:ext cx="1704977" cy="161731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9464" y="3933945"/>
            <a:ext cx="1458781" cy="1486918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315307" y="1326026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66797" y="1340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06008" y="134204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05877" y="1358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3528" y="3711597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72637" y="3704001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78205" y="3711597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021372" y="372085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8344" y="5714577"/>
            <a:ext cx="1656184" cy="11434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39752" y="260648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Где нарцисс?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945" y="1515169"/>
            <a:ext cx="1429360" cy="14293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9577" y="1509654"/>
            <a:ext cx="1584176" cy="1388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860032" y="1484784"/>
            <a:ext cx="1636361" cy="1440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81061" y="1618270"/>
            <a:ext cx="1613633" cy="12241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501561">
            <a:off x="587981" y="4047610"/>
            <a:ext cx="1162444" cy="11624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51029">
            <a:off x="2718669" y="3972587"/>
            <a:ext cx="1397524" cy="14115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5217" y="3916008"/>
            <a:ext cx="1501581" cy="142438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84643">
            <a:off x="7176863" y="3900029"/>
            <a:ext cx="1458781" cy="1486918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359728" y="1340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57564" y="1351183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24008" y="1342489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20256" y="1351183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41512" y="37170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84538" y="37170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64651" y="3726087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005877" y="3699739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48625" y="5688345"/>
            <a:ext cx="1574221" cy="1086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67744" y="260648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Где ирис?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945" y="1515169"/>
            <a:ext cx="1429360" cy="14293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56709">
            <a:off x="2586581" y="1624940"/>
            <a:ext cx="1584176" cy="1388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851843" y="1664608"/>
            <a:ext cx="1636361" cy="1440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22357" y="1617868"/>
            <a:ext cx="1613633" cy="12241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133870">
            <a:off x="525467" y="4031239"/>
            <a:ext cx="1261812" cy="126181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50899">
            <a:off x="2682854" y="3815951"/>
            <a:ext cx="1504754" cy="151980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05530">
            <a:off x="4849501" y="3896372"/>
            <a:ext cx="1658877" cy="150599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436171">
            <a:off x="7226924" y="3832393"/>
            <a:ext cx="1458781" cy="1486918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323528" y="1327911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53231" y="1340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88008" y="1376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00147" y="1340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35822" y="37170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53231" y="3718846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96939" y="3724369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014692" y="3699383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1306" y="5804152"/>
            <a:ext cx="1512168" cy="1043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27684" y="406623"/>
            <a:ext cx="568863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Где мать-и-мачеха?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5" y="1711408"/>
            <a:ext cx="1429360" cy="14293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5680" y="1687622"/>
            <a:ext cx="1584176" cy="1388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860032" y="1484784"/>
            <a:ext cx="1636361" cy="1440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81061" y="1618270"/>
            <a:ext cx="1613633" cy="12241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815415">
            <a:off x="605458" y="3986212"/>
            <a:ext cx="1162444" cy="11624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4461" y="4018114"/>
            <a:ext cx="1330920" cy="134423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18896">
            <a:off x="4864072" y="3906698"/>
            <a:ext cx="1575531" cy="149452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50363">
            <a:off x="7226924" y="3832393"/>
            <a:ext cx="1458781" cy="1486918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323528" y="1322051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91752" y="1340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51808" y="1336769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20272" y="1348337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0544" y="37170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44622" y="37170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85574" y="3723603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044776" y="3723603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360" y="5805460"/>
            <a:ext cx="1501192" cy="10364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55776" y="26064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Где лютик?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945" y="1515169"/>
            <a:ext cx="1429360" cy="14293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79933" y="1691608"/>
            <a:ext cx="1584176" cy="1388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860032" y="1484784"/>
            <a:ext cx="1636361" cy="1440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81061" y="1618270"/>
            <a:ext cx="1613633" cy="12241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860123">
            <a:off x="550371" y="3994629"/>
            <a:ext cx="1162444" cy="11624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3779" y="3866750"/>
            <a:ext cx="1578056" cy="159383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79274" y="4063643"/>
            <a:ext cx="1465842" cy="13904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62583">
            <a:off x="7264888" y="3934514"/>
            <a:ext cx="1458781" cy="1486918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341512" y="133549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91760" y="133549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22141" y="133549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20256" y="1358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39699" y="3690121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55760" y="3698142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822141" y="3705993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020256" y="3708167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6031" y="5837915"/>
            <a:ext cx="1297030" cy="8954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260648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Где тюльпан?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945" y="1515169"/>
            <a:ext cx="1429360" cy="14293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21456">
            <a:off x="2623045" y="1564719"/>
            <a:ext cx="1584176" cy="1388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860032" y="1484784"/>
            <a:ext cx="1636361" cy="1440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81061" y="1618270"/>
            <a:ext cx="1613633" cy="12241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244831">
            <a:off x="556177" y="3899574"/>
            <a:ext cx="1162444" cy="11624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800347">
            <a:off x="2785503" y="4019530"/>
            <a:ext cx="1296313" cy="130927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805530">
            <a:off x="4907636" y="3720222"/>
            <a:ext cx="1452204" cy="13775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09741" y="3973669"/>
            <a:ext cx="1458781" cy="1486918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335571" y="1358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788610" y="1358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583362" y="1353315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38472" y="1353315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3312" y="3712771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69207" y="3712771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96212" y="3712771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022833" y="37352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438" y="5814005"/>
            <a:ext cx="1512168" cy="1043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39752" y="260648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Где медуница?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945" y="1515169"/>
            <a:ext cx="1429360" cy="14293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9577" y="1509654"/>
            <a:ext cx="1584176" cy="1388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860032" y="1484784"/>
            <a:ext cx="1636361" cy="1440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81061" y="1618270"/>
            <a:ext cx="1613633" cy="12241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445187">
            <a:off x="455874" y="3816678"/>
            <a:ext cx="1381016" cy="138101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5911" y="4048683"/>
            <a:ext cx="1396978" cy="14109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8528" y="4093679"/>
            <a:ext cx="1365593" cy="129538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753781">
            <a:off x="7163659" y="3961469"/>
            <a:ext cx="1458781" cy="1486918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323511" y="1358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98558" y="1342434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787612" y="1326666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38472" y="1342434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00708" y="3702476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72125" y="371952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788600" y="371952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039468" y="3702476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56315" y="5913433"/>
            <a:ext cx="1368152" cy="944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728" y="260648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Где колокольчик?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788008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555760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1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020472" y="1340768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8024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55776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32352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20488" y="3717230"/>
            <a:ext cx="1800000" cy="1800000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945" y="1515169"/>
            <a:ext cx="1429360" cy="14293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432238">
            <a:off x="2645687" y="1678163"/>
            <a:ext cx="1584176" cy="1388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2" r="7902"/>
          <a:stretch/>
        </p:blipFill>
        <p:spPr>
          <a:xfrm>
            <a:off x="4860032" y="1484784"/>
            <a:ext cx="1636361" cy="144016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4" b="17134"/>
          <a:stretch/>
        </p:blipFill>
        <p:spPr>
          <a:xfrm rot="19528162">
            <a:off x="7081061" y="1618270"/>
            <a:ext cx="1613633" cy="12241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89631">
            <a:off x="546002" y="4036007"/>
            <a:ext cx="1162444" cy="116244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371401">
            <a:off x="2786276" y="4005451"/>
            <a:ext cx="1374836" cy="138858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0138" y="3924073"/>
            <a:ext cx="1504978" cy="142760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45877">
            <a:off x="7226924" y="3832393"/>
            <a:ext cx="1458781" cy="1486918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323511" y="1358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560935" y="1358768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802330" y="1347849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38472" y="1343806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20171" y="37170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550138" y="3717134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822335" y="37170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056472" y="3717030"/>
            <a:ext cx="1764000" cy="17640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4973" y="8685584"/>
            <a:ext cx="1368152" cy="944567"/>
          </a:xfrm>
          <a:prstGeom prst="rect">
            <a:avLst/>
          </a:prstGeom>
        </p:spPr>
      </p:pic>
      <p:pic>
        <p:nvPicPr>
          <p:cNvPr id="35" name="Рисунок 3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31A9530-EF81-49DC-A3FA-8EC954AC8A1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12360" y="5765652"/>
            <a:ext cx="1512168" cy="1043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Е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A69BE85-465B-4106-8D83-3E33363A6233}"/>
              </a:ext>
            </a:extLst>
          </p:cNvPr>
          <p:cNvSpPr txBox="1"/>
          <p:nvPr/>
        </p:nvSpPr>
        <p:spPr>
          <a:xfrm>
            <a:off x="1043608" y="3429000"/>
            <a:ext cx="705678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692205"/>
              </a:avLst>
            </a:prstTxWarp>
            <a:spAutoFit/>
          </a:bodyPr>
          <a:lstStyle/>
          <a:p>
            <a:r>
              <a:rPr lang="ru-RU" sz="7200" dirty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00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Молодцы ребята!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85</Words>
  <Application>Microsoft Office PowerPoint</Application>
  <PresentationFormat>Экран (4:3)</PresentationFormat>
  <Paragraphs>21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Ирина Никитина</cp:lastModifiedBy>
  <cp:revision>56</cp:revision>
  <dcterms:created xsi:type="dcterms:W3CDTF">2024-10-29T02:18:44Z</dcterms:created>
  <dcterms:modified xsi:type="dcterms:W3CDTF">2025-03-23T14:43:28Z</dcterms:modified>
</cp:coreProperties>
</file>