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56" r:id="rId3"/>
    <p:sldId id="309" r:id="rId4"/>
    <p:sldId id="304" r:id="rId5"/>
    <p:sldId id="257" r:id="rId6"/>
    <p:sldId id="305" r:id="rId7"/>
    <p:sldId id="306" r:id="rId8"/>
    <p:sldId id="308" r:id="rId9"/>
    <p:sldId id="258" r:id="rId10"/>
    <p:sldId id="259" r:id="rId11"/>
    <p:sldId id="315" r:id="rId12"/>
    <p:sldId id="316" r:id="rId13"/>
    <p:sldId id="317" r:id="rId14"/>
    <p:sldId id="318" r:id="rId15"/>
    <p:sldId id="310" r:id="rId16"/>
    <p:sldId id="332" r:id="rId17"/>
    <p:sldId id="266" r:id="rId18"/>
    <p:sldId id="319" r:id="rId19"/>
    <p:sldId id="320" r:id="rId20"/>
    <p:sldId id="321" r:id="rId21"/>
    <p:sldId id="322" r:id="rId22"/>
    <p:sldId id="324" r:id="rId23"/>
    <p:sldId id="33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01BF"/>
    <a:srgbClr val="FF9900"/>
    <a:srgbClr val="6600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>
        <p:scale>
          <a:sx n="60" d="100"/>
          <a:sy n="60" d="100"/>
        </p:scale>
        <p:origin x="-1098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6C43D-B827-45D0-B2DA-922F641BFFA5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B6CFE-5345-4CBF-B1DE-541DB514042E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slide" Target="slide16.xml"/><Relationship Id="rId4" Type="http://schemas.openxmlformats.org/officeDocument/2006/relationships/slide" Target="slide14.xml"/><Relationship Id="rId3" Type="http://schemas.openxmlformats.org/officeDocument/2006/relationships/slide" Target="slide8.xml"/><Relationship Id="rId2" Type="http://schemas.openxmlformats.org/officeDocument/2006/relationships/slide" Target="slide4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5.wdp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10.wdp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slide" Target="slide3.xml"/><Relationship Id="rId2" Type="http://schemas.openxmlformats.org/officeDocument/2006/relationships/image" Target="../media/image20.png"/><Relationship Id="rId1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22.wdp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92D050"/>
            </a:gs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E:\Клипарт\Смешарики\0ccf4f0d44d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123423" y="2726684"/>
            <a:ext cx="7000892" cy="642942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«</a:t>
            </a:r>
            <a:r>
              <a:rPr lang="en-US" altLang="en-US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И</a:t>
            </a:r>
            <a:r>
              <a:rPr lang="en-US" altLang="ru-RU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снова</a:t>
            </a:r>
            <a:r>
              <a:rPr lang="en-US" altLang="ru-RU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пословицы</a:t>
            </a:r>
            <a:r>
              <a:rPr lang="en-US" altLang="ru-RU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, </a:t>
            </a:r>
            <a:r>
              <a:rPr lang="en-US" altLang="en-US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пословицы</a:t>
            </a:r>
            <a:r>
              <a:rPr lang="en-US" altLang="ru-RU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, </a:t>
            </a:r>
            <a:r>
              <a:rPr lang="en-US" altLang="en-US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пословицы</a:t>
            </a:r>
            <a:r>
              <a:rPr lang="en-US" altLang="ru-RU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…</a:t>
            </a:r>
            <a:r>
              <a:rPr lang="ru-RU" sz="24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»</a:t>
            </a:r>
            <a:endParaRPr lang="ru-RU" sz="2400" b="1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AutoShape 2" descr="https://userscontent2.emaze.com/images/23c2446f-7dfe-4db2-a4e8-f2530bbac087/8b94495cc20d2354a23fc74884104b7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99995" y="1557020"/>
            <a:ext cx="5521960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+mj-lt"/>
              </a:rPr>
              <a:t>МУНИЦИПАЛЬНОЕ  АВТОНОМНОЕ УЧРЕЖДЕНИЕ  </a:t>
            </a:r>
            <a:endParaRPr lang="ru-RU" sz="1400" b="1" dirty="0">
              <a:solidFill>
                <a:schemeClr val="tx2"/>
              </a:solidFill>
              <a:latin typeface="+mj-lt"/>
            </a:endParaRPr>
          </a:p>
          <a:p>
            <a:pPr algn="ctr"/>
            <a:r>
              <a:rPr lang="ru-RU" sz="1400" b="1" dirty="0">
                <a:solidFill>
                  <a:schemeClr val="tx2"/>
                </a:solidFill>
                <a:latin typeface="+mj-lt"/>
              </a:rPr>
              <a:t>ДОПОЛНИТЕЛЬНОГО ОБРАЗОВАНИЯ Г.НЯГАНИ «ЦЕНТР </a:t>
            </a:r>
            <a:r>
              <a:rPr lang="ru-RU" sz="1400" b="1" dirty="0" smtClean="0">
                <a:solidFill>
                  <a:schemeClr val="tx2"/>
                </a:solidFill>
                <a:latin typeface="+mj-lt"/>
              </a:rPr>
              <a:t>ДЕТСКОГО ТВОРЧЕСТВА»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14810" y="2420930"/>
            <a:ext cx="2662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ПРЕЗЕНТАЦИЯ </a:t>
            </a:r>
            <a:r>
              <a:rPr lang="ru-RU" b="1" dirty="0" smtClean="0">
                <a:solidFill>
                  <a:schemeClr val="tx2"/>
                </a:solidFill>
              </a:rPr>
              <a:t>НА </a:t>
            </a:r>
            <a:r>
              <a:rPr lang="ru-RU" b="1" dirty="0">
                <a:solidFill>
                  <a:schemeClr val="tx2"/>
                </a:solidFill>
              </a:rPr>
              <a:t>ТЕМУ: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51667" y="3357245"/>
            <a:ext cx="6715172" cy="189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tx2"/>
                </a:solidFill>
              </a:rPr>
              <a:t>д</a:t>
            </a:r>
            <a:r>
              <a:rPr lang="ru-RU" sz="1500" b="1" dirty="0" smtClean="0">
                <a:solidFill>
                  <a:schemeClr val="tx2"/>
                </a:solidFill>
              </a:rPr>
              <a:t>етское объединение  социально-гуманитарной направленности  </a:t>
            </a:r>
            <a:endParaRPr lang="ru-RU" sz="15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500" b="1" dirty="0" smtClean="0">
                <a:solidFill>
                  <a:schemeClr val="tx2"/>
                </a:solidFill>
              </a:rPr>
              <a:t>«Умники и умницы», 1 год обучения</a:t>
            </a:r>
            <a:endParaRPr lang="ru-RU" sz="1500" b="1" dirty="0" smtClean="0">
              <a:solidFill>
                <a:schemeClr val="tx2"/>
              </a:solidFill>
            </a:endParaRPr>
          </a:p>
          <a:p>
            <a:pPr algn="ctr"/>
            <a:endParaRPr lang="ru-RU" sz="1500" dirty="0">
              <a:solidFill>
                <a:schemeClr val="tx2"/>
              </a:solidFill>
            </a:endParaRP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r"/>
            <a:r>
              <a:rPr lang="ru-RU" b="1" dirty="0">
                <a:solidFill>
                  <a:srgbClr val="C00000"/>
                </a:solidFill>
              </a:rPr>
              <a:t>Дата занятия: 29.09.25. - 2 группа,</a:t>
            </a:r>
            <a:endParaRPr lang="ru-RU" b="1" dirty="0">
              <a:solidFill>
                <a:srgbClr val="C00000"/>
              </a:solidFill>
            </a:endParaRPr>
          </a:p>
          <a:p>
            <a:pPr algn="r"/>
            <a:r>
              <a:rPr lang="ru-RU" b="1" dirty="0">
                <a:solidFill>
                  <a:srgbClr val="C00000"/>
                </a:solidFill>
              </a:rPr>
              <a:t>               30.09.25 - 3 группа,</a:t>
            </a:r>
            <a:endParaRPr lang="ru-RU" b="1" dirty="0">
              <a:solidFill>
                <a:srgbClr val="C00000"/>
              </a:solidFill>
            </a:endParaRPr>
          </a:p>
          <a:p>
            <a:pPr algn="r"/>
            <a:r>
              <a:rPr lang="ru-RU" b="1" dirty="0">
                <a:solidFill>
                  <a:srgbClr val="C00000"/>
                </a:solidFill>
              </a:rPr>
              <a:t>               01.10.25.- 1 группа.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99631" y="5300937"/>
            <a:ext cx="3391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Подготовила: Долгих Татьяна Сергеевна,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r>
              <a:rPr lang="ru-RU" sz="1400" b="1" dirty="0" smtClean="0">
                <a:solidFill>
                  <a:schemeClr val="tx2"/>
                </a:solidFill>
              </a:rPr>
              <a:t>педагог дополнительного образования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70025" y="6237892"/>
            <a:ext cx="162750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chemeClr val="tx2"/>
                </a:solidFill>
              </a:rPr>
              <a:t>г.Нягань</a:t>
            </a:r>
            <a:r>
              <a:rPr lang="ru-RU" b="1" dirty="0">
                <a:solidFill>
                  <a:schemeClr val="tx2"/>
                </a:solidFill>
              </a:rPr>
              <a:t>, 2025 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" name="Изображение 1" descr="Логоти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60" y="1484630"/>
            <a:ext cx="641985" cy="868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FFFF00"/>
            </a:gs>
            <a:gs pos="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анилка\Desktop\j33067_123499055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484" y="2708920"/>
            <a:ext cx="3204976" cy="393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6408712" cy="532859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хорошо знаем и любим народные сказки,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песни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загадки и пословицы.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u="sng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Пословица </a:t>
            </a:r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жанр фольклора, краткое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изречение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заключающее в себе какое-то поучение.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советует,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поучает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наставляет и предупреждает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Люди с уважением относятся к пословицам, часто употребляют их в своей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речи, 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речь становится яркой,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образной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хорошо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 знаете пословицы?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проверим!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14290"/>
            <a:ext cx="7765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Красна речь пословицей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Клипарт\Смешарики\0ccf4f0d44d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альтернативный процесс 3">
            <a:hlinkClick r:id="rId2" action="ppaction://hlinksldjump"/>
          </p:cNvPr>
          <p:cNvSpPr/>
          <p:nvPr/>
        </p:nvSpPr>
        <p:spPr>
          <a:xfrm>
            <a:off x="2627784" y="1556792"/>
            <a:ext cx="2664296" cy="108012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Нюши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>
            <a:hlinkClick r:id="rId3" action="ppaction://hlinksldjump"/>
          </p:cNvPr>
          <p:cNvSpPr/>
          <p:nvPr/>
        </p:nvSpPr>
        <p:spPr>
          <a:xfrm>
            <a:off x="6068394" y="1556792"/>
            <a:ext cx="2608062" cy="1080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Бараша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4" action="ppaction://hlinksldjump"/>
          </p:cNvPr>
          <p:cNvSpPr/>
          <p:nvPr/>
        </p:nvSpPr>
        <p:spPr>
          <a:xfrm>
            <a:off x="2699792" y="2924944"/>
            <a:ext cx="2592288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от Кар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Карыча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6068394" y="2924944"/>
            <a:ext cx="2608062" cy="115212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от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Копатыча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>
            <a:hlinkClick r:id="rId6" action="ppaction://hlinksldjump"/>
          </p:cNvPr>
          <p:cNvSpPr/>
          <p:nvPr/>
        </p:nvSpPr>
        <p:spPr>
          <a:xfrm>
            <a:off x="4572000" y="4509120"/>
            <a:ext cx="2664296" cy="1080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Кроша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Клипарт\Смешарики\smeshariki_wp043.jp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060848"/>
            <a:ext cx="562696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 к приведенным ниже описаниям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жизненных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 подходящие по смыслу пословицы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116632"/>
            <a:ext cx="9144000" cy="12961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303039"/>
            <a:ext cx="8287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Знаешь ли ты пословицы?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16633"/>
            <a:ext cx="6923112" cy="295232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Светлана села готовить уроки, но увидела в окно подруг и попросила у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разрешения погулять. Какую пословицу напомнила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Светлане?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5805264"/>
            <a:ext cx="9144000" cy="10006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5696219"/>
            <a:ext cx="8287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Знаешь ли ты пословицы?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3212976"/>
            <a:ext cx="5301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Кончил дело – гуляй смело.</a:t>
            </a:r>
            <a:endParaRPr 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929" y="4350351"/>
            <a:ext cx="51624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Делу – время, потехе – час.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40313"/>
            <a:ext cx="2451100" cy="262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6632"/>
            <a:ext cx="8291264" cy="32403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Дружили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 девочки. Всем казалось, что они настоящие подруги. Но вот однажды купались они в реке, и одна из них стала тонуть. Другая, вместо того чтобы спасать ее, испугалась и бросилась бежать. Тонувшую девочку спасли, но после этого она отказалась от своей прежней подруги. Какие пословицы она вспомнила?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5805264"/>
            <a:ext cx="9144000" cy="10006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5696219"/>
            <a:ext cx="8287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Знаешь ли ты пословицы?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17846" y="3500438"/>
            <a:ext cx="70261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 пропадай, а товарища выручай.</a:t>
            </a:r>
            <a:endParaRPr 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95936" y="4411117"/>
            <a:ext cx="43252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познается в беде.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8685"/>
            <a:ext cx="2371548" cy="28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91264" cy="259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Решала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девочка головоломку и никак не могла решить. Прибежала к подруге: «Давай вместе!» Подумали и решили. Какая пословица припомнилась им?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5805264"/>
            <a:ext cx="9144000" cy="10006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5696219"/>
            <a:ext cx="8287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Знаешь ли ты пословицы?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3573016"/>
            <a:ext cx="65239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голова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хорошо, а две лучше.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Данилка\Desktop\0_a0ebd_2ea5517_XL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914" y="2348880"/>
            <a:ext cx="256708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Клипарт\Смешарики\smeshariki_wp047.jp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2332037"/>
            <a:ext cx="577098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«Расшифруй»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пословицу и </a:t>
            </a:r>
            <a:endParaRPr lang="ru-RU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ее значение. 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188640"/>
            <a:ext cx="9144000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Мудрая пословица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2">
                <a:lumMod val="60000"/>
                <a:lumOff val="40000"/>
              </a:schemeClr>
            </a:gs>
            <a:gs pos="32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16632"/>
            <a:ext cx="8784976" cy="10737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3924300" y="35274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sp>
        <p:nvSpPr>
          <p:cNvPr id="38" name="Rectangle 50"/>
          <p:cNvSpPr>
            <a:spLocks noChangeArrowheads="1"/>
          </p:cNvSpPr>
          <p:nvPr/>
        </p:nvSpPr>
        <p:spPr bwMode="auto">
          <a:xfrm>
            <a:off x="3924300" y="3984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24" name="Picture 52" descr="G:\Смешарики\896fc47642c8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641" y="4221088"/>
            <a:ext cx="3107454" cy="293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714348" y="357166"/>
            <a:ext cx="64684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Труд кормит, а лень портит.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125" name="Picture 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425575"/>
            <a:ext cx="6838950" cy="420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2">
                <a:lumMod val="60000"/>
                <a:lumOff val="40000"/>
              </a:schemeClr>
            </a:gs>
            <a:gs pos="32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213" y="1504949"/>
            <a:ext cx="6899275" cy="385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43" name="Прямая соединительная линия 4142"/>
          <p:cNvCxnSpPr/>
          <p:nvPr/>
        </p:nvCxnSpPr>
        <p:spPr>
          <a:xfrm>
            <a:off x="5148064" y="1505411"/>
            <a:ext cx="0" cy="843930"/>
          </a:xfrm>
          <a:prstGeom prst="line">
            <a:avLst/>
          </a:prstGeom>
          <a:ln w="38100">
            <a:solidFill>
              <a:srgbClr val="370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5" name="Прямая соединительная линия 4144"/>
          <p:cNvCxnSpPr/>
          <p:nvPr/>
        </p:nvCxnSpPr>
        <p:spPr>
          <a:xfrm>
            <a:off x="8100392" y="1504950"/>
            <a:ext cx="0" cy="843930"/>
          </a:xfrm>
          <a:prstGeom prst="line">
            <a:avLst/>
          </a:prstGeom>
          <a:ln w="38100">
            <a:solidFill>
              <a:srgbClr val="3701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06" name="Picture 110" descr="G:\Смешарики\73acb249683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4" y="4105389"/>
            <a:ext cx="2090967" cy="254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46" name="Прямоугольник 4145"/>
          <p:cNvSpPr/>
          <p:nvPr/>
        </p:nvSpPr>
        <p:spPr>
          <a:xfrm>
            <a:off x="357158" y="357166"/>
            <a:ext cx="878684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Волков бояться – в 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лес не 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ходить.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2">
                <a:lumMod val="60000"/>
                <a:lumOff val="40000"/>
              </a:schemeClr>
            </a:gs>
            <a:gs pos="32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16632"/>
            <a:ext cx="8784976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 descr="G:\Смешарики\0_a0e86_d92fef83_XL (2)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6320"/>
            <a:ext cx="2216671" cy="267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6692900" cy="402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596" y="428604"/>
            <a:ext cx="81873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Мороз ленивого </a:t>
            </a: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нос 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хватает.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2">
                <a:lumMod val="60000"/>
                <a:lumOff val="40000"/>
              </a:schemeClr>
            </a:gs>
            <a:gs pos="32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16632"/>
            <a:ext cx="8784976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66"/>
          <a:stretch>
            <a:fillRect/>
          </a:stretch>
        </p:blipFill>
        <p:spPr bwMode="auto">
          <a:xfrm>
            <a:off x="280989" y="1482725"/>
            <a:ext cx="6815848" cy="389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1472" y="357166"/>
            <a:ext cx="73663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Старый друг лучше новых двух.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Picture 2" descr="C:\Users\Данилка\Desktop\0_69936_ae7fd30d_X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803" y="1844824"/>
            <a:ext cx="2016224" cy="213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2">
                <a:lumMod val="60000"/>
                <a:lumOff val="40000"/>
              </a:schemeClr>
            </a:gs>
            <a:gs pos="32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16632"/>
            <a:ext cx="8784976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675" y="1416050"/>
            <a:ext cx="6899275" cy="403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85852" y="357166"/>
            <a:ext cx="617047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Ученье 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 труд всё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перетрут.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Picture 2" descr="C:\Users\Данилка\Desktop\смешарики__67_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1" y="1772816"/>
            <a:ext cx="2266950" cy="256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323528" y="4149080"/>
            <a:ext cx="504056" cy="57606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Клипарт\Смешарики\smeshariki_wp046.jp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4992" cy="691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2714620"/>
            <a:ext cx="5194920" cy="290037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</a:t>
            </a:r>
            <a:r>
              <a:rPr lang="ru-RU" sz="36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опробуй найти </a:t>
            </a:r>
            <a:endParaRPr lang="ru-RU" sz="3600" b="1" i="1" dirty="0" smtClean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pPr algn="ctr"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и </a:t>
            </a:r>
            <a:r>
              <a:rPr lang="ru-RU" sz="36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исправить ошибки </a:t>
            </a:r>
            <a:endParaRPr lang="ru-RU" sz="3600" b="1" i="1" dirty="0" smtClean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pPr algn="ctr"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в пословицах.</a:t>
            </a:r>
            <a:endParaRPr lang="ru-RU" sz="3600" b="1" i="1" dirty="0" smtClean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0" y="116632"/>
            <a:ext cx="9214992" cy="122413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3433" y="267035"/>
            <a:ext cx="80927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Задание от </a:t>
            </a:r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Кар-Карыча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5">
                <a:lumMod val="60000"/>
                <a:lumOff val="40000"/>
              </a:schemeClr>
            </a:gs>
            <a:gs pos="0">
              <a:schemeClr val="accent1">
                <a:tint val="44500"/>
                <a:satMod val="160000"/>
              </a:schemeClr>
            </a:gs>
            <a:gs pos="86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500166" y="285728"/>
            <a:ext cx="5486400" cy="56673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42960" y="980728"/>
            <a:ext cx="8001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3568" y="1340768"/>
            <a:ext cx="9072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1928802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97192" y="1193816"/>
            <a:ext cx="7858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3429000"/>
            <a:ext cx="110728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3857628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4286256"/>
            <a:ext cx="10572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3064" y="1923188"/>
            <a:ext cx="72393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Шило в кошельке не утаишь.</a:t>
            </a:r>
            <a:endParaRPr lang="ru-RU" b="1" i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Волка зайцы кормят.</a:t>
            </a:r>
            <a:endParaRPr lang="ru-RU" b="1" i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Тяжело в учении, легко на каникулах.</a:t>
            </a:r>
            <a:endParaRPr lang="ru-RU" b="1" i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Что с возу упало, то другие найдут.</a:t>
            </a:r>
            <a:endParaRPr lang="ru-RU" b="1" i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Волков бояться – из дома не высовываться.</a:t>
            </a:r>
            <a:endParaRPr lang="ru-RU" b="1" i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Умный в гору не пойдет, умный гору подорвет</a:t>
            </a:r>
            <a:endParaRPr lang="ru-RU" b="1" i="1" dirty="0" smtClean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>
              <a:buAutoNum type="arabicPeriod"/>
            </a:pPr>
            <a:endParaRPr lang="ru-RU" b="1" i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1857364"/>
            <a:ext cx="150019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в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мешке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643306" y="2285992"/>
            <a:ext cx="5322910" cy="499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ноги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786446" y="2762628"/>
            <a:ext cx="31723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в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бою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715007" y="3157454"/>
            <a:ext cx="305621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пропало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500826" y="3544959"/>
            <a:ext cx="245797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в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лес не ходить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786577" y="3989937"/>
            <a:ext cx="390053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одойдет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b="1" i="1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85918" y="2071678"/>
            <a:ext cx="1214446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571604" y="2500306"/>
            <a:ext cx="857256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786182" y="2928934"/>
            <a:ext cx="1928826" cy="285752"/>
          </a:xfrm>
          <a:prstGeom prst="rect">
            <a:avLst/>
          </a:prstGeom>
          <a:noFill/>
          <a:ln w="412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500430" y="3357562"/>
            <a:ext cx="207170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071802" y="3714752"/>
            <a:ext cx="3429024" cy="3571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500694" y="4143380"/>
            <a:ext cx="1285884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Picture 2" descr="C:\Users\Данилка\Desktop\0_663dc_c143a956_XL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4583012"/>
            <a:ext cx="2292180" cy="227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Блок-схема: альтернативный процесс 33"/>
          <p:cNvSpPr/>
          <p:nvPr/>
        </p:nvSpPr>
        <p:spPr>
          <a:xfrm>
            <a:off x="0" y="116632"/>
            <a:ext cx="9214992" cy="122413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Задание от </a:t>
            </a:r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Кар-Карыча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  <p:bldP spid="24" grpId="0"/>
      <p:bldP spid="25" grpId="0"/>
      <p:bldP spid="27" grpId="0"/>
      <p:bldP spid="21" grpId="0" animBg="1"/>
      <p:bldP spid="28" grpId="0" animBg="1"/>
      <p:bldP spid="29" grpId="0" animBg="1"/>
      <p:bldP spid="31" grpId="0" animBg="1"/>
      <p:bldP spid="3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Смешарики\smeshariki_wp06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01"/>
            <a:ext cx="9152101" cy="686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1250" y="2060848"/>
            <a:ext cx="6919062" cy="3528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Подбери к картинке подходящую по смыслу пословицу.</a:t>
            </a: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802" y="117972"/>
            <a:ext cx="9036496" cy="12948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62124" y="349874"/>
            <a:ext cx="848879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Пословица недаром молвится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6">
                <a:lumMod val="75000"/>
              </a:schemeClr>
            </a:gs>
            <a:gs pos="12000">
              <a:srgbClr val="FFFF00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Пословицы и поговорки\Пословицы и поговорки - иллюстрации\Poslovici_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4147" r="6777" b="7803"/>
          <a:stretch>
            <a:fillRect/>
          </a:stretch>
        </p:blipFill>
        <p:spPr bwMode="auto">
          <a:xfrm>
            <a:off x="1714479" y="2000240"/>
            <a:ext cx="6325201" cy="442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0" y="201547"/>
            <a:ext cx="9144000" cy="10801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285728"/>
            <a:ext cx="780668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Друг познаётся в беде.</a:t>
            </a:r>
            <a:endParaRPr lang="ru-RU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6">
                <a:lumMod val="75000"/>
              </a:schemeClr>
            </a:gs>
            <a:gs pos="12000">
              <a:srgbClr val="FFFF00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7504" y="260648"/>
            <a:ext cx="8928992" cy="10801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F:\Пословицы и поговорки\Пословицы и поговорки - иллюстрации\Poslovici_15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1" t="3943" r="7081" b="6966"/>
          <a:stretch>
            <a:fillRect/>
          </a:stretch>
        </p:blipFill>
        <p:spPr bwMode="auto">
          <a:xfrm>
            <a:off x="1500166" y="1571612"/>
            <a:ext cx="6721290" cy="471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596" y="500042"/>
            <a:ext cx="80550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Семь раз отмерь, один раз отрежь.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6">
                <a:lumMod val="75000"/>
              </a:schemeClr>
            </a:gs>
            <a:gs pos="12000">
              <a:srgbClr val="FFFF00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7504" y="260648"/>
            <a:ext cx="8928992" cy="10801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F:\Пословицы и поговорки\Пословицы и поговорки - иллюстрации\Poslovici_10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8" t="3529" r="7516" b="8631"/>
          <a:stretch>
            <a:fillRect/>
          </a:stretch>
        </p:blipFill>
        <p:spPr bwMode="auto">
          <a:xfrm>
            <a:off x="1460309" y="1556792"/>
            <a:ext cx="6786785" cy="472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42910" y="500042"/>
            <a:ext cx="77627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Поспешишь – людей насмешишь.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6">
                <a:lumMod val="75000"/>
              </a:schemeClr>
            </a:gs>
            <a:gs pos="12000">
              <a:srgbClr val="FFFF00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7504" y="260648"/>
            <a:ext cx="8928992" cy="108012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0" name="Picture 2" descr="F:\Пословицы и поговорки\Пословицы и поговорки - иллюстрации\Poslovici_5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6" t="7012" r="7642" b="4664"/>
          <a:stretch>
            <a:fillRect/>
          </a:stretch>
        </p:blipFill>
        <p:spPr bwMode="auto">
          <a:xfrm>
            <a:off x="1071538" y="1428736"/>
            <a:ext cx="7114307" cy="50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034" y="428604"/>
            <a:ext cx="80854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Есть терпение – будет и умение.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Смешарики\smeshariki_wp07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" y="116632"/>
            <a:ext cx="9143999" cy="12961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85918" y="357166"/>
            <a:ext cx="70405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Творческое задание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928802"/>
            <a:ext cx="4978896" cy="422596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Нарисуйте любую пословицу или поговорку</a:t>
            </a:r>
            <a:endParaRPr lang="ru-RU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отправьте фотографию Татьяне Сергеевне.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Данилка\Desktop\dce0c5e5bebf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1142976" cy="169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>
                <a:lumMod val="20000"/>
                <a:lumOff val="80000"/>
              </a:schemeClr>
            </a:gs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357166"/>
            <a:ext cx="821533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 свидания, ребята!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71538" y="1285860"/>
            <a:ext cx="7072362" cy="4755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00034" y="5842337"/>
            <a:ext cx="821533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 скорой встречи!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2766</Words>
  <Application>WPS Presentation</Application>
  <PresentationFormat>Экран (4:3)</PresentationFormat>
  <Paragraphs>153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SimSun</vt:lpstr>
      <vt:lpstr>Wingdings</vt:lpstr>
      <vt:lpstr>Bookman Old Style</vt:lpstr>
      <vt:lpstr>Times New Roman</vt:lpstr>
      <vt:lpstr>Calibri</vt:lpstr>
      <vt:lpstr>Microsoft YaHei</vt:lpstr>
      <vt:lpstr>Arial Unicode MS</vt:lpstr>
      <vt:lpstr>Тема Office</vt:lpstr>
      <vt:lpstr>«Пословицы и поговорки»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Данилка</dc:creator>
  <cp:lastModifiedBy>Татьяна</cp:lastModifiedBy>
  <cp:revision>63</cp:revision>
  <dcterms:created xsi:type="dcterms:W3CDTF">2012-04-17T10:24:00Z</dcterms:created>
  <dcterms:modified xsi:type="dcterms:W3CDTF">2025-09-28T17:24:20Z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8D72815B6C2542CF9C73B4CB44A6AD15_12</vt:lpwstr>
  </property>
  <property fmtid="{D5CDD505-2E9C-101B-9397-08002B2CF9AE}" pid="3" name="KSOProductBuildVer">
    <vt:lpwstr>1049-12.2.0.22549</vt:lpwstr>
  </property>
</Properties>
</file>