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Georgia" panose="02040502050405020303" pitchFamily="18" charset="0"/>
      <p:regular r:id="rId17"/>
      <p:bold r:id="rId18"/>
      <p:italic r:id="rId19"/>
      <p:boldItalic r:id="rId20"/>
    </p:embeddedFont>
    <p:embeddedFont>
      <p:font typeface="Kanit Light" panose="020B0604020202020204" charset="-34"/>
      <p:regular r:id="rId21"/>
    </p:embeddedFont>
    <p:embeddedFont>
      <p:font typeface="Martel Sans" panose="020B0604020202020204" charset="0"/>
      <p:regular r:id="rId2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2" d="100"/>
          <a:sy n="62" d="100"/>
        </p:scale>
        <p:origin x="56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5521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2827" y="778220"/>
            <a:ext cx="13185681" cy="3010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dirty="0">
                <a:solidFill>
                  <a:srgbClr val="C0000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Безопасный путь в школу: </a:t>
            </a:r>
            <a:endParaRPr lang="ru-RU" sz="4450" dirty="0">
              <a:solidFill>
                <a:srgbClr val="C00000"/>
              </a:solidFill>
              <a:latin typeface="Kanit Light" pitchFamily="34" charset="0"/>
              <a:ea typeface="Kanit Light" pitchFamily="34" charset="-122"/>
              <a:cs typeface="Kanit Light" pitchFamily="34" charset="-120"/>
            </a:endParaRPr>
          </a:p>
          <a:p>
            <a:pPr marL="0" indent="0" algn="ctr">
              <a:lnSpc>
                <a:spcPts val="5550"/>
              </a:lnSpc>
              <a:buNone/>
            </a:pPr>
            <a:r>
              <a:rPr lang="ru-RU" sz="4450" dirty="0">
                <a:solidFill>
                  <a:srgbClr val="C0000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р</a:t>
            </a:r>
            <a:r>
              <a:rPr lang="en-US" sz="4450" dirty="0" err="1">
                <a:solidFill>
                  <a:srgbClr val="C0000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уководство</a:t>
            </a:r>
            <a:r>
              <a:rPr lang="en-US" sz="4450" dirty="0">
                <a:solidFill>
                  <a:srgbClr val="C0000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 для родителей</a:t>
            </a:r>
            <a:endParaRPr lang="en-US" sz="4450" dirty="0">
              <a:solidFill>
                <a:srgbClr val="C00000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452827" y="3886051"/>
            <a:ext cx="5111065" cy="197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4000" dirty="0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Создание </a:t>
            </a:r>
            <a:r>
              <a:rPr lang="en-US" sz="4000" dirty="0" err="1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безопасного</a:t>
            </a:r>
            <a:r>
              <a:rPr lang="en-US" sz="4000" dirty="0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 </a:t>
            </a:r>
            <a:endParaRPr lang="ru-RU" sz="4000" dirty="0">
              <a:solidFill>
                <a:srgbClr val="002060"/>
              </a:solidFill>
              <a:latin typeface="Georgia" panose="02040502050405020303" pitchFamily="18" charset="0"/>
              <a:ea typeface="Martel Sans" pitchFamily="34" charset="-122"/>
              <a:cs typeface="Martel Sans" pitchFamily="34" charset="-12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000" dirty="0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и </a:t>
            </a:r>
            <a:r>
              <a:rPr lang="en-US" sz="4000" dirty="0" err="1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спокойного</a:t>
            </a:r>
            <a:r>
              <a:rPr lang="ru-RU" sz="4000" dirty="0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маршрута</a:t>
            </a:r>
            <a:r>
              <a:rPr lang="en-US" sz="4000" dirty="0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 </a:t>
            </a:r>
            <a:endParaRPr lang="ru-RU" sz="4000" dirty="0">
              <a:solidFill>
                <a:srgbClr val="002060"/>
              </a:solidFill>
              <a:latin typeface="Georgia" panose="02040502050405020303" pitchFamily="18" charset="0"/>
              <a:ea typeface="Martel Sans" pitchFamily="34" charset="-122"/>
              <a:cs typeface="Martel Sans" pitchFamily="34" charset="-12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000" dirty="0" err="1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для</a:t>
            </a:r>
            <a:r>
              <a:rPr lang="en-US" sz="4000" dirty="0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 наших детей.</a:t>
            </a:r>
            <a:endParaRPr lang="en-US" sz="40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4885A8BB-3D83-4F30-9B3F-AE9C6D573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985" y="3498742"/>
            <a:ext cx="8410415" cy="4730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9381" y="749617"/>
            <a:ext cx="12817134" cy="488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800"/>
              </a:lnSpc>
              <a:buNone/>
            </a:pPr>
            <a:r>
              <a:rPr lang="en-US" sz="3050" dirty="0">
                <a:solidFill>
                  <a:srgbClr val="C00000"/>
                </a:solidFill>
                <a:latin typeface="Georgia" panose="02040502050405020303" pitchFamily="18" charset="0"/>
                <a:ea typeface="Kanit Light" pitchFamily="34" charset="-122"/>
                <a:cs typeface="Kanit Light" pitchFamily="34" charset="-120"/>
              </a:rPr>
              <a:t>Обеспечение безопасности: Почему это важно?</a:t>
            </a:r>
            <a:endParaRPr lang="en-US" sz="3050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59381" y="1628299"/>
            <a:ext cx="13111639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Ежедневный маршрут в школу — это не просто перемещение. Это часть </a:t>
            </a:r>
            <a:r>
              <a:rPr lang="en-US" sz="1500" b="1" dirty="0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развития самостоятельности</a:t>
            </a:r>
            <a:r>
              <a:rPr lang="en-US" sz="1500" dirty="0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 ребенка и ключевой элемент его </a:t>
            </a:r>
            <a:r>
              <a:rPr lang="en-US" sz="1500" b="1" dirty="0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общей безопасности</a:t>
            </a:r>
            <a:r>
              <a:rPr lang="en-US" sz="1500" dirty="0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.</a:t>
            </a:r>
            <a:endParaRPr lang="en-US" sz="15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59381" y="2692479"/>
            <a:ext cx="3740468" cy="2186226"/>
          </a:xfrm>
          <a:prstGeom prst="roundRect">
            <a:avLst>
              <a:gd name="adj" fmla="val 5019"/>
            </a:avLst>
          </a:prstGeom>
          <a:solidFill>
            <a:srgbClr val="FFFFFF"/>
          </a:solidFill>
          <a:ln w="22860">
            <a:solidFill>
              <a:srgbClr val="C5D2C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6521" y="2692479"/>
            <a:ext cx="91440" cy="2186226"/>
          </a:xfrm>
          <a:prstGeom prst="roundRect">
            <a:avLst>
              <a:gd name="adj" fmla="val 89698"/>
            </a:avLst>
          </a:prstGeom>
          <a:solidFill>
            <a:srgbClr val="437066"/>
          </a:solidFill>
          <a:ln/>
        </p:spPr>
      </p:sp>
      <p:sp>
        <p:nvSpPr>
          <p:cNvPr id="6" name="Text 4"/>
          <p:cNvSpPr/>
          <p:nvPr/>
        </p:nvSpPr>
        <p:spPr>
          <a:xfrm>
            <a:off x="1046083" y="2910602"/>
            <a:ext cx="3202067" cy="3050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2060"/>
                </a:solidFill>
                <a:latin typeface="Georgia" panose="02040502050405020303" pitchFamily="18" charset="0"/>
                <a:ea typeface="Kanit Light" pitchFamily="34" charset="-122"/>
                <a:cs typeface="Kanit Light" pitchFamily="34" charset="-120"/>
              </a:rPr>
              <a:t>Психологический комфорт</a:t>
            </a:r>
            <a:endParaRPr lang="en-US" sz="19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46083" y="3410903"/>
            <a:ext cx="3235643" cy="937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Ребенок чувствует себя увереннее, зная маршрут и потенциальные риски.</a:t>
            </a:r>
            <a:endParaRPr lang="en-US" sz="15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729400" y="2875379"/>
            <a:ext cx="3740587" cy="2186226"/>
          </a:xfrm>
          <a:prstGeom prst="roundRect">
            <a:avLst>
              <a:gd name="adj" fmla="val 5019"/>
            </a:avLst>
          </a:prstGeom>
          <a:solidFill>
            <a:srgbClr val="FFFFFF"/>
          </a:solidFill>
          <a:ln w="2286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672251" y="2692479"/>
            <a:ext cx="91440" cy="2186226"/>
          </a:xfrm>
          <a:prstGeom prst="roundRect">
            <a:avLst>
              <a:gd name="adj" fmla="val 89698"/>
            </a:avLst>
          </a:prstGeom>
          <a:solidFill>
            <a:srgbClr val="437066"/>
          </a:solidFill>
          <a:ln/>
        </p:spPr>
      </p:sp>
      <p:sp>
        <p:nvSpPr>
          <p:cNvPr id="10" name="Text 8"/>
          <p:cNvSpPr/>
          <p:nvPr/>
        </p:nvSpPr>
        <p:spPr>
          <a:xfrm>
            <a:off x="4981813" y="2910602"/>
            <a:ext cx="2441019" cy="3050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2060"/>
                </a:solidFill>
                <a:latin typeface="Georgia" panose="02040502050405020303" pitchFamily="18" charset="0"/>
                <a:ea typeface="Kanit Light" pitchFamily="34" charset="-122"/>
                <a:cs typeface="Kanit Light" pitchFamily="34" charset="-120"/>
              </a:rPr>
              <a:t>Снижение рисков</a:t>
            </a:r>
            <a:endParaRPr lang="en-US" sz="19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981813" y="3410903"/>
            <a:ext cx="3235762" cy="1249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Знание правил дорожного движения и мест повышенной опасности минимизирует вероятность несчастных случаев.</a:t>
            </a:r>
            <a:endParaRPr lang="en-US" sz="15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59381" y="5073968"/>
            <a:ext cx="3740468" cy="2186226"/>
          </a:xfrm>
          <a:prstGeom prst="roundRect">
            <a:avLst>
              <a:gd name="adj" fmla="val 5019"/>
            </a:avLst>
          </a:prstGeom>
          <a:solidFill>
            <a:srgbClr val="FFFFFF"/>
          </a:solidFill>
          <a:ln w="22860">
            <a:solidFill>
              <a:srgbClr val="C5D2C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6521" y="5073968"/>
            <a:ext cx="91440" cy="2186226"/>
          </a:xfrm>
          <a:prstGeom prst="roundRect">
            <a:avLst>
              <a:gd name="adj" fmla="val 89698"/>
            </a:avLst>
          </a:prstGeom>
          <a:solidFill>
            <a:srgbClr val="437066"/>
          </a:solidFill>
          <a:ln/>
        </p:spPr>
      </p:sp>
      <p:sp>
        <p:nvSpPr>
          <p:cNvPr id="14" name="Text 12"/>
          <p:cNvSpPr/>
          <p:nvPr/>
        </p:nvSpPr>
        <p:spPr>
          <a:xfrm>
            <a:off x="1046083" y="5292090"/>
            <a:ext cx="2929057" cy="3050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2060"/>
                </a:solidFill>
                <a:latin typeface="Georgia" panose="02040502050405020303" pitchFamily="18" charset="0"/>
                <a:ea typeface="Kanit Light" pitchFamily="34" charset="-122"/>
                <a:cs typeface="Kanit Light" pitchFamily="34" charset="-120"/>
              </a:rPr>
              <a:t>Формирование навыков</a:t>
            </a:r>
            <a:endParaRPr lang="en-US" sz="19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046083" y="5792391"/>
            <a:ext cx="3235643" cy="1249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Самостоятельный путь в школу учит ответственности, внимательности и ориентации в пространстве.</a:t>
            </a:r>
            <a:endParaRPr lang="en-US" sz="15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6C701787-5922-4923-A7C2-4F73AF4F71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43" b="13743"/>
          <a:stretch/>
        </p:blipFill>
        <p:spPr bwMode="auto">
          <a:xfrm>
            <a:off x="8401288" y="4226004"/>
            <a:ext cx="6229113" cy="4003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85493"/>
            <a:ext cx="11798618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450"/>
              </a:lnSpc>
              <a:buNone/>
            </a:pPr>
            <a:r>
              <a:rPr lang="en-US" sz="3550" dirty="0">
                <a:solidFill>
                  <a:srgbClr val="C0000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Шаг 1: Выбор и планирование безопасного маршрута</a:t>
            </a:r>
            <a:endParaRPr lang="en-US" sz="3550" dirty="0">
              <a:solidFill>
                <a:srgbClr val="C0000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2106097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Не всегда самый короткий путь является самым безопасным. Приоритетом должна быть видимость, освещенность и наличие пешеходной инфраструктуры.</a:t>
            </a:r>
            <a:endParaRPr lang="en-US" sz="1750" dirty="0">
              <a:solidFill>
                <a:srgbClr val="002060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793790" y="3087053"/>
            <a:ext cx="4196358" cy="680442"/>
          </a:xfrm>
          <a:prstGeom prst="roundRect">
            <a:avLst>
              <a:gd name="adj" fmla="val 480029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21888" y="3214568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650" dirty="0">
                <a:solidFill>
                  <a:srgbClr val="00206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1</a:t>
            </a:r>
            <a:endParaRPr lang="en-US" sz="2650" dirty="0">
              <a:solidFill>
                <a:srgbClr val="00206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1020604" y="39943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206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Оцените варианты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1020604" y="4484727"/>
            <a:ext cx="374273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Пройдите каждый потенциальный маршрут самостоятельно, фиксируя опасные перекрестки и плохо освещенные участки.</a:t>
            </a:r>
            <a:endParaRPr lang="en-US" sz="1750" dirty="0">
              <a:solidFill>
                <a:srgbClr val="002060"/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5216962" y="3087053"/>
            <a:ext cx="4196358" cy="680442"/>
          </a:xfrm>
          <a:prstGeom prst="roundRect">
            <a:avLst>
              <a:gd name="adj" fmla="val 480029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145060" y="3214568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650" dirty="0">
                <a:solidFill>
                  <a:srgbClr val="00206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2</a:t>
            </a:r>
            <a:endParaRPr lang="en-US" sz="2650" dirty="0">
              <a:solidFill>
                <a:srgbClr val="002060"/>
              </a:solidFill>
            </a:endParaRPr>
          </a:p>
        </p:txBody>
      </p:sp>
      <p:sp>
        <p:nvSpPr>
          <p:cNvPr id="10" name="Text 8"/>
          <p:cNvSpPr/>
          <p:nvPr/>
        </p:nvSpPr>
        <p:spPr>
          <a:xfrm>
            <a:off x="5443776" y="3994309"/>
            <a:ext cx="374273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206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Ищите тротуары и переходы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5443776" y="4839057"/>
            <a:ext cx="374273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Выбирайте маршрут с четко обозначенными пешеходными дорожками, светофорами и "зебрами".</a:t>
            </a:r>
            <a:endParaRPr lang="en-US" sz="1750" dirty="0">
              <a:solidFill>
                <a:srgbClr val="002060"/>
              </a:solidFill>
            </a:endParaRPr>
          </a:p>
        </p:txBody>
      </p:sp>
      <p:sp>
        <p:nvSpPr>
          <p:cNvPr id="12" name="Shape 10"/>
          <p:cNvSpPr/>
          <p:nvPr/>
        </p:nvSpPr>
        <p:spPr>
          <a:xfrm>
            <a:off x="9640133" y="3087053"/>
            <a:ext cx="4196358" cy="680442"/>
          </a:xfrm>
          <a:prstGeom prst="roundRect">
            <a:avLst>
              <a:gd name="adj" fmla="val 480029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568232" y="3214568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650" dirty="0">
                <a:solidFill>
                  <a:srgbClr val="00206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3</a:t>
            </a:r>
            <a:endParaRPr lang="en-US" sz="2650" dirty="0">
              <a:solidFill>
                <a:srgbClr val="002060"/>
              </a:solidFill>
            </a:endParaRPr>
          </a:p>
        </p:txBody>
      </p:sp>
      <p:sp>
        <p:nvSpPr>
          <p:cNvPr id="14" name="Text 12"/>
          <p:cNvSpPr/>
          <p:nvPr/>
        </p:nvSpPr>
        <p:spPr>
          <a:xfrm>
            <a:off x="9866948" y="3994309"/>
            <a:ext cx="374273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206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Ориентиры и "Безопасные места"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15" name="Text 13"/>
          <p:cNvSpPr/>
          <p:nvPr/>
        </p:nvSpPr>
        <p:spPr>
          <a:xfrm>
            <a:off x="9866948" y="4839057"/>
            <a:ext cx="374273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Определите на маршруте здания (магазины, библиотеки, полиция), куда ребенок может обратиться за помощью.</a:t>
            </a:r>
            <a:endParaRPr lang="en-US" sz="1750" dirty="0">
              <a:solidFill>
                <a:srgbClr val="002060"/>
              </a:solidFill>
            </a:endParaRPr>
          </a:p>
        </p:txBody>
      </p:sp>
      <p:sp>
        <p:nvSpPr>
          <p:cNvPr id="16" name="Text 14"/>
          <p:cNvSpPr/>
          <p:nvPr/>
        </p:nvSpPr>
        <p:spPr>
          <a:xfrm>
            <a:off x="793790" y="6781205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Помните: маршрут должен быть согласован и </a:t>
            </a:r>
            <a:r>
              <a:rPr lang="en-US" sz="1750" b="1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отрепетирован</a:t>
            </a:r>
            <a:r>
              <a:rPr lang="en-US" sz="175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вместе с ребенком несколько раз.</a:t>
            </a:r>
            <a:endParaRPr lang="en-US" sz="175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729377"/>
            <a:ext cx="12875715" cy="1020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3200" dirty="0">
                <a:solidFill>
                  <a:srgbClr val="C0000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Шаг 2: Обучение правилам дорожного движения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1979533"/>
            <a:ext cx="7556421" cy="653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Знание ПДД – это не просто теоретическая информация, а жизненно важный навык. Практикуйте эти правила вместе.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793790" y="2862501"/>
            <a:ext cx="459224" cy="459224"/>
          </a:xfrm>
          <a:prstGeom prst="roundRect">
            <a:avLst>
              <a:gd name="adj" fmla="val 18671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457087" y="2932628"/>
            <a:ext cx="4730234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Остановись, посмотри, послушай, иди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457087" y="3373874"/>
            <a:ext cx="6893123" cy="653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Это правило должно стать автоматическим перед каждым переходом улицы, даже на светофоре.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93790" y="4435554"/>
            <a:ext cx="459224" cy="459224"/>
          </a:xfrm>
          <a:prstGeom prst="roundRect">
            <a:avLst>
              <a:gd name="adj" fmla="val 18671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457087" y="4505682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Никогда не выбегай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457087" y="4946928"/>
            <a:ext cx="6893123" cy="653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Напоминайте, что даже если они опаздывают, спешка на дороге опасна. Всегда двигаться уверенным шагом.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793790" y="6008608"/>
            <a:ext cx="459224" cy="459224"/>
          </a:xfrm>
          <a:prstGeom prst="roundRect">
            <a:avLst>
              <a:gd name="adj" fmla="val 18671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457087" y="6078736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Видимость — ключ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1253014" y="6651105"/>
            <a:ext cx="6893123" cy="980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Учите детей устанавливать зрительный контакт с водителями перед тем, как пересечь дорогу. Ношение яркой одежды или светоотражающих элементов обязательно.</a:t>
            </a:r>
            <a:endParaRPr lang="en-US" sz="16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C404FE9-8FB5-4B28-B232-22A610DED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1431" y="4262034"/>
            <a:ext cx="6288970" cy="392339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3309" y="1077040"/>
            <a:ext cx="13042821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450"/>
              </a:lnSpc>
              <a:buNone/>
            </a:pPr>
            <a:r>
              <a:rPr lang="en-US" sz="3550" dirty="0">
                <a:solidFill>
                  <a:srgbClr val="C0000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Шаг 3: Обеспечение видимости и внимания</a:t>
            </a:r>
            <a:endParaRPr lang="en-US" sz="3550" dirty="0">
              <a:solidFill>
                <a:srgbClr val="C0000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286309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Детям нужно быть не только внимательными, но и заметными для других участников движения.</a:t>
            </a:r>
            <a:endParaRPr lang="en-US" sz="1750" dirty="0">
              <a:solidFill>
                <a:srgbClr val="002060"/>
              </a:solidFill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481149"/>
            <a:ext cx="680442" cy="68044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4445079"/>
            <a:ext cx="405669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206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Светоотражающие элементы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793790" y="4935498"/>
            <a:ext cx="415861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Закрепите фликеры на рюкзаке, куртке и обуви. Они делают ребенка заметным в условиях плохой освещенности.</a:t>
            </a:r>
            <a:endParaRPr lang="en-US" sz="1750" dirty="0">
              <a:solidFill>
                <a:srgbClr val="002060"/>
              </a:solidFill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893" y="3481149"/>
            <a:ext cx="680442" cy="68044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35893" y="444507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206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Яркая одежда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9" name="Text 5"/>
          <p:cNvSpPr/>
          <p:nvPr/>
        </p:nvSpPr>
        <p:spPr>
          <a:xfrm>
            <a:off x="5235893" y="4935498"/>
            <a:ext cx="415861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Предпочитайте верхнюю одежду ярких, контрастных цветов, которые выделяются на фоне городского пейзажа.</a:t>
            </a:r>
            <a:endParaRPr lang="en-US" sz="1750" dirty="0">
              <a:solidFill>
                <a:srgbClr val="002060"/>
              </a:solidFill>
            </a:endParaRPr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995" y="3481149"/>
            <a:ext cx="680442" cy="68044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77995" y="444507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206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Отказ от гаджетов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12" name="Text 7"/>
          <p:cNvSpPr/>
          <p:nvPr/>
        </p:nvSpPr>
        <p:spPr>
          <a:xfrm>
            <a:off x="9677995" y="4935498"/>
            <a:ext cx="415861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Объясните, что наушники или игры отвлекают внимание, лишая возможности слышать приближающиеся автомобили.</a:t>
            </a:r>
            <a:endParaRPr lang="en-US" sz="175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2114" y="575191"/>
            <a:ext cx="13696807" cy="522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100"/>
              </a:lnSpc>
              <a:buNone/>
            </a:pPr>
            <a:r>
              <a:rPr lang="en-US" sz="3250" dirty="0">
                <a:solidFill>
                  <a:srgbClr val="C0000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Соблюдение "Правила трех шагов"</a:t>
            </a:r>
            <a:endParaRPr lang="en-US" sz="3250" dirty="0">
              <a:solidFill>
                <a:srgbClr val="C0000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32115" y="1516499"/>
            <a:ext cx="13166169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Это простое правило помогает детям избегать потенциально опасных ситуаций с незнакомцами.</a:t>
            </a:r>
            <a:endParaRPr lang="en-US" sz="1600" dirty="0">
              <a:solidFill>
                <a:srgbClr val="002060"/>
              </a:solidFill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8764" y="2086451"/>
            <a:ext cx="7732871" cy="458950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7466" y="3208202"/>
            <a:ext cx="658295" cy="65829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830965" y="5426246"/>
            <a:ext cx="1922223" cy="740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dirty="0">
                <a:solidFill>
                  <a:srgbClr val="00206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Сообщи взрослому</a:t>
            </a:r>
            <a:endParaRPr lang="en-US" sz="1350" dirty="0">
              <a:solidFill>
                <a:srgbClr val="002060"/>
              </a:solidFill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7487" y="3209436"/>
            <a:ext cx="658295" cy="65829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408438" y="5241101"/>
            <a:ext cx="1922223" cy="1110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dirty="0">
                <a:solidFill>
                  <a:srgbClr val="00206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Не принимай подарки</a:t>
            </a:r>
            <a:endParaRPr lang="en-US" sz="1350" dirty="0">
              <a:solidFill>
                <a:srgbClr val="002060"/>
              </a:solidFill>
            </a:endParaRPr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4958" y="3209436"/>
            <a:ext cx="658296" cy="658296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3946412" y="5241101"/>
            <a:ext cx="1922224" cy="1110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dirty="0">
                <a:solidFill>
                  <a:srgbClr val="00206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Не разговаривай</a:t>
            </a:r>
            <a:endParaRPr lang="en-US" sz="1350" dirty="0">
              <a:solidFill>
                <a:srgbClr val="002060"/>
              </a:solidFill>
            </a:endParaRPr>
          </a:p>
        </p:txBody>
      </p:sp>
      <p:sp>
        <p:nvSpPr>
          <p:cNvPr id="11" name="Text 5"/>
          <p:cNvSpPr/>
          <p:nvPr/>
        </p:nvSpPr>
        <p:spPr>
          <a:xfrm>
            <a:off x="1045845" y="7146488"/>
            <a:ext cx="12852440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«Важно не напугать ребенка, а научить его </a:t>
            </a:r>
            <a:r>
              <a:rPr lang="en-US" sz="1600" b="1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распознавать и избегать</a:t>
            </a:r>
            <a:r>
              <a:rPr lang="en-US" sz="160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нежелательное внимание, не вступая в диалог.»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2" name="Shape 6"/>
          <p:cNvSpPr/>
          <p:nvPr/>
        </p:nvSpPr>
        <p:spPr>
          <a:xfrm>
            <a:off x="732115" y="6911221"/>
            <a:ext cx="22860" cy="805220"/>
          </a:xfrm>
          <a:prstGeom prst="rect">
            <a:avLst/>
          </a:prstGeom>
          <a:solidFill>
            <a:srgbClr val="437066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075" y="623172"/>
            <a:ext cx="13310383" cy="640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3000" dirty="0">
                <a:solidFill>
                  <a:srgbClr val="C0000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Подготовка к нештатным ситуациям</a:t>
            </a:r>
            <a:endParaRPr lang="en-US" sz="3000" dirty="0">
              <a:solidFill>
                <a:srgbClr val="C00000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793075" y="1321475"/>
            <a:ext cx="7557849" cy="6162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Мы надеемся на лучшее, но должны подготовить детей к возможным непредвиденным обстоятельствам на пути.</a:t>
            </a:r>
            <a:endParaRPr lang="en-US" sz="1500" dirty="0">
              <a:solidFill>
                <a:srgbClr val="002060"/>
              </a:solidFill>
            </a:endParaRPr>
          </a:p>
        </p:txBody>
      </p:sp>
      <p:sp>
        <p:nvSpPr>
          <p:cNvPr id="5" name="Shape 2"/>
          <p:cNvSpPr/>
          <p:nvPr/>
        </p:nvSpPr>
        <p:spPr>
          <a:xfrm>
            <a:off x="793075" y="2443282"/>
            <a:ext cx="3682603" cy="2954774"/>
          </a:xfrm>
          <a:prstGeom prst="roundRect">
            <a:avLst>
              <a:gd name="adj" fmla="val 3714"/>
            </a:avLst>
          </a:prstGeom>
          <a:solidFill>
            <a:srgbClr val="FFFFFF"/>
          </a:solidFill>
          <a:ln/>
        </p:spPr>
      </p:sp>
      <p:sp>
        <p:nvSpPr>
          <p:cNvPr id="6" name="Shape 3"/>
          <p:cNvSpPr/>
          <p:nvPr/>
        </p:nvSpPr>
        <p:spPr>
          <a:xfrm>
            <a:off x="793075" y="2420422"/>
            <a:ext cx="3682603" cy="91440"/>
          </a:xfrm>
          <a:prstGeom prst="roundRect">
            <a:avLst>
              <a:gd name="adj" fmla="val 88476"/>
            </a:avLst>
          </a:prstGeom>
          <a:solidFill>
            <a:srgbClr val="437066"/>
          </a:solidFill>
          <a:ln/>
        </p:spPr>
      </p:sp>
      <p:sp>
        <p:nvSpPr>
          <p:cNvPr id="7" name="Shape 4"/>
          <p:cNvSpPr/>
          <p:nvPr/>
        </p:nvSpPr>
        <p:spPr>
          <a:xfrm>
            <a:off x="2345472" y="2154436"/>
            <a:ext cx="577810" cy="577810"/>
          </a:xfrm>
          <a:prstGeom prst="roundRect">
            <a:avLst>
              <a:gd name="adj" fmla="val 158253"/>
            </a:avLst>
          </a:prstGeom>
          <a:solidFill>
            <a:srgbClr val="437066"/>
          </a:solidFill>
          <a:ln/>
        </p:spPr>
      </p:sp>
      <p:sp>
        <p:nvSpPr>
          <p:cNvPr id="8" name="Text 5"/>
          <p:cNvSpPr/>
          <p:nvPr/>
        </p:nvSpPr>
        <p:spPr>
          <a:xfrm>
            <a:off x="2518827" y="2298859"/>
            <a:ext cx="231100" cy="288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00206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1</a:t>
            </a:r>
            <a:endParaRPr lang="en-US" sz="1800" dirty="0">
              <a:solidFill>
                <a:srgbClr val="002060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1008459" y="2924770"/>
            <a:ext cx="3251835" cy="6017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00206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Что делать, если потерялся?</a:t>
            </a:r>
            <a:endParaRPr lang="en-US" sz="1850" dirty="0">
              <a:solidFill>
                <a:srgbClr val="002060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1008459" y="3642003"/>
            <a:ext cx="3251835" cy="1540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Знать домашний адрес и телефон одного из родителей наизусть. Обращаться только к людям в форме (полиция, охрана) или к "Безопасным местам".</a:t>
            </a:r>
            <a:endParaRPr lang="en-US" sz="1500" dirty="0">
              <a:solidFill>
                <a:srgbClr val="002060"/>
              </a:solidFill>
            </a:endParaRPr>
          </a:p>
        </p:txBody>
      </p:sp>
      <p:sp>
        <p:nvSpPr>
          <p:cNvPr id="11" name="Shape 8"/>
          <p:cNvSpPr/>
          <p:nvPr/>
        </p:nvSpPr>
        <p:spPr>
          <a:xfrm>
            <a:off x="4668203" y="2443282"/>
            <a:ext cx="3682722" cy="2954774"/>
          </a:xfrm>
          <a:prstGeom prst="roundRect">
            <a:avLst>
              <a:gd name="adj" fmla="val 3714"/>
            </a:avLst>
          </a:prstGeom>
          <a:solidFill>
            <a:srgbClr val="FFFFFF"/>
          </a:solidFill>
          <a:ln/>
        </p:spPr>
      </p:sp>
      <p:sp>
        <p:nvSpPr>
          <p:cNvPr id="12" name="Shape 9"/>
          <p:cNvSpPr/>
          <p:nvPr/>
        </p:nvSpPr>
        <p:spPr>
          <a:xfrm>
            <a:off x="4668203" y="2420422"/>
            <a:ext cx="3682722" cy="91440"/>
          </a:xfrm>
          <a:prstGeom prst="roundRect">
            <a:avLst>
              <a:gd name="adj" fmla="val 88476"/>
            </a:avLst>
          </a:prstGeom>
          <a:solidFill>
            <a:srgbClr val="437066"/>
          </a:solidFill>
          <a:ln/>
        </p:spPr>
      </p:sp>
      <p:sp>
        <p:nvSpPr>
          <p:cNvPr id="13" name="Shape 10"/>
          <p:cNvSpPr/>
          <p:nvPr/>
        </p:nvSpPr>
        <p:spPr>
          <a:xfrm>
            <a:off x="6220599" y="2154436"/>
            <a:ext cx="577810" cy="577810"/>
          </a:xfrm>
          <a:prstGeom prst="roundRect">
            <a:avLst>
              <a:gd name="adj" fmla="val 158253"/>
            </a:avLst>
          </a:prstGeom>
          <a:solidFill>
            <a:srgbClr val="437066"/>
          </a:solidFill>
          <a:ln/>
        </p:spPr>
      </p:sp>
      <p:sp>
        <p:nvSpPr>
          <p:cNvPr id="14" name="Text 11"/>
          <p:cNvSpPr/>
          <p:nvPr/>
        </p:nvSpPr>
        <p:spPr>
          <a:xfrm>
            <a:off x="6393954" y="2298859"/>
            <a:ext cx="231100" cy="288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00206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2</a:t>
            </a:r>
            <a:endParaRPr lang="en-US" sz="1800" dirty="0">
              <a:solidFill>
                <a:srgbClr val="002060"/>
              </a:solidFill>
            </a:endParaRPr>
          </a:p>
        </p:txBody>
      </p:sp>
      <p:sp>
        <p:nvSpPr>
          <p:cNvPr id="15" name="Text 12"/>
          <p:cNvSpPr/>
          <p:nvPr/>
        </p:nvSpPr>
        <p:spPr>
          <a:xfrm>
            <a:off x="4883587" y="2924770"/>
            <a:ext cx="3251954" cy="6017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00206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Что делать, если кто-то преследует?</a:t>
            </a:r>
            <a:endParaRPr lang="en-US" sz="1850" dirty="0">
              <a:solidFill>
                <a:srgbClr val="002060"/>
              </a:solidFill>
            </a:endParaRPr>
          </a:p>
        </p:txBody>
      </p:sp>
      <p:sp>
        <p:nvSpPr>
          <p:cNvPr id="16" name="Text 13"/>
          <p:cNvSpPr/>
          <p:nvPr/>
        </p:nvSpPr>
        <p:spPr>
          <a:xfrm>
            <a:off x="4883587" y="3642003"/>
            <a:ext cx="3251954" cy="1540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Бежать в ближайшее общественное место или "Безопасное место". Громко кричать: "Я не знаю этого человека!"</a:t>
            </a:r>
            <a:endParaRPr lang="en-US" sz="1500" dirty="0">
              <a:solidFill>
                <a:srgbClr val="002060"/>
              </a:solidFill>
            </a:endParaRPr>
          </a:p>
        </p:txBody>
      </p:sp>
      <p:sp>
        <p:nvSpPr>
          <p:cNvPr id="17" name="Shape 14"/>
          <p:cNvSpPr/>
          <p:nvPr/>
        </p:nvSpPr>
        <p:spPr>
          <a:xfrm>
            <a:off x="793075" y="5879425"/>
            <a:ext cx="7557849" cy="1729502"/>
          </a:xfrm>
          <a:prstGeom prst="roundRect">
            <a:avLst>
              <a:gd name="adj" fmla="val 6344"/>
            </a:avLst>
          </a:prstGeom>
          <a:solidFill>
            <a:srgbClr val="FFFFFF"/>
          </a:solidFill>
          <a:ln/>
        </p:spPr>
      </p:sp>
      <p:sp>
        <p:nvSpPr>
          <p:cNvPr id="18" name="Shape 15"/>
          <p:cNvSpPr/>
          <p:nvPr/>
        </p:nvSpPr>
        <p:spPr>
          <a:xfrm>
            <a:off x="793075" y="5856565"/>
            <a:ext cx="7557849" cy="91440"/>
          </a:xfrm>
          <a:prstGeom prst="roundRect">
            <a:avLst>
              <a:gd name="adj" fmla="val 88476"/>
            </a:avLst>
          </a:prstGeom>
          <a:solidFill>
            <a:srgbClr val="437066"/>
          </a:solidFill>
          <a:ln/>
        </p:spPr>
      </p:sp>
      <p:sp>
        <p:nvSpPr>
          <p:cNvPr id="19" name="Shape 16"/>
          <p:cNvSpPr/>
          <p:nvPr/>
        </p:nvSpPr>
        <p:spPr>
          <a:xfrm>
            <a:off x="4283095" y="5590580"/>
            <a:ext cx="577810" cy="577810"/>
          </a:xfrm>
          <a:prstGeom prst="roundRect">
            <a:avLst>
              <a:gd name="adj" fmla="val 158253"/>
            </a:avLst>
          </a:prstGeom>
          <a:solidFill>
            <a:srgbClr val="437066"/>
          </a:solidFill>
          <a:ln/>
        </p:spPr>
      </p:sp>
      <p:sp>
        <p:nvSpPr>
          <p:cNvPr id="20" name="Text 17"/>
          <p:cNvSpPr/>
          <p:nvPr/>
        </p:nvSpPr>
        <p:spPr>
          <a:xfrm>
            <a:off x="4456450" y="5735003"/>
            <a:ext cx="231100" cy="288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00206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3</a:t>
            </a:r>
            <a:endParaRPr lang="en-US" sz="1800" dirty="0">
              <a:solidFill>
                <a:srgbClr val="002060"/>
              </a:solidFill>
            </a:endParaRPr>
          </a:p>
        </p:txBody>
      </p:sp>
      <p:sp>
        <p:nvSpPr>
          <p:cNvPr id="21" name="Text 18"/>
          <p:cNvSpPr/>
          <p:nvPr/>
        </p:nvSpPr>
        <p:spPr>
          <a:xfrm>
            <a:off x="1008459" y="6360914"/>
            <a:ext cx="2941796" cy="3008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00206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Что делать, если травма?</a:t>
            </a:r>
            <a:endParaRPr lang="en-US" sz="1850" dirty="0">
              <a:solidFill>
                <a:srgbClr val="002060"/>
              </a:solidFill>
            </a:endParaRPr>
          </a:p>
        </p:txBody>
      </p:sp>
      <p:sp>
        <p:nvSpPr>
          <p:cNvPr id="22" name="Text 19"/>
          <p:cNvSpPr/>
          <p:nvPr/>
        </p:nvSpPr>
        <p:spPr>
          <a:xfrm>
            <a:off x="1008459" y="6777276"/>
            <a:ext cx="7127081" cy="6162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Позвонить родителям. Если это невозможно, попросить помощи у взрослого, которому можно доверять, объяснив ситуацию.</a:t>
            </a:r>
            <a:endParaRPr lang="en-US" sz="1500" dirty="0">
              <a:solidFill>
                <a:srgbClr val="002060"/>
              </a:solidFill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44F029E-E728-4995-8974-06A94C47E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5541" y="3526512"/>
            <a:ext cx="6549576" cy="468707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6506" y="492204"/>
            <a:ext cx="13104991" cy="4474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00"/>
              </a:lnSpc>
              <a:buNone/>
            </a:pPr>
            <a:r>
              <a:rPr lang="en-US" sz="2800" dirty="0">
                <a:solidFill>
                  <a:srgbClr val="C00000"/>
                </a:solidFill>
                <a:latin typeface="Georgia" panose="02040502050405020303" pitchFamily="18" charset="0"/>
                <a:ea typeface="Kanit Light" pitchFamily="34" charset="-122"/>
                <a:cs typeface="Kanit Light" pitchFamily="34" charset="-120"/>
              </a:rPr>
              <a:t>Особенности маршрута на велосипеде или самокате</a:t>
            </a:r>
            <a:endParaRPr lang="en-US" sz="2800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26507" y="1297662"/>
            <a:ext cx="13377386" cy="2864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Популярные средства передвижения требуют дополнительных знаний и защитной экипировки.</a:t>
            </a:r>
            <a:endParaRPr lang="en-US" sz="14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26507" y="1946553"/>
            <a:ext cx="6470332" cy="5729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b="1" dirty="0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Шлем обязателен:</a:t>
            </a:r>
            <a:r>
              <a:rPr lang="en-US" sz="1400" dirty="0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 Независимо от расстояния, шлем — это не предмет роскоши, а средство защиты.</a:t>
            </a:r>
            <a:endParaRPr lang="en-US" sz="14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26507" y="2582108"/>
            <a:ext cx="6470332" cy="8593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b="1" dirty="0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Знание правил для двухколесных:</a:t>
            </a:r>
            <a:r>
              <a:rPr lang="en-US" sz="1400" dirty="0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 Напоминайте, что велосипеды и самокаты должны двигаться по специально отведенным дорожкам или, в их отсутствие, по правилам, применимым к транспорту.</a:t>
            </a:r>
            <a:endParaRPr lang="en-US" sz="14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26507" y="3504128"/>
            <a:ext cx="6470332" cy="5729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b="1" dirty="0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Проверка перед поездкой:</a:t>
            </a:r>
            <a:r>
              <a:rPr lang="en-US" sz="1400" dirty="0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 Всегда проверяйте тормоза, звонок и давление в шинах перед выездом.</a:t>
            </a:r>
            <a:endParaRPr lang="en-US" sz="14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26507" y="4152544"/>
            <a:ext cx="6470332" cy="5729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b="1" dirty="0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Сигналы рукой:</a:t>
            </a:r>
            <a:r>
              <a:rPr lang="en-US" sz="1400" dirty="0">
                <a:solidFill>
                  <a:srgbClr val="002060"/>
                </a:solidFill>
                <a:latin typeface="Georgia" panose="02040502050405020303" pitchFamily="18" charset="0"/>
                <a:ea typeface="Martel Sans" pitchFamily="34" charset="-122"/>
                <a:cs typeface="Martel Sans" pitchFamily="34" charset="-120"/>
              </a:rPr>
              <a:t> Обучите ребенка подавать сигналы рукой при повороте и остановке.</a:t>
            </a:r>
            <a:endParaRPr lang="en-US" sz="14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F1DFC7B-2BA1-4067-BB8E-58C7D8C90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3504128"/>
            <a:ext cx="7280329" cy="485355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86991"/>
            <a:ext cx="13216678" cy="538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200"/>
              </a:lnSpc>
              <a:buNone/>
            </a:pPr>
            <a:r>
              <a:rPr lang="en-US" sz="3350" dirty="0">
                <a:solidFill>
                  <a:srgbClr val="C0000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Технологии в помощь: Когда и как использовать?</a:t>
            </a:r>
            <a:endParaRPr lang="en-US" sz="3350" dirty="0">
              <a:solidFill>
                <a:srgbClr val="C0000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1656636"/>
            <a:ext cx="13042821" cy="344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Современные гаджеты могут добавить уровень безопасности, но они не должны заменять личное внимание и навыки.</a:t>
            </a:r>
            <a:endParaRPr lang="en-US" sz="1650" dirty="0">
              <a:solidFill>
                <a:srgbClr val="002060"/>
              </a:solidFill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857" y="5133660"/>
            <a:ext cx="5145435" cy="3147137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862" y="2303145"/>
            <a:ext cx="4227671" cy="2585799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963" y="5041981"/>
            <a:ext cx="5145437" cy="3147138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5613764" y="2428518"/>
            <a:ext cx="7854264" cy="68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Использование GPS-трекеров, смарт-часов с кнопкой SOS и приложений для обмена геолокацией должно быть четко регламентировано, чтобы не вызывать ложного чувства безопасности.</a:t>
            </a:r>
            <a:endParaRPr lang="en-US" sz="1650" dirty="0">
              <a:solidFill>
                <a:srgbClr val="002060"/>
              </a:solidFill>
            </a:endParaRPr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174" y="6583918"/>
            <a:ext cx="269319" cy="215384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613763" y="4017601"/>
            <a:ext cx="7854265" cy="68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b="1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Совет:</a:t>
            </a:r>
            <a:r>
              <a:rPr lang="en-US" sz="165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Используйте технологии для мониторинга, но регулярно проводите беседы, чтобы убедиться, что ребенок понимает основы личной безопасности.</a:t>
            </a:r>
            <a:endParaRPr lang="en-US" sz="165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89" y="768072"/>
            <a:ext cx="12860217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450"/>
              </a:lnSpc>
              <a:buNone/>
            </a:pPr>
            <a:r>
              <a:rPr lang="en-US" sz="3550" dirty="0" err="1">
                <a:solidFill>
                  <a:srgbClr val="C0000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Наш</a:t>
            </a:r>
            <a:r>
              <a:rPr lang="en-US" sz="3550" dirty="0">
                <a:solidFill>
                  <a:srgbClr val="C0000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 план действий</a:t>
            </a:r>
            <a:endParaRPr lang="en-US" sz="3550" dirty="0">
              <a:solidFill>
                <a:srgbClr val="C0000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1788676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Постоянное повторение и моделирование ситуаций — это лучшая гарантия того, что наши дети будут в безопасности на пути в школу.</a:t>
            </a:r>
            <a:endParaRPr lang="en-US" sz="1750" dirty="0">
              <a:solidFill>
                <a:srgbClr val="002060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2197418" y="334017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00206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Планирование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793790" y="3830598"/>
            <a:ext cx="423886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Определить самый безопасный маршрут (не самый короткий).</a:t>
            </a:r>
            <a:endParaRPr lang="en-US" sz="1750" dirty="0">
              <a:solidFill>
                <a:srgbClr val="002060"/>
              </a:solidFill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833092"/>
            <a:ext cx="4564975" cy="4564975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585" y="4225290"/>
            <a:ext cx="318968" cy="39862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597628" y="276963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206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Практика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9" name="Text 5"/>
          <p:cNvSpPr/>
          <p:nvPr/>
        </p:nvSpPr>
        <p:spPr>
          <a:xfrm>
            <a:off x="9597628" y="3260050"/>
            <a:ext cx="423898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Многократно пройти маршрут вместе, особенно в разное время суток.</a:t>
            </a:r>
            <a:endParaRPr lang="en-US" sz="1750" dirty="0">
              <a:solidFill>
                <a:srgbClr val="002060"/>
              </a:solidFill>
            </a:endParaRPr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833092"/>
            <a:ext cx="4564975" cy="4564975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8797" y="3798213"/>
            <a:ext cx="318968" cy="39862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0051256" y="468891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206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ПДД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13" name="Text 7"/>
          <p:cNvSpPr/>
          <p:nvPr/>
        </p:nvSpPr>
        <p:spPr>
          <a:xfrm>
            <a:off x="10051256" y="5179338"/>
            <a:ext cx="378535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Закрепить навыки безопасного пересечения дороги.</a:t>
            </a:r>
            <a:endParaRPr lang="en-US" sz="1750" dirty="0">
              <a:solidFill>
                <a:srgbClr val="002060"/>
              </a:solidFill>
            </a:endParaRPr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833092"/>
            <a:ext cx="4564975" cy="4564975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31041" y="4916210"/>
            <a:ext cx="318968" cy="398621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9597628" y="624530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206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Внимательность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17" name="Text 9"/>
          <p:cNvSpPr/>
          <p:nvPr/>
        </p:nvSpPr>
        <p:spPr>
          <a:xfrm>
            <a:off x="9597628" y="6735723"/>
            <a:ext cx="42389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Исключить отвлекающие факторы (наушники, игры).</a:t>
            </a:r>
            <a:endParaRPr lang="en-US" sz="1750" dirty="0">
              <a:solidFill>
                <a:srgbClr val="002060"/>
              </a:solidFill>
            </a:endParaRPr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833092"/>
            <a:ext cx="4564975" cy="4564975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18797" y="6034207"/>
            <a:ext cx="318968" cy="398621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2197418" y="58562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00206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Правило "Нет"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21" name="Text 11"/>
          <p:cNvSpPr/>
          <p:nvPr/>
        </p:nvSpPr>
        <p:spPr>
          <a:xfrm>
            <a:off x="793790" y="6346627"/>
            <a:ext cx="423886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00206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Научить говорить "Нет" и избегать контакта с незнакомцами.</a:t>
            </a:r>
            <a:endParaRPr lang="en-US" sz="1750" dirty="0">
              <a:solidFill>
                <a:srgbClr val="002060"/>
              </a:solidFill>
            </a:endParaRPr>
          </a:p>
        </p:txBody>
      </p:sp>
      <p:pic>
        <p:nvPicPr>
          <p:cNvPr id="22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32653" y="2833092"/>
            <a:ext cx="4564975" cy="4564975"/>
          </a:xfrm>
          <a:prstGeom prst="rect">
            <a:avLst/>
          </a:prstGeom>
        </p:spPr>
      </p:pic>
      <p:pic>
        <p:nvPicPr>
          <p:cNvPr id="23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04585" y="5607129"/>
            <a:ext cx="318968" cy="39862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768</Words>
  <Application>Microsoft Office PowerPoint</Application>
  <PresentationFormat>Произвольный</PresentationFormat>
  <Paragraphs>90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Martel Sans</vt:lpstr>
      <vt:lpstr>Calibri</vt:lpstr>
      <vt:lpstr>Arial</vt:lpstr>
      <vt:lpstr>Kanit Light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Lenovo</cp:lastModifiedBy>
  <cp:revision>3</cp:revision>
  <dcterms:created xsi:type="dcterms:W3CDTF">2025-10-04T05:15:41Z</dcterms:created>
  <dcterms:modified xsi:type="dcterms:W3CDTF">2025-10-04T05:53:58Z</dcterms:modified>
</cp:coreProperties>
</file>