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3"/>
  </p:notesMasterIdLst>
  <p:sldIdLst>
    <p:sldId id="256" r:id="rId2"/>
    <p:sldId id="271" r:id="rId3"/>
    <p:sldId id="280" r:id="rId4"/>
    <p:sldId id="301" r:id="rId5"/>
    <p:sldId id="281" r:id="rId6"/>
    <p:sldId id="300" r:id="rId7"/>
    <p:sldId id="284" r:id="rId8"/>
    <p:sldId id="285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7" r:id="rId18"/>
    <p:sldId id="295" r:id="rId19"/>
    <p:sldId id="258" r:id="rId20"/>
    <p:sldId id="299" r:id="rId21"/>
    <p:sldId id="298" r:id="rId22"/>
    <p:sldId id="354" r:id="rId23"/>
    <p:sldId id="355" r:id="rId24"/>
    <p:sldId id="330" r:id="rId25"/>
    <p:sldId id="331" r:id="rId26"/>
    <p:sldId id="350" r:id="rId27"/>
    <p:sldId id="351" r:id="rId28"/>
    <p:sldId id="352" r:id="rId29"/>
    <p:sldId id="353" r:id="rId30"/>
    <p:sldId id="302" r:id="rId31"/>
    <p:sldId id="303" r:id="rId32"/>
    <p:sldId id="261" r:id="rId33"/>
    <p:sldId id="328" r:id="rId34"/>
    <p:sldId id="329" r:id="rId35"/>
    <p:sldId id="348" r:id="rId36"/>
    <p:sldId id="349" r:id="rId37"/>
    <p:sldId id="356" r:id="rId38"/>
    <p:sldId id="357" r:id="rId39"/>
    <p:sldId id="260" r:id="rId40"/>
    <p:sldId id="320" r:id="rId41"/>
    <p:sldId id="322" r:id="rId42"/>
    <p:sldId id="323" r:id="rId43"/>
    <p:sldId id="324" r:id="rId44"/>
    <p:sldId id="325" r:id="rId45"/>
    <p:sldId id="304" r:id="rId46"/>
    <p:sldId id="305" r:id="rId47"/>
    <p:sldId id="306" r:id="rId48"/>
    <p:sldId id="307" r:id="rId49"/>
    <p:sldId id="310" r:id="rId50"/>
    <p:sldId id="311" r:id="rId51"/>
    <p:sldId id="312" r:id="rId52"/>
    <p:sldId id="313" r:id="rId53"/>
    <p:sldId id="314" r:id="rId54"/>
    <p:sldId id="316" r:id="rId55"/>
    <p:sldId id="315" r:id="rId56"/>
    <p:sldId id="317" r:id="rId57"/>
    <p:sldId id="318" r:id="rId58"/>
    <p:sldId id="326" r:id="rId59"/>
    <p:sldId id="319" r:id="rId60"/>
    <p:sldId id="327" r:id="rId61"/>
    <p:sldId id="272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44"/>
    <a:srgbClr val="FC5EDA"/>
    <a:srgbClr val="F6FCC0"/>
    <a:srgbClr val="FFF3FD"/>
    <a:srgbClr val="FFBDF4"/>
    <a:srgbClr val="FD8BE5"/>
    <a:srgbClr val="6BBF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33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916A7-7FDE-4AE2-BBCB-B83A27AAB18E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FC3B5-3DD3-455B-80B4-A2CCC8ED6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865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search.msn.com/images/results.aspx?q=%d0%b7%d0%b0%d1%8f%d1%86+%d0%b1%d0%b5%d0%bb%d1%8f%d0%ba+%d1%84%d0%be%d1%82%d0%be#focal=1f9d94c3cfe6d4c60dde373e4dd22890&amp;furl=http://img-fotki.yandex.ru/get/3200/mrpozitif.0/0_3696_9dee8eb_L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mbler.ru/click?from=planet&amp;_URL=http://foto.rambler.ru/users/a1r2h3/_photos/32/webbig.html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6432" y="908720"/>
            <a:ext cx="2693366" cy="120032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600" b="1" spc="1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</a:t>
            </a:r>
            <a:r>
              <a:rPr lang="ru-RU" sz="3600" b="1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икторина</a:t>
            </a:r>
          </a:p>
          <a:p>
            <a:pPr algn="ctr"/>
            <a:endParaRPr lang="ru-RU" sz="3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7712" y="2652544"/>
            <a:ext cx="7803739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«МЫ ЖИВЁМ В ЮГРЕ»</a:t>
            </a:r>
            <a:endParaRPr lang="ru-RU" sz="5400" b="1" spc="1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3" y="4149080"/>
            <a:ext cx="9132346" cy="1709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04048" y="6021288"/>
            <a:ext cx="3557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Педагог-организатор </a:t>
            </a:r>
          </a:p>
          <a:p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Моричева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Алена Владимировна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12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1639" y="1860848"/>
            <a:ext cx="5860900" cy="258532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1">
                    <a:lumMod val="75000"/>
                  </a:schemeClr>
                </a:solidFill>
              </a:rPr>
              <a:t>МИФОЛОГИЯ И </a:t>
            </a:r>
          </a:p>
          <a:p>
            <a:pPr algn="ctr"/>
            <a:r>
              <a:rPr lang="ru-RU" sz="5400" b="1" dirty="0" smtClean="0">
                <a:ln/>
                <a:solidFill>
                  <a:schemeClr val="accent1">
                    <a:lumMod val="75000"/>
                  </a:schemeClr>
                </a:solidFill>
              </a:rPr>
              <a:t>ЖИВОТНЫЙ</a:t>
            </a:r>
            <a:r>
              <a:rPr lang="ru-RU" sz="5400" b="1" dirty="0">
                <a:ln/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5400" b="1" dirty="0" smtClean="0">
                <a:ln/>
                <a:solidFill>
                  <a:schemeClr val="accent1">
                    <a:lumMod val="75000"/>
                  </a:schemeClr>
                </a:solidFill>
              </a:rPr>
              <a:t>МИР</a:t>
            </a:r>
          </a:p>
          <a:p>
            <a:pPr algn="ctr"/>
            <a:r>
              <a:rPr lang="ru-RU" sz="5400" b="1" dirty="0" smtClean="0">
                <a:ln/>
                <a:solidFill>
                  <a:schemeClr val="accent1">
                    <a:lumMod val="75000"/>
                  </a:schemeClr>
                </a:solidFill>
              </a:rPr>
              <a:t>ЮГРЫ</a:t>
            </a:r>
            <a:endParaRPr lang="ru-RU" sz="5400" b="1" dirty="0">
              <a:ln/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58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О каком животном идёт речь?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Ао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подошел к обрыву и уверенными взмахами копья начертил на гладком откосе очертания зверя. Это был горбатый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…..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 толстых ногах. Он был покрыт прядями длинных волос и высоко поднимал концы могучих клыков. Фигура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…..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была сделала немногими скупыми линиями, но так искусно, что с первого взгляда можно было узнать, кого изображает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рисунок».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27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2594521"/>
            <a:ext cx="46805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МАМОНТ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072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Что за птица?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Одна легенда рассказывает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 том, что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эта птица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раньше имела белый окрас, но провинилась и стала угольно-черной.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Она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жила с людьми в чуме как домашняя птица. Но наступили тяжелые времена, людям самим нечего было есть. Они выгнали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птицу,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 та полетела искать пропитание. Птица покружила и увидела падаль. Наклевалась вдоволь и полетела обратно к людям. Но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её оперение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поменялось и стало черным.</a:t>
            </a:r>
          </a:p>
        </p:txBody>
      </p:sp>
    </p:spTree>
    <p:extLst>
      <p:ext uri="{BB962C8B-B14F-4D97-AF65-F5344CB8AC3E}">
        <p14:creationId xmlns:p14="http://schemas.microsoft.com/office/powerpoint/2010/main" val="123801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4743" y="2967335"/>
            <a:ext cx="2454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ВОРОН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573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7836" y="548680"/>
            <a:ext cx="7495963" cy="544764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Моя </a:t>
            </a:r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загадка – эй!</a:t>
            </a:r>
          </a:p>
          <a:p>
            <a:pPr algn="ctr"/>
            <a:endParaRPr lang="ru-RU" sz="54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66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Легкий наездник </a:t>
            </a:r>
            <a:endParaRPr lang="ru-RU" sz="66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66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вершины дерева</a:t>
            </a:r>
            <a:endParaRPr lang="ru-RU" sz="66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endParaRPr lang="ru-RU" sz="54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 Это что? Отгадайте!</a:t>
            </a:r>
          </a:p>
        </p:txBody>
      </p:sp>
    </p:spTree>
    <p:extLst>
      <p:ext uri="{BB962C8B-B14F-4D97-AF65-F5344CB8AC3E}">
        <p14:creationId xmlns:p14="http://schemas.microsoft.com/office/powerpoint/2010/main" val="5339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976" y="3789040"/>
            <a:ext cx="23663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БЕЛКА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942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988840"/>
            <a:ext cx="8306543" cy="34163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 </a:t>
            </a: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четырьмя руками-ногами </a:t>
            </a:r>
            <a:endParaRPr lang="ru-RU" sz="5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мужичок в </a:t>
            </a: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белом гусе </a:t>
            </a:r>
            <a:endParaRPr lang="ru-RU" sz="5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 </a:t>
            </a: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лесу скачет-прыгает.</a:t>
            </a:r>
          </a:p>
        </p:txBody>
      </p:sp>
    </p:spTree>
    <p:extLst>
      <p:ext uri="{BB962C8B-B14F-4D97-AF65-F5344CB8AC3E}">
        <p14:creationId xmlns:p14="http://schemas.microsoft.com/office/powerpoint/2010/main" val="165825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3035" y="4293096"/>
            <a:ext cx="19271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ЗАЯЦ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751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513" y="1484784"/>
            <a:ext cx="8888972" cy="34163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Хоть верь, хоть не верь – </a:t>
            </a:r>
            <a:endParaRPr lang="ru-RU" sz="54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пробегал </a:t>
            </a: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 лесу зверь, </a:t>
            </a:r>
            <a:endParaRPr lang="ru-RU" sz="54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нес </a:t>
            </a: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на лбу он неспроста </a:t>
            </a:r>
            <a:endParaRPr lang="ru-RU" sz="54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два </a:t>
            </a: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развесистых куста.</a:t>
            </a:r>
          </a:p>
        </p:txBody>
      </p:sp>
    </p:spTree>
    <p:extLst>
      <p:ext uri="{BB962C8B-B14F-4D97-AF65-F5344CB8AC3E}">
        <p14:creationId xmlns:p14="http://schemas.microsoft.com/office/powerpoint/2010/main" val="241980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47146" y="2967335"/>
            <a:ext cx="2449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ОЛЕНЬ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854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Что это за зверь?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Знаменитая шапка Мономаха подаренная византийским императором князю Владимиру Мономаху была украшена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всевозможными драгоценными камнями, жемчугом, рубинами и изумрудами. На самом верху установлен крест, как знак божественного избрания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 Нижняя часть шапки была оторочена мехом ценного зверька из Сибири.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84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38788" y="404664"/>
            <a:ext cx="29001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СОБОЛЬ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953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Что за рыба?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Эта рыба была наделена особой силой,. По ее носу давалась клятва, а женщины не ели ее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сырого мяса. По преданию, когда-то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эта рыба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ползала по земле, как змея. Костей в её голове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не было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, были только челюсти. Этими челюстями она всё на земле поедала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  Когда бог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Торум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рассердился и ударил ее по щеке, в голове этой рыбы появилась крестообразная кость-крестик.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5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30726" y="1427541"/>
            <a:ext cx="21627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ЩУКА</a:t>
            </a:r>
            <a:endParaRPr lang="ru-RU" sz="54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635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Угадай, что за зверь</a:t>
            </a:r>
            <a:r>
              <a:rPr lang="ru-RU" dirty="0" smtClean="0">
                <a:solidFill>
                  <a:srgbClr val="0070C0"/>
                </a:solidFill>
              </a:rPr>
              <a:t>?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Ханты и Манси считали, что когда-то этот зверь жил на небе, но затем разгневал бога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Торума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и был отправлен на Землю. Народы Сибири относятся к нему с уважением, считают его своим предком. В некоторых легендах он был обычным человеком, но ушел в лес, одичал у него выросли когти и шерсть.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58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3148" y="5721032"/>
            <a:ext cx="33650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МЕДВЕДЬ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721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7888" y="2708920"/>
            <a:ext cx="3368230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1">
                    <a:lumMod val="75000"/>
                  </a:schemeClr>
                </a:solidFill>
              </a:rPr>
              <a:t>ИСТОРИЯ</a:t>
            </a:r>
            <a:endParaRPr lang="ru-RU" sz="5400" b="1" dirty="0">
              <a:ln/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00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907" y="1556792"/>
            <a:ext cx="8703025" cy="34163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Как давно на территории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ашего округа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оявился 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древний человек?</a:t>
            </a:r>
          </a:p>
        </p:txBody>
      </p:sp>
    </p:spTree>
    <p:extLst>
      <p:ext uri="{BB962C8B-B14F-4D97-AF65-F5344CB8AC3E}">
        <p14:creationId xmlns:p14="http://schemas.microsoft.com/office/powerpoint/2010/main" val="12101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6689" y="1666869"/>
            <a:ext cx="50161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Каменный век</a:t>
            </a:r>
            <a:endParaRPr lang="ru-RU" sz="5400" b="1" cap="none" spc="0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62144" y="4233584"/>
            <a:ext cx="45434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Железный век</a:t>
            </a:r>
            <a:endParaRPr lang="ru-RU" sz="5400" b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97992" y="2948996"/>
            <a:ext cx="47708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rgbClr val="FC5EDA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Бронзовый век</a:t>
            </a:r>
            <a:endParaRPr lang="ru-RU" sz="5400" b="1" cap="none" spc="0" dirty="0">
              <a:ln w="1905"/>
              <a:solidFill>
                <a:srgbClr val="FC5ED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66869"/>
            <a:ext cx="3070144" cy="3840644"/>
          </a:xfrm>
          <a:prstGeom prst="rect">
            <a:avLst/>
          </a:prstGeom>
        </p:spPr>
      </p:pic>
      <p:sp>
        <p:nvSpPr>
          <p:cNvPr id="8" name="Блок-схема: процесс 7"/>
          <p:cNvSpPr/>
          <p:nvPr/>
        </p:nvSpPr>
        <p:spPr>
          <a:xfrm>
            <a:off x="3943035" y="2997854"/>
            <a:ext cx="4543423" cy="2566715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45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3447" y="1988840"/>
            <a:ext cx="751519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Как раньше называли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оренных жителей 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ашего округа?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519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4739" y="3429000"/>
            <a:ext cx="6817892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ОСТЯКИ</a:t>
            </a:r>
            <a:r>
              <a:rPr lang="ru-RU" sz="5400" b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5400" b="1" cap="none" spc="1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 ВОГУЛЫ</a:t>
            </a:r>
            <a:endParaRPr lang="ru-RU" sz="5400" b="1" cap="none" spc="15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914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2849" y="1268759"/>
            <a:ext cx="9289723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 древних времен жители </a:t>
            </a:r>
          </a:p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тайги вели торговлю. 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 какому торговому пути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</a:t>
            </a:r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еха из Сибири попадали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другие земли?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87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4212" y="2060848"/>
            <a:ext cx="72955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Путь «</a:t>
            </a: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 варяг в греки»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66664" y="571536"/>
            <a:ext cx="52132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Волжский путь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7030" y="3717032"/>
            <a:ext cx="75499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Великий шёлковый путь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78" y="1542314"/>
            <a:ext cx="7338386" cy="491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6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76301" y="836712"/>
            <a:ext cx="9837951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Войны какого русского 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княжества</a:t>
            </a:r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в </a:t>
            </a:r>
            <a:r>
              <a:rPr lang="en-US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XIII </a:t>
            </a:r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веке </a:t>
            </a:r>
          </a:p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подчинили и 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обложили 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данью </a:t>
            </a:r>
            <a:r>
              <a:rPr lang="ru-RU" sz="5400" b="1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югричей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а в </a:t>
            </a:r>
            <a:r>
              <a:rPr lang="en-US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XV 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веке 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совершили ряд походов 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Нижнее </a:t>
            </a:r>
            <a:r>
              <a:rPr lang="ru-RU" sz="5400" b="1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Приобье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?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620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9977" y="1430130"/>
            <a:ext cx="45031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Новгородцы</a:t>
            </a:r>
          </a:p>
        </p:txBody>
      </p:sp>
    </p:spTree>
    <p:extLst>
      <p:ext uri="{BB962C8B-B14F-4D97-AF65-F5344CB8AC3E}">
        <p14:creationId xmlns:p14="http://schemas.microsoft.com/office/powerpoint/2010/main" val="366185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40201" y="1392992"/>
            <a:ext cx="9679253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Как 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называется затерянная 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</a:t>
            </a:r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приобской тайге </a:t>
            </a:r>
            <a:endParaRPr lang="ru-RU" sz="54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Ханты-Мансийского </a:t>
            </a:r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округа </a:t>
            </a:r>
            <a:endParaRPr lang="ru-RU" sz="54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столица </a:t>
            </a:r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древнего </a:t>
            </a:r>
            <a:endParaRPr lang="ru-RU" sz="5400" b="1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хантыйского княжества? 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251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7355" y="1628800"/>
            <a:ext cx="2558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ЭМДЕР</a:t>
            </a:r>
            <a:endParaRPr lang="ru-RU" sz="5400" b="1" cap="none" spc="1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070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Загадка по картине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412776"/>
            <a:ext cx="8229600" cy="485313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 этой картине художник Василий Суриков изобразил легендарного графа Меньшикова. Выйдя из бедной семьи многого добился своей смекалкой и умением, стал царедворцем. 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Принимал участие в Северной войне со шведами. Петр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1 наградил Меньшикова высшим русским орденом Андрея Первозванного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После смерти Петра 1, Меньшиков попал в опалу, был разжалован и отправлен в Сибирь.</a:t>
            </a:r>
          </a:p>
        </p:txBody>
      </p:sp>
    </p:spTree>
    <p:extLst>
      <p:ext uri="{BB962C8B-B14F-4D97-AF65-F5344CB8AC3E}">
        <p14:creationId xmlns:p14="http://schemas.microsoft.com/office/powerpoint/2010/main" val="243328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6928" y="1844824"/>
            <a:ext cx="7560083" cy="258532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Куда Петр 2 отправил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Меньшикова 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вместе с семьёй?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252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" y="201930"/>
            <a:ext cx="7802880" cy="64541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1151490" y="5157192"/>
            <a:ext cx="38908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</a:t>
            </a:r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Берёзово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663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4526" y="2348880"/>
            <a:ext cx="781496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Какое событие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тражает эта картина?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90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64" y="692696"/>
            <a:ext cx="8691331" cy="41477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18310" y="4849195"/>
            <a:ext cx="9080038" cy="175432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Покорение Сибири Ермаком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025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84784"/>
            <a:ext cx="9144092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какие годы на территории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ХМАО началась 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</a:t>
            </a:r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ромышленная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</a:t>
            </a:r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обыча нефти?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460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22333" y="1844824"/>
            <a:ext cx="435728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 60-е годы</a:t>
            </a:r>
          </a:p>
          <a:p>
            <a:pPr algn="ctr"/>
            <a:r>
              <a:rPr lang="ru-RU" sz="5400" b="1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20 века</a:t>
            </a:r>
            <a:endParaRPr lang="ru-RU" sz="5400" b="1" cap="none" spc="1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963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71750" y="1412776"/>
            <a:ext cx="931575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Как называется </a:t>
            </a:r>
          </a:p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Крупнейшее месторождение 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</a:t>
            </a:r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ефти на территории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Западной Сибири?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334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6958" y="865704"/>
            <a:ext cx="69765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Баженовская</a:t>
            </a:r>
            <a:r>
              <a:rPr lang="ru-RU" sz="5400" b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свита</a:t>
            </a:r>
            <a:endParaRPr lang="ru-RU" sz="5400" b="1" cap="none" spc="1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98789" y="1806194"/>
            <a:ext cx="6138078" cy="2308324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3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Площадь – 1 млн. кв. км.</a:t>
            </a:r>
          </a:p>
          <a:p>
            <a:r>
              <a:rPr lang="ru-RU" sz="3600" b="1" dirty="0">
                <a:ln w="50800"/>
                <a:solidFill>
                  <a:schemeClr val="bg1">
                    <a:shade val="50000"/>
                  </a:schemeClr>
                </a:solidFill>
              </a:rPr>
              <a:t>В свите содержится </a:t>
            </a:r>
            <a:endParaRPr lang="ru-RU" sz="36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ru-RU" sz="36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2 </a:t>
            </a:r>
            <a:r>
              <a:rPr lang="ru-RU" sz="3600" b="1" dirty="0">
                <a:ln w="50800"/>
                <a:solidFill>
                  <a:schemeClr val="bg1">
                    <a:shade val="50000"/>
                  </a:schemeClr>
                </a:solidFill>
              </a:rPr>
              <a:t>триллиона баррелей </a:t>
            </a:r>
            <a:r>
              <a:rPr lang="ru-RU" sz="3600" b="1" dirty="0">
                <a:ln w="50800"/>
                <a:solidFill>
                  <a:schemeClr val="accent1">
                    <a:lumMod val="75000"/>
                  </a:schemeClr>
                </a:solidFill>
              </a:rPr>
              <a:t>нефти</a:t>
            </a:r>
            <a:endParaRPr lang="ru-RU" sz="3600" b="1" cap="none" spc="0" dirty="0">
              <a:ln w="50800"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894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2564904"/>
            <a:ext cx="4104456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1">
                    <a:lumMod val="75000"/>
                  </a:schemeClr>
                </a:solidFill>
              </a:rPr>
              <a:t>КУЛЬТУРА</a:t>
            </a:r>
            <a:endParaRPr lang="ru-RU" sz="5400" b="1" dirty="0">
              <a:ln/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31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9493" y="2967335"/>
            <a:ext cx="5925020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Угадай,  что это?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243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08943" y="332656"/>
            <a:ext cx="23150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БУБЕН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242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14866" y="5085184"/>
            <a:ext cx="24240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ПОРКА</a:t>
            </a:r>
            <a:endParaRPr lang="ru-RU" sz="54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040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7320" y="836712"/>
            <a:ext cx="21194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УНТЫ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28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2670" y="3501008"/>
            <a:ext cx="25378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НАРТЫ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154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0758" y="2967335"/>
            <a:ext cx="9185528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Как называется орнамент?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172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867192"/>
            <a:ext cx="7197823" cy="31260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11536" y="4605496"/>
            <a:ext cx="4062331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Заячьи уши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4" name="Picture 6" descr="0_3696_9dee8eb_L">
            <a:hlinkClick r:id="rId3" tooltip="&quot;ПозитивЪ — «Заись)» на Яндекс.Фотках&quot;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28" y="2132856"/>
            <a:ext cx="2306762" cy="344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92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355" y="764703"/>
            <a:ext cx="6984776" cy="38702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528" y="4869160"/>
            <a:ext cx="9009595" cy="175432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Висячие уши молодой лисы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04864"/>
            <a:ext cx="3707904" cy="208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4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03_16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032" y="1628800"/>
            <a:ext cx="447516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Без названия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38100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8711" y="476672"/>
            <a:ext cx="7186584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/>
              </a:rPr>
              <a:t>Вороны над болотом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2535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476672"/>
            <a:ext cx="5056213" cy="36724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54641" y="4575016"/>
            <a:ext cx="2893741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Глухарь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547924"/>
            <a:ext cx="4327449" cy="320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9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0"/>
            <a:ext cx="6444208" cy="449080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96461" y="4846280"/>
            <a:ext cx="3140603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Медведь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44" y="3383808"/>
            <a:ext cx="3899925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1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7124" y="5301208"/>
            <a:ext cx="45993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Оленьи рога</a:t>
            </a:r>
            <a:endParaRPr lang="ru-RU" sz="5400" b="1" cap="none" spc="1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594" y="404664"/>
            <a:ext cx="4189472" cy="314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4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2911" y="1844824"/>
            <a:ext cx="7837402" cy="258532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Сборник сказок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Анны Митрофановны</a:t>
            </a:r>
          </a:p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Коньковой называется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021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46446"/>
            <a:ext cx="4248472" cy="56646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372" y="836712"/>
            <a:ext cx="3240360" cy="43425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51969" y="5389559"/>
            <a:ext cx="2922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А.М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Конькова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3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Что за сказка?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Хлещут утята Окуня, где ударят — там на его шкуре полоса остаётся. Утка его клюёт — сердится Окунь, краснеют его передние плавники от злости. Наконец выпустил он изо рта хвостик Выдрёнка и скрылся под водой. Чуть отплыл, высунул голову из воды и засмеялся: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— Ха-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ха,а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мне и не больно, совсем не больно. У меня шуба толстая. А ваш Выдрёнок пусть никогда больше не играет своим хвостиком, не дразнится. А то — поймаю и утащу к себе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Он метнулся высоко над водой, изогнулся, как радуга на небе, и ушёл в своё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царство.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70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63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Что за сказка?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Когда появились в лесу звери, самым главным у них был лось. Однажды на лесной полянке разговаривал лось с женой. Мимо бежал заяц. Услышал он, что лось с лосихой разговаривает, подкрался поближе, спрятался за пенёк, слушает. — Есть у меня рога, которые я должен раздать зверям,— говорит лось.— Но зверей много, а рогов мало. Кому же дать? Слушает заяц, думает: «Хорошо бы и мне рога получить. Чем я хуже других?» — Кому вот эти рога дать? — спрашивает лось жену. Только хотел заяц рот открыть, а лосиха отвечает: — Эти оленю дай. Будет защищаться ими от врагов. — Хорошо,— говорит лось.— А вот эти, большие, кому? Тут заяц не вытерпел, высунулся из-за пенька, кричит: — Эти мне дай, мне, зайцу!</a:t>
            </a:r>
          </a:p>
        </p:txBody>
      </p:sp>
    </p:spTree>
    <p:extLst>
      <p:ext uri="{BB962C8B-B14F-4D97-AF65-F5344CB8AC3E}">
        <p14:creationId xmlns:p14="http://schemas.microsoft.com/office/powerpoint/2010/main" val="361877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370" y="1350031"/>
            <a:ext cx="3532972" cy="47271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4" y="476672"/>
            <a:ext cx="4467145" cy="56004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24128" y="724465"/>
            <a:ext cx="2739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(Мансийская сказка)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17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Что за праздник?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412776"/>
            <a:ext cx="8229600" cy="504056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коренных народов Севера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есть птица несущая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 хвосте весну и жизнь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этот день ханты и манси на священных местах готовят пищу на костре, молятся духам, кланяются березе. На деревья повязывали разноцветные лоскутки, монеты, кукол и бублики, которые символизировали солнце. После праздника все на прощание обязательно кланяются священному дереву, трижды поворачиваясь вокруг собственной оси по ходу Солнца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Подражая криками птиц, участники праздника приглашали всех к общей трапезе. На стол обязательно подавались уха и мясной суп.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777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41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3719" y="2492896"/>
            <a:ext cx="544572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ВОРОНИЙ ДЕНЬ</a:t>
            </a:r>
          </a:p>
          <a:p>
            <a:pPr algn="ctr"/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</a:t>
            </a:r>
            <a:r>
              <a:rPr lang="ru-RU" sz="5400" b="1" dirty="0" err="1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Вурна</a:t>
            </a:r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5400" b="1" dirty="0" err="1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Хатл</a:t>
            </a:r>
            <a:r>
              <a:rPr lang="ru-RU" sz="54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»</a:t>
            </a:r>
            <a:endParaRPr lang="ru-RU" sz="54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745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а спасибо за внимание png страница номер шес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348880"/>
            <a:ext cx="6440313" cy="99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99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2162</TotalTime>
  <Words>1040</Words>
  <Application>Microsoft Office PowerPoint</Application>
  <PresentationFormat>Экран (4:3)</PresentationFormat>
  <Paragraphs>126</Paragraphs>
  <Slides>61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2" baseType="lpstr">
      <vt:lpstr>Воздушный поток</vt:lpstr>
      <vt:lpstr>Презентация PowerPoint</vt:lpstr>
      <vt:lpstr>Презентация PowerPoint</vt:lpstr>
      <vt:lpstr>О каком животном идёт речь?</vt:lpstr>
      <vt:lpstr>Презентация PowerPoint</vt:lpstr>
      <vt:lpstr>Что за птица?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это за зверь?</vt:lpstr>
      <vt:lpstr>Презентация PowerPoint</vt:lpstr>
      <vt:lpstr>Что за рыба?</vt:lpstr>
      <vt:lpstr>Презентация PowerPoint</vt:lpstr>
      <vt:lpstr>Угадай, что за зверь?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Загадка по картине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за сказка?</vt:lpstr>
      <vt:lpstr>Презентация PowerPoint</vt:lpstr>
      <vt:lpstr>Что за сказка?</vt:lpstr>
      <vt:lpstr>Презентация PowerPoint</vt:lpstr>
      <vt:lpstr>Что за праздник?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Женя</dc:creator>
  <cp:lastModifiedBy>Huawei</cp:lastModifiedBy>
  <cp:revision>130</cp:revision>
  <dcterms:created xsi:type="dcterms:W3CDTF">2018-03-03T11:59:15Z</dcterms:created>
  <dcterms:modified xsi:type="dcterms:W3CDTF">2025-09-29T11:32:36Z</dcterms:modified>
</cp:coreProperties>
</file>